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01"/>
  </p:notesMasterIdLst>
  <p:sldIdLst>
    <p:sldId id="256" r:id="rId2"/>
    <p:sldId id="280" r:id="rId3"/>
    <p:sldId id="257" r:id="rId4"/>
    <p:sldId id="258" r:id="rId5"/>
    <p:sldId id="259" r:id="rId6"/>
    <p:sldId id="260" r:id="rId7"/>
    <p:sldId id="261" r:id="rId8"/>
    <p:sldId id="262" r:id="rId9"/>
    <p:sldId id="281"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6" r:id="rId23"/>
    <p:sldId id="286" r:id="rId24"/>
    <p:sldId id="287" r:id="rId25"/>
    <p:sldId id="288" r:id="rId26"/>
    <p:sldId id="277" r:id="rId27"/>
    <p:sldId id="289" r:id="rId28"/>
    <p:sldId id="290" r:id="rId29"/>
    <p:sldId id="291" r:id="rId30"/>
    <p:sldId id="275" r:id="rId31"/>
    <p:sldId id="292" r:id="rId32"/>
    <p:sldId id="293" r:id="rId33"/>
    <p:sldId id="294" r:id="rId34"/>
    <p:sldId id="295" r:id="rId35"/>
    <p:sldId id="296" r:id="rId36"/>
    <p:sldId id="278" r:id="rId37"/>
    <p:sldId id="279" r:id="rId38"/>
    <p:sldId id="282" r:id="rId39"/>
    <p:sldId id="283" r:id="rId40"/>
    <p:sldId id="284" r:id="rId41"/>
    <p:sldId id="285" r:id="rId42"/>
    <p:sldId id="297" r:id="rId43"/>
    <p:sldId id="298" r:id="rId44"/>
    <p:sldId id="299" r:id="rId45"/>
    <p:sldId id="317" r:id="rId46"/>
    <p:sldId id="300" r:id="rId47"/>
    <p:sldId id="318" r:id="rId48"/>
    <p:sldId id="301" r:id="rId49"/>
    <p:sldId id="302" r:id="rId50"/>
    <p:sldId id="303" r:id="rId51"/>
    <p:sldId id="319" r:id="rId52"/>
    <p:sldId id="304" r:id="rId53"/>
    <p:sldId id="305" r:id="rId54"/>
    <p:sldId id="309" r:id="rId55"/>
    <p:sldId id="306" r:id="rId56"/>
    <p:sldId id="307" r:id="rId57"/>
    <p:sldId id="308" r:id="rId58"/>
    <p:sldId id="310" r:id="rId59"/>
    <p:sldId id="311" r:id="rId60"/>
    <p:sldId id="320" r:id="rId61"/>
    <p:sldId id="322" r:id="rId62"/>
    <p:sldId id="312" r:id="rId63"/>
    <p:sldId id="321" r:id="rId64"/>
    <p:sldId id="314" r:id="rId65"/>
    <p:sldId id="315" r:id="rId66"/>
    <p:sldId id="313" r:id="rId67"/>
    <p:sldId id="316" r:id="rId68"/>
    <p:sldId id="323" r:id="rId69"/>
    <p:sldId id="359" r:id="rId70"/>
    <p:sldId id="361" r:id="rId71"/>
    <p:sldId id="362" r:id="rId72"/>
    <p:sldId id="363" r:id="rId73"/>
    <p:sldId id="364" r:id="rId74"/>
    <p:sldId id="365" r:id="rId75"/>
    <p:sldId id="366" r:id="rId76"/>
    <p:sldId id="367" r:id="rId77"/>
    <p:sldId id="368" r:id="rId78"/>
    <p:sldId id="369" r:id="rId79"/>
    <p:sldId id="370" r:id="rId80"/>
    <p:sldId id="371" r:id="rId81"/>
    <p:sldId id="372" r:id="rId82"/>
    <p:sldId id="373" r:id="rId83"/>
    <p:sldId id="374" r:id="rId84"/>
    <p:sldId id="375" r:id="rId85"/>
    <p:sldId id="376" r:id="rId86"/>
    <p:sldId id="377" r:id="rId87"/>
    <p:sldId id="378" r:id="rId88"/>
    <p:sldId id="379" r:id="rId89"/>
    <p:sldId id="380" r:id="rId90"/>
    <p:sldId id="381" r:id="rId91"/>
    <p:sldId id="382" r:id="rId92"/>
    <p:sldId id="360" r:id="rId93"/>
    <p:sldId id="324" r:id="rId94"/>
    <p:sldId id="325" r:id="rId95"/>
    <p:sldId id="326" r:id="rId96"/>
    <p:sldId id="327" r:id="rId97"/>
    <p:sldId id="328" r:id="rId98"/>
    <p:sldId id="329" r:id="rId99"/>
    <p:sldId id="357" r:id="rId100"/>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100" d="100"/>
          <a:sy n="100" d="100"/>
        </p:scale>
        <p:origin x="-216" y="-1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F82531-85E9-4212-B2EE-455D17979243}" type="datetimeFigureOut">
              <a:rPr lang="en-US" smtClean="0"/>
              <a:t>10/25/2016</a:t>
            </a:fld>
            <a:endParaRPr lang="en-U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8E6BCE-5EB4-42E8-BB1A-3C47ACE5C55D}" type="slidenum">
              <a:rPr lang="en-US" smtClean="0"/>
              <a:t>‹Nº›</a:t>
            </a:fld>
            <a:endParaRPr lang="en-US"/>
          </a:p>
        </p:txBody>
      </p:sp>
    </p:spTree>
    <p:extLst>
      <p:ext uri="{BB962C8B-B14F-4D97-AF65-F5344CB8AC3E}">
        <p14:creationId xmlns:p14="http://schemas.microsoft.com/office/powerpoint/2010/main" val="1072978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CC8E6BCE-5EB4-42E8-BB1A-3C47ACE5C55D}" type="slidenum">
              <a:rPr lang="en-US" smtClean="0"/>
              <a:t>46</a:t>
            </a:fld>
            <a:endParaRPr lang="en-US"/>
          </a:p>
        </p:txBody>
      </p:sp>
    </p:spTree>
    <p:extLst>
      <p:ext uri="{BB962C8B-B14F-4D97-AF65-F5344CB8AC3E}">
        <p14:creationId xmlns:p14="http://schemas.microsoft.com/office/powerpoint/2010/main" val="1941851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a:p>
        </p:txBody>
      </p:sp>
      <p:sp>
        <p:nvSpPr>
          <p:cNvPr id="4" name="3 Marcador de fecha"/>
          <p:cNvSpPr>
            <a:spLocks noGrp="1"/>
          </p:cNvSpPr>
          <p:nvPr>
            <p:ph type="dt" sz="half" idx="10"/>
          </p:nvPr>
        </p:nvSpPr>
        <p:spPr/>
        <p:txBody>
          <a:bodyPr/>
          <a:lstStyle/>
          <a:p>
            <a:fld id="{D0E2B0B7-897D-46C2-99FB-25BC38453537}" type="datetimeFigureOut">
              <a:rPr lang="en-US" smtClean="0"/>
              <a:t>10/25/2016</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2888977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D0E2B0B7-897D-46C2-99FB-25BC38453537}" type="datetimeFigureOut">
              <a:rPr lang="en-US" smtClean="0"/>
              <a:t>10/25/2016</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3606353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D0E2B0B7-897D-46C2-99FB-25BC38453537}" type="datetimeFigureOut">
              <a:rPr lang="en-US" smtClean="0"/>
              <a:t>10/25/2016</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1735037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p>
            <a:fld id="{D0E2B0B7-897D-46C2-99FB-25BC38453537}" type="datetimeFigureOut">
              <a:rPr lang="en-US" smtClean="0"/>
              <a:t>10/25/2016</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862150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p>
            <a:fld id="{D0E2B0B7-897D-46C2-99FB-25BC38453537}" type="datetimeFigureOut">
              <a:rPr lang="en-US" smtClean="0"/>
              <a:t>10/25/2016</a:t>
            </a:fld>
            <a:endParaRPr lang="en-US"/>
          </a:p>
        </p:txBody>
      </p:sp>
      <p:sp>
        <p:nvSpPr>
          <p:cNvPr id="8" name="7 Marcador de pie de página"/>
          <p:cNvSpPr>
            <a:spLocks noGrp="1"/>
          </p:cNvSpPr>
          <p:nvPr>
            <p:ph type="ftr" sz="quarter" idx="11"/>
          </p:nvPr>
        </p:nvSpPr>
        <p:spPr/>
        <p:txBody>
          <a:bodyPr/>
          <a:lstStyle/>
          <a:p>
            <a:endParaRPr lang="en-US"/>
          </a:p>
        </p:txBody>
      </p:sp>
      <p:sp>
        <p:nvSpPr>
          <p:cNvPr id="9" name="8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3731140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fecha"/>
          <p:cNvSpPr>
            <a:spLocks noGrp="1"/>
          </p:cNvSpPr>
          <p:nvPr>
            <p:ph type="dt" sz="half" idx="10"/>
          </p:nvPr>
        </p:nvSpPr>
        <p:spPr/>
        <p:txBody>
          <a:bodyPr/>
          <a:lstStyle/>
          <a:p>
            <a:fld id="{D0E2B0B7-897D-46C2-99FB-25BC38453537}" type="datetimeFigureOut">
              <a:rPr lang="en-US" smtClean="0"/>
              <a:t>10/25/2016</a:t>
            </a:fld>
            <a:endParaRPr lang="en-US"/>
          </a:p>
        </p:txBody>
      </p:sp>
      <p:sp>
        <p:nvSpPr>
          <p:cNvPr id="4" name="3 Marcador de pie de página"/>
          <p:cNvSpPr>
            <a:spLocks noGrp="1"/>
          </p:cNvSpPr>
          <p:nvPr>
            <p:ph type="ftr" sz="quarter" idx="11"/>
          </p:nvPr>
        </p:nvSpPr>
        <p:spPr/>
        <p:txBody>
          <a:bodyPr/>
          <a:lstStyle/>
          <a:p>
            <a:endParaRPr lang="en-US"/>
          </a:p>
        </p:txBody>
      </p:sp>
      <p:sp>
        <p:nvSpPr>
          <p:cNvPr id="5" name="4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768023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0E2B0B7-897D-46C2-99FB-25BC38453537}" type="datetimeFigureOut">
              <a:rPr lang="en-US" smtClean="0"/>
              <a:t>10/25/2016</a:t>
            </a:fld>
            <a:endParaRPr lang="en-US"/>
          </a:p>
        </p:txBody>
      </p:sp>
      <p:sp>
        <p:nvSpPr>
          <p:cNvPr id="3" name="2 Marcador de pie de página"/>
          <p:cNvSpPr>
            <a:spLocks noGrp="1"/>
          </p:cNvSpPr>
          <p:nvPr>
            <p:ph type="ftr" sz="quarter" idx="11"/>
          </p:nvPr>
        </p:nvSpPr>
        <p:spPr/>
        <p:txBody>
          <a:bodyPr/>
          <a:lstStyle/>
          <a:p>
            <a:endParaRPr lang="en-US"/>
          </a:p>
        </p:txBody>
      </p:sp>
      <p:sp>
        <p:nvSpPr>
          <p:cNvPr id="4" name="3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4178769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0E2B0B7-897D-46C2-99FB-25BC38453537}" type="datetimeFigureOut">
              <a:rPr lang="en-US" smtClean="0"/>
              <a:t>10/25/2016</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1330739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0E2B0B7-897D-46C2-99FB-25BC38453537}" type="datetimeFigureOut">
              <a:rPr lang="en-US" smtClean="0"/>
              <a:t>10/25/2016</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3767540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D0E2B0B7-897D-46C2-99FB-25BC38453537}" type="datetimeFigureOut">
              <a:rPr lang="en-US" smtClean="0"/>
              <a:t>10/25/2016</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290157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D0E2B0B7-897D-46C2-99FB-25BC38453537}" type="datetimeFigureOut">
              <a:rPr lang="en-US" smtClean="0"/>
              <a:t>10/25/2016</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2426967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E2B0B7-897D-46C2-99FB-25BC38453537}" type="datetimeFigureOut">
              <a:rPr lang="en-US" smtClean="0"/>
              <a:t>10/25/2016</a:t>
            </a:fld>
            <a:endParaRPr lang="en-U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9AB483-16E5-4A7F-B845-F0F129016339}" type="slidenum">
              <a:rPr lang="en-US" smtClean="0"/>
              <a:t>‹Nº›</a:t>
            </a:fld>
            <a:endParaRPr lang="en-US"/>
          </a:p>
        </p:txBody>
      </p:sp>
    </p:spTree>
    <p:extLst>
      <p:ext uri="{BB962C8B-B14F-4D97-AF65-F5344CB8AC3E}">
        <p14:creationId xmlns:p14="http://schemas.microsoft.com/office/powerpoint/2010/main" val="22561465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bioinf.uab.es/ocs/PROTEINPRED/"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ncbi.nlm.nih.gov/"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ncbi.nlm.nih.gov/gquery/?term=AdrA+Salmonella+enterica"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ncbi.nlm.nih.gov/gene/1251904"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ncbi.nlm.nih.gov/gene/1251904"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ncbi.nlm.nih.gov/gene/1251904"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ncbi.nlm.nih.gov/protein/NP_459380.1"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ncbi.nlm.nih.gov/protein/NP_459380.1"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uniprot.org/uniprot/H9L4B6"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uniprot.org/uniprot/H9L4B6"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eb.expasy.org/cgi-bin/protparam/protparam1?H9L4B6@noft@" TargetMode="Externa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hyperlink" Target="http://sbkb.org/uid/H9L4B6/uniprot#tt" TargetMode="External"/><Relationship Id="rId5" Type="http://schemas.openxmlformats.org/officeDocument/2006/relationships/image" Target="../media/image16.png"/><Relationship Id="rId4" Type="http://schemas.openxmlformats.org/officeDocument/2006/relationships/hyperlink" Target="http://sbkb.org/uid/H9L4B6/uniprot"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www.uniprot.org/uniprot/H9L4B6"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uniprot.org/blast/"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www.uniprot.org/uniprot/P0AAP1"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www.uniprot.org/uniprot/P0AAP1/publications"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www.uniprot.org/uniprot/P0AAP1#showFeaturesViewer"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pfam.xfam.org/"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hyperlink" Target="http://www.cbs.dtu.dk/services/NetSurfP/" TargetMode="External"/><Relationship Id="rId3" Type="http://schemas.openxmlformats.org/officeDocument/2006/relationships/hyperlink" Target="http://bioinf.cs.ucl.ac.uk/psipred/" TargetMode="External"/><Relationship Id="rId7" Type="http://schemas.openxmlformats.org/officeDocument/2006/relationships/hyperlink" Target="http://bioinf.uab.es/aggrescan/" TargetMode="External"/><Relationship Id="rId2" Type="http://schemas.openxmlformats.org/officeDocument/2006/relationships/hyperlink" Target="http://www.expasy.org/tools/" TargetMode="External"/><Relationship Id="rId1" Type="http://schemas.openxmlformats.org/officeDocument/2006/relationships/slideLayout" Target="../slideLayouts/slideLayout1.xml"/><Relationship Id="rId6" Type="http://schemas.openxmlformats.org/officeDocument/2006/relationships/hyperlink" Target="http://globplot.embl.de/" TargetMode="External"/><Relationship Id="rId11" Type="http://schemas.openxmlformats.org/officeDocument/2006/relationships/hyperlink" Target="http://www.uniprot.org/uniprot/Q63JW5.fasta" TargetMode="External"/><Relationship Id="rId5" Type="http://schemas.openxmlformats.org/officeDocument/2006/relationships/hyperlink" Target="http://dis.embl.de/" TargetMode="External"/><Relationship Id="rId10" Type="http://schemas.openxmlformats.org/officeDocument/2006/relationships/hyperlink" Target="http://www.predictprotein.org/" TargetMode="External"/><Relationship Id="rId4" Type="http://schemas.openxmlformats.org/officeDocument/2006/relationships/hyperlink" Target="http://bip.weizmann.ac.il/fldbin/findex" TargetMode="External"/><Relationship Id="rId9" Type="http://schemas.openxmlformats.org/officeDocument/2006/relationships/hyperlink" Target="http://www.cbs.dtu.dk/services/TMHMM-2.0/"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bioinf.cs.ucl.ac.uk/psipred/"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bip.weizmann.ac.il/fldbin/findex" TargetMode="Externa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dis.embl.de/" TargetMode="Externa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globplot.embl.de/" TargetMode="External"/><Relationship Id="rId1" Type="http://schemas.openxmlformats.org/officeDocument/2006/relationships/slideLayout" Target="../slideLayouts/slideLayout1.xml"/><Relationship Id="rId5" Type="http://schemas.openxmlformats.org/officeDocument/2006/relationships/image" Target="../media/image48.png"/><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bioinf.uab.es/aggrescan/" TargetMode="Externa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3" Type="http://schemas.openxmlformats.org/officeDocument/2006/relationships/hyperlink" Target="http://www.cbs.dtu.dk/services/NetSurfP/" TargetMode="External"/><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www.cbs.dtu.dk/services/TMHMM/" TargetMode="Externa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42.xml.rels><?xml version="1.0" encoding="UTF-8" standalone="yes"?>
<Relationships xmlns="http://schemas.openxmlformats.org/package/2006/relationships"><Relationship Id="rId2" Type="http://schemas.openxmlformats.org/officeDocument/2006/relationships/hyperlink" Target="http://bioinf.uab.es/ocs/PROTEINPRED/PilO2Bp_predictions.xlsx" TargetMode="Externa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42.png"/><Relationship Id="rId4" Type="http://schemas.openxmlformats.org/officeDocument/2006/relationships/image" Target="../media/image38.png"/></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www.predictprotein.org/" TargetMode="External"/><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hyperlink" Target="https://ppopen.informatik.tu-muenchen.de/visual_results?req_id=$1$1vVuh5Mg$JUj15KFqDlVScAqKXCvOD1"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hyperlink" Target="http://www.rcsb.org/pdb/home/home.do"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hyperlink" Target="http://www.rcsb.org/pdb/explore/explore.do?structureId=4BYZ"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www.rcsb.org/pdb/explore/explore.do?structureId=4BYZ"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www.rcsb.org/pdb/explore/explore.do?structureId=4BYZ"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www.rcsb.org/pdb/explore/explore.do?structureId=4BYZ"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www.rcsb.org/pdb/explore/explore.do?structureId=4BYZ"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3.xml.rels><?xml version="1.0" encoding="UTF-8" standalone="yes"?>
<Relationships xmlns="http://schemas.openxmlformats.org/package/2006/relationships"><Relationship Id="rId3" Type="http://schemas.openxmlformats.org/officeDocument/2006/relationships/hyperlink" Target="http://www.wwpdb.org/documentation/file-format" TargetMode="External"/><Relationship Id="rId2" Type="http://schemas.openxmlformats.org/officeDocument/2006/relationships/hyperlink" Target="https://files.rcsb.org/view/4BYZ.pdb" TargetMode="External"/><Relationship Id="rId1" Type="http://schemas.openxmlformats.org/officeDocument/2006/relationships/slideLayout" Target="../slideLayouts/slideLayout1.xml"/><Relationship Id="rId4" Type="http://schemas.openxmlformats.org/officeDocument/2006/relationships/hyperlink" Target="http://www.wwpdb.org/documentation/file-format-content/format33/v3.3.html"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www.rcsb.org/pdb/explore/remediatedSequence.do?structureId=4BYZ"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www.rcsb.org/pdb/explore/remediatedSequence.do?structureId=4BYZ"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www.rcsb.org/pdb/explore/sequenceCluster.do?structureId=4BYZ"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hyperlink" Target="http://www.rcsb.org/pdb/explore/structureCluster.do?structureId=4BYZ"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hyperlink" Target="http://www.rcsb.org/pdb/secondary.do?p=v2/secondary/analyze.jsp#Sequence"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hyperlink" Target="http://www.rcsb.org/pdb/secondary.do?p=v2/secondary/analyze.jsp#Sequence"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hyperlink" Target="http://www.rcsb.org/pdb/workbench/showPrecalcAlignment.do?action=pw_ce&amp;name1=4BYZ.A&amp;name2=3VHJ.A"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www.rcsb.org/pdb/workbench/showPrecalcAlignment.do?action=pw_ce&amp;name1=4BYZ.A&amp;name2=3VHJ.A" TargetMode="Externa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hyperlink" Target="http://ekhidna.biocenter.helsinki.fi/dali_server/start"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s://biwww.che.sbg.ac.at/maestro/web"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biwww.che.sbg.ac.at/maestro/web"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biwww.che.sbg.ac.at/maestro/web"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www.ncbi.nlm.nih.gov/" TargetMode="External"/><Relationship Id="rId2" Type="http://schemas.openxmlformats.org/officeDocument/2006/relationships/hyperlink" Target="http://journals.plos.org/plosone/article?id=10.1371/journal.pone.0144802" TargetMode="Externa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85.png"/><Relationship Id="rId4" Type="http://schemas.openxmlformats.org/officeDocument/2006/relationships/hyperlink" Target="https://swissmodel.expasy.org/"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7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86.png"/><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4.png"/></Relationships>
</file>

<file path=ppt/slides/_rels/slide8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01.png"/></Relationships>
</file>

<file path=ppt/slides/_rels/slide8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1.png"/><Relationship Id="rId1" Type="http://schemas.openxmlformats.org/officeDocument/2006/relationships/slideLayout" Target="../slideLayouts/slideLayout2.xml"/><Relationship Id="rId4" Type="http://schemas.openxmlformats.org/officeDocument/2006/relationships/image" Target="../media/image102.png"/></Relationships>
</file>

<file path=ppt/slides/_rels/slide85.xml.rels><?xml version="1.0" encoding="UTF-8" standalone="yes"?>
<Relationships xmlns="http://schemas.openxmlformats.org/package/2006/relationships"><Relationship Id="rId3" Type="http://schemas.openxmlformats.org/officeDocument/2006/relationships/hyperlink" Target="http://www.jalview.org/" TargetMode="External"/><Relationship Id="rId2" Type="http://schemas.openxmlformats.org/officeDocument/2006/relationships/hyperlink" Target="http://hmmer.org/" TargetMode="External"/><Relationship Id="rId1" Type="http://schemas.openxmlformats.org/officeDocument/2006/relationships/slideLayout" Target="../slideLayouts/slideLayout2.xml"/><Relationship Id="rId5" Type="http://schemas.openxmlformats.org/officeDocument/2006/relationships/image" Target="../media/image104.png"/><Relationship Id="rId4" Type="http://schemas.openxmlformats.org/officeDocument/2006/relationships/image" Target="../media/image103.png"/></Relationships>
</file>

<file path=ppt/slides/_rels/slide8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hyperlink" Target="http://bioinf.uab.es/ocs/HOMOLMOD/AdrA-3BRE_3IGN.aln"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06.png"/></Relationships>
</file>

<file path=ppt/slides/_rels/slide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7.png"/><Relationship Id="rId1" Type="http://schemas.openxmlformats.org/officeDocument/2006/relationships/slideLayout" Target="../slideLayouts/slideLayout2.xml"/><Relationship Id="rId5" Type="http://schemas.openxmlformats.org/officeDocument/2006/relationships/image" Target="../media/image109.png"/><Relationship Id="rId4" Type="http://schemas.openxmlformats.org/officeDocument/2006/relationships/image" Target="../media/image108.png"/></Relationships>
</file>

<file path=ppt/slides/_rels/slide8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hyperlink" Target="http://mspc.bii.a-star.edu.sg/minhn/click.html"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 Id="rId4" Type="http://schemas.openxmlformats.org/officeDocument/2006/relationships/image" Target="../media/image115.png"/></Relationships>
</file>

<file path=ppt/slides/_rels/slide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6.png"/><Relationship Id="rId1" Type="http://schemas.openxmlformats.org/officeDocument/2006/relationships/slideLayout" Target="../slideLayouts/slideLayout1.xml"/><Relationship Id="rId4" Type="http://schemas.openxmlformats.org/officeDocument/2006/relationships/hyperlink" Target="https://www.pymol.org/" TargetMode="External"/></Relationships>
</file>

<file path=ppt/slides/_rels/slide9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7.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8.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9.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0.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hyperlink" Target="http://www.protein.osaka-u.ac.jp/rcsfp/supracryst/suzuki/jpxtal/Katsutani/color_h.py" TargetMode="External"/><Relationship Id="rId7" Type="http://schemas.openxmlformats.org/officeDocument/2006/relationships/image" Target="../media/image123.png"/><Relationship Id="rId2" Type="http://schemas.openxmlformats.org/officeDocument/2006/relationships/hyperlink" Target="http://www.protein.osaka-u.ac.jp/rcsfp/supracryst/suzuki/jpxtal/Katsutani/en/hydrophobicity.php" TargetMode="Externa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22.png"/><Relationship Id="rId4" Type="http://schemas.openxmlformats.org/officeDocument/2006/relationships/image" Target="../media/image121.png"/></Relationships>
</file>

<file path=ppt/slides/_rels/slide98.xml.rels><?xml version="1.0" encoding="UTF-8" standalone="yes"?>
<Relationships xmlns="http://schemas.openxmlformats.org/package/2006/relationships"><Relationship Id="rId3" Type="http://schemas.openxmlformats.org/officeDocument/2006/relationships/hyperlink" Target="http://bioinf.uab.es/ocs/PYMOL/PYMOL_SCRIPT.zip" TargetMode="External"/><Relationship Id="rId7" Type="http://schemas.openxmlformats.org/officeDocument/2006/relationships/image" Target="../media/image4.png"/><Relationship Id="rId2" Type="http://schemas.openxmlformats.org/officeDocument/2006/relationships/image" Target="../media/image124.png"/><Relationship Id="rId1" Type="http://schemas.openxmlformats.org/officeDocument/2006/relationships/slideLayout" Target="../slideLayouts/slideLayout1.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785" t="28125" r="6667" b="44345"/>
          <a:stretch/>
        </p:blipFill>
        <p:spPr bwMode="auto">
          <a:xfrm>
            <a:off x="3275856" y="1290857"/>
            <a:ext cx="5447409" cy="1567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8095" t="42522" r="73810" b="28739"/>
          <a:stretch/>
        </p:blipFill>
        <p:spPr bwMode="auto">
          <a:xfrm>
            <a:off x="5004048" y="3356992"/>
            <a:ext cx="2206172" cy="2803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895638" y="21266"/>
            <a:ext cx="8223662" cy="830997"/>
          </a:xfrm>
          <a:prstGeom prst="rect">
            <a:avLst/>
          </a:prstGeom>
          <a:noFill/>
        </p:spPr>
        <p:txBody>
          <a:bodyPr wrap="none" rtlCol="0">
            <a:spAutoFit/>
          </a:bodyPr>
          <a:lstStyle/>
          <a:p>
            <a:pPr algn="r"/>
            <a:r>
              <a:rPr lang="en-US" sz="4800" dirty="0" smtClean="0"/>
              <a:t>Bioinformatics tools for proteins</a:t>
            </a:r>
            <a:endParaRPr lang="en-US" sz="4800" dirty="0"/>
          </a:p>
        </p:txBody>
      </p:sp>
      <p:sp>
        <p:nvSpPr>
          <p:cNvPr id="5" name="4 CuadroTexto"/>
          <p:cNvSpPr txBox="1"/>
          <p:nvPr/>
        </p:nvSpPr>
        <p:spPr>
          <a:xfrm>
            <a:off x="35496" y="1268760"/>
            <a:ext cx="2945037" cy="1631216"/>
          </a:xfrm>
          <a:prstGeom prst="rect">
            <a:avLst/>
          </a:prstGeom>
          <a:noFill/>
        </p:spPr>
        <p:txBody>
          <a:bodyPr wrap="none" rtlCol="0">
            <a:spAutoFit/>
          </a:bodyPr>
          <a:lstStyle/>
          <a:p>
            <a:pPr marL="285750" indent="-285750">
              <a:buFontTx/>
              <a:buChar char="-"/>
            </a:pPr>
            <a:r>
              <a:rPr lang="en-US" sz="2800" dirty="0" smtClean="0"/>
              <a:t>Sequence Based:</a:t>
            </a:r>
          </a:p>
          <a:p>
            <a:r>
              <a:rPr lang="en-US" dirty="0"/>
              <a:t>	</a:t>
            </a:r>
            <a:r>
              <a:rPr lang="en-US" dirty="0" smtClean="0"/>
              <a:t>NCBI</a:t>
            </a:r>
          </a:p>
          <a:p>
            <a:r>
              <a:rPr lang="en-US" dirty="0"/>
              <a:t>	</a:t>
            </a:r>
            <a:r>
              <a:rPr lang="en-US" dirty="0" smtClean="0"/>
              <a:t>UNIPROT</a:t>
            </a:r>
          </a:p>
          <a:p>
            <a:r>
              <a:rPr lang="en-US" dirty="0"/>
              <a:t>	</a:t>
            </a:r>
            <a:r>
              <a:rPr lang="en-US" dirty="0" smtClean="0"/>
              <a:t>PFAM</a:t>
            </a:r>
          </a:p>
          <a:p>
            <a:r>
              <a:rPr lang="en-US" dirty="0"/>
              <a:t>	</a:t>
            </a:r>
            <a:r>
              <a:rPr lang="en-US" dirty="0" smtClean="0"/>
              <a:t>prediction tools</a:t>
            </a:r>
            <a:endParaRPr lang="en-US" dirty="0"/>
          </a:p>
        </p:txBody>
      </p:sp>
      <p:sp>
        <p:nvSpPr>
          <p:cNvPr id="9" name="8 CuadroTexto"/>
          <p:cNvSpPr txBox="1"/>
          <p:nvPr/>
        </p:nvSpPr>
        <p:spPr>
          <a:xfrm>
            <a:off x="42787" y="3789040"/>
            <a:ext cx="2885790" cy="1908215"/>
          </a:xfrm>
          <a:prstGeom prst="rect">
            <a:avLst/>
          </a:prstGeom>
          <a:noFill/>
        </p:spPr>
        <p:txBody>
          <a:bodyPr wrap="none" rtlCol="0">
            <a:spAutoFit/>
          </a:bodyPr>
          <a:lstStyle/>
          <a:p>
            <a:pPr marL="285750" indent="-285750">
              <a:buFontTx/>
              <a:buChar char="-"/>
            </a:pPr>
            <a:r>
              <a:rPr lang="en-US" sz="2800" dirty="0" smtClean="0"/>
              <a:t>Structure Based:</a:t>
            </a:r>
          </a:p>
          <a:p>
            <a:r>
              <a:rPr lang="en-US" dirty="0"/>
              <a:t>	</a:t>
            </a:r>
            <a:r>
              <a:rPr lang="en-US" dirty="0" smtClean="0"/>
              <a:t>PDB</a:t>
            </a:r>
          </a:p>
          <a:p>
            <a:r>
              <a:rPr lang="en-US" dirty="0"/>
              <a:t>	</a:t>
            </a:r>
            <a:r>
              <a:rPr lang="en-US" dirty="0" smtClean="0"/>
              <a:t>Dali server</a:t>
            </a:r>
          </a:p>
          <a:p>
            <a:r>
              <a:rPr lang="en-US" dirty="0"/>
              <a:t>	</a:t>
            </a:r>
            <a:r>
              <a:rPr lang="en-US" dirty="0" err="1" smtClean="0"/>
              <a:t>MAESTROweb</a:t>
            </a:r>
            <a:endParaRPr lang="en-US" dirty="0" smtClean="0"/>
          </a:p>
          <a:p>
            <a:r>
              <a:rPr lang="en-US" dirty="0"/>
              <a:t>	</a:t>
            </a:r>
            <a:r>
              <a:rPr lang="en-US" dirty="0" smtClean="0"/>
              <a:t>Swiss-Model</a:t>
            </a:r>
          </a:p>
          <a:p>
            <a:r>
              <a:rPr lang="en-US" dirty="0"/>
              <a:t>	</a:t>
            </a:r>
            <a:r>
              <a:rPr lang="en-US" dirty="0" err="1" smtClean="0"/>
              <a:t>Pymol</a:t>
            </a:r>
            <a:endParaRPr lang="en-US" dirty="0" smtClean="0"/>
          </a:p>
        </p:txBody>
      </p:sp>
      <p:sp>
        <p:nvSpPr>
          <p:cNvPr id="11" name="10 Rectángulo"/>
          <p:cNvSpPr/>
          <p:nvPr/>
        </p:nvSpPr>
        <p:spPr>
          <a:xfrm>
            <a:off x="35496" y="3212976"/>
            <a:ext cx="8856984" cy="3024336"/>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CuadroTexto"/>
          <p:cNvSpPr txBox="1"/>
          <p:nvPr/>
        </p:nvSpPr>
        <p:spPr>
          <a:xfrm>
            <a:off x="2608734" y="796062"/>
            <a:ext cx="3910814" cy="369332"/>
          </a:xfrm>
          <a:prstGeom prst="rect">
            <a:avLst/>
          </a:prstGeom>
          <a:noFill/>
        </p:spPr>
        <p:txBody>
          <a:bodyPr wrap="none" rtlCol="0">
            <a:spAutoFit/>
          </a:bodyPr>
          <a:lstStyle/>
          <a:p>
            <a:r>
              <a:rPr lang="en-US" dirty="0">
                <a:hlinkClick r:id="rId4"/>
              </a:rPr>
              <a:t>http://bioinf.uab.es/ocs/PROTEINPRED</a:t>
            </a:r>
            <a:r>
              <a:rPr lang="en-US" dirty="0" smtClean="0">
                <a:hlinkClick r:id="rId4"/>
              </a:rPr>
              <a:t>/</a:t>
            </a:r>
            <a:endParaRPr lang="en-US" dirty="0"/>
          </a:p>
        </p:txBody>
      </p:sp>
    </p:spTree>
    <p:extLst>
      <p:ext uri="{BB962C8B-B14F-4D97-AF65-F5344CB8AC3E}">
        <p14:creationId xmlns:p14="http://schemas.microsoft.com/office/powerpoint/2010/main" val="103894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583326" y="21266"/>
            <a:ext cx="7535974" cy="830997"/>
          </a:xfrm>
          <a:prstGeom prst="rect">
            <a:avLst/>
          </a:prstGeom>
          <a:noFill/>
        </p:spPr>
        <p:txBody>
          <a:bodyPr wrap="none" rtlCol="0">
            <a:spAutoFit/>
          </a:bodyPr>
          <a:lstStyle/>
          <a:p>
            <a:pPr algn="r"/>
            <a:r>
              <a:rPr lang="en-US" sz="2800" dirty="0" smtClean="0"/>
              <a:t>Bioinformatics tools for proteins:</a:t>
            </a:r>
            <a:r>
              <a:rPr lang="en-US" sz="4800" dirty="0" smtClean="0"/>
              <a:t> Sequence</a:t>
            </a:r>
            <a:endParaRPr lang="en-US" sz="4800" dirty="0"/>
          </a:p>
        </p:txBody>
      </p:sp>
      <p:pic>
        <p:nvPicPr>
          <p:cNvPr id="205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28" b="35416"/>
          <a:stretch/>
        </p:blipFill>
        <p:spPr bwMode="auto">
          <a:xfrm>
            <a:off x="-13387" y="2117810"/>
            <a:ext cx="8784976" cy="4340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93185" y="270892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755576" y="1124744"/>
            <a:ext cx="6667916" cy="646331"/>
          </a:xfrm>
          <a:prstGeom prst="rect">
            <a:avLst/>
          </a:prstGeom>
          <a:noFill/>
        </p:spPr>
        <p:txBody>
          <a:bodyPr wrap="none" rtlCol="0">
            <a:spAutoFit/>
          </a:bodyPr>
          <a:lstStyle/>
          <a:p>
            <a:r>
              <a:rPr lang="en-US" dirty="0" smtClean="0"/>
              <a:t>Let’s do a brief review of the common Databases and search engines.</a:t>
            </a:r>
          </a:p>
          <a:p>
            <a:r>
              <a:rPr lang="en-US" dirty="0" smtClean="0"/>
              <a:t>We start searching for the </a:t>
            </a:r>
            <a:r>
              <a:rPr lang="en-US" b="1" dirty="0" err="1" smtClean="0"/>
              <a:t>AdrA</a:t>
            </a:r>
            <a:r>
              <a:rPr lang="en-US" dirty="0" smtClean="0"/>
              <a:t> protein from </a:t>
            </a:r>
            <a:r>
              <a:rPr lang="en-US" i="1" dirty="0" smtClean="0"/>
              <a:t>Salmonella </a:t>
            </a:r>
            <a:r>
              <a:rPr lang="en-US" i="1" dirty="0" err="1" smtClean="0"/>
              <a:t>enterica</a:t>
            </a:r>
            <a:r>
              <a:rPr lang="en-US" i="1" dirty="0" smtClean="0"/>
              <a:t> </a:t>
            </a:r>
            <a:endParaRPr lang="en-US" i="1" dirty="0"/>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73" b="11459"/>
          <a:stretch/>
        </p:blipFill>
        <p:spPr bwMode="auto">
          <a:xfrm>
            <a:off x="560297" y="1672832"/>
            <a:ext cx="7252063" cy="4946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063656" y="21266"/>
            <a:ext cx="3055644" cy="830997"/>
          </a:xfrm>
          <a:prstGeom prst="rect">
            <a:avLst/>
          </a:prstGeom>
          <a:noFill/>
        </p:spPr>
        <p:txBody>
          <a:bodyPr wrap="none" rtlCol="0">
            <a:spAutoFit/>
          </a:bodyPr>
          <a:lstStyle/>
          <a:p>
            <a:pPr algn="r"/>
            <a:r>
              <a:rPr lang="en-US" sz="2800" dirty="0" smtClean="0"/>
              <a:t>Sequence:</a:t>
            </a:r>
            <a:r>
              <a:rPr lang="en-US" sz="4800" dirty="0" smtClean="0"/>
              <a:t> NCBI</a:t>
            </a:r>
            <a:endParaRPr lang="en-US" sz="4800"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40857" y="3212976"/>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323528" y="764704"/>
            <a:ext cx="8363724" cy="923330"/>
          </a:xfrm>
          <a:prstGeom prst="rect">
            <a:avLst/>
          </a:prstGeom>
          <a:noFill/>
        </p:spPr>
        <p:txBody>
          <a:bodyPr wrap="square" rtlCol="0">
            <a:spAutoFit/>
          </a:bodyPr>
          <a:lstStyle/>
          <a:p>
            <a:r>
              <a:rPr lang="en-US" dirty="0" smtClean="0"/>
              <a:t>We could go for protein, but it is better to start with gene, in </a:t>
            </a:r>
            <a:r>
              <a:rPr lang="en-US" dirty="0" err="1" smtClean="0"/>
              <a:t>ncbi</a:t>
            </a:r>
            <a:r>
              <a:rPr lang="en-US" dirty="0" smtClean="0"/>
              <a:t> it acts as information hub. From the gene section we can jump to protein easily, however, the opposite path is not always as clear</a:t>
            </a:r>
            <a:endParaRPr lang="en-US" i="1" dirty="0"/>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76" b="2827"/>
          <a:stretch/>
        </p:blipFill>
        <p:spPr bwMode="auto">
          <a:xfrm>
            <a:off x="35496" y="1124744"/>
            <a:ext cx="6880005"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33530" y="21266"/>
            <a:ext cx="3985770" cy="830997"/>
          </a:xfrm>
          <a:prstGeom prst="rect">
            <a:avLst/>
          </a:prstGeom>
          <a:noFill/>
        </p:spPr>
        <p:txBody>
          <a:bodyPr wrap="none" rtlCol="0">
            <a:spAutoFit/>
          </a:bodyPr>
          <a:lstStyle/>
          <a:p>
            <a:pPr algn="r"/>
            <a:r>
              <a:rPr lang="en-US" sz="2800" dirty="0" smtClean="0"/>
              <a:t>Sequence:</a:t>
            </a:r>
            <a:r>
              <a:rPr lang="en-US" sz="4800" dirty="0" smtClean="0"/>
              <a:t> NCBI</a:t>
            </a:r>
            <a:r>
              <a:rPr lang="en-US" sz="2800" dirty="0" smtClean="0"/>
              <a:t>(gene)</a:t>
            </a:r>
            <a:endParaRPr lang="en-US" sz="2800" dirty="0"/>
          </a:p>
        </p:txBody>
      </p:sp>
      <p:sp>
        <p:nvSpPr>
          <p:cNvPr id="2" name="1 Cerrar llave"/>
          <p:cNvSpPr/>
          <p:nvPr/>
        </p:nvSpPr>
        <p:spPr>
          <a:xfrm>
            <a:off x="6915501" y="3894956"/>
            <a:ext cx="176779" cy="2016224"/>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3 CuadroTexto"/>
          <p:cNvSpPr txBox="1"/>
          <p:nvPr/>
        </p:nvSpPr>
        <p:spPr>
          <a:xfrm>
            <a:off x="7112410" y="4244895"/>
            <a:ext cx="2140110" cy="1200329"/>
          </a:xfrm>
          <a:prstGeom prst="rect">
            <a:avLst/>
          </a:prstGeom>
          <a:noFill/>
        </p:spPr>
        <p:txBody>
          <a:bodyPr wrap="square" rtlCol="0">
            <a:spAutoFit/>
          </a:bodyPr>
          <a:lstStyle/>
          <a:p>
            <a:r>
              <a:rPr lang="en-US" dirty="0" smtClean="0"/>
              <a:t>From here we can “connect” with other databases and related information</a:t>
            </a:r>
            <a:endParaRPr lang="en-US" dirty="0"/>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119" r="27143" b="13691"/>
          <a:stretch/>
        </p:blipFill>
        <p:spPr bwMode="auto">
          <a:xfrm>
            <a:off x="179512" y="980728"/>
            <a:ext cx="6840760" cy="57229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133529" y="21266"/>
            <a:ext cx="3985771" cy="830997"/>
          </a:xfrm>
          <a:prstGeom prst="rect">
            <a:avLst/>
          </a:prstGeom>
          <a:noFill/>
        </p:spPr>
        <p:txBody>
          <a:bodyPr wrap="none" rtlCol="0">
            <a:spAutoFit/>
          </a:bodyPr>
          <a:lstStyle/>
          <a:p>
            <a:pPr algn="r"/>
            <a:r>
              <a:rPr lang="en-US" sz="2800" dirty="0" smtClean="0"/>
              <a:t>Sequence:</a:t>
            </a:r>
            <a:r>
              <a:rPr lang="en-US" sz="4800" dirty="0" smtClean="0"/>
              <a:t> NCBI</a:t>
            </a:r>
            <a:r>
              <a:rPr lang="en-US" sz="2800" dirty="0">
                <a:solidFill>
                  <a:prstClr val="black"/>
                </a:solidFill>
              </a:rPr>
              <a:t>(gene)</a:t>
            </a:r>
            <a:endParaRPr lang="en-US" sz="4800" dirty="0"/>
          </a:p>
        </p:txBody>
      </p:sp>
      <p:grpSp>
        <p:nvGrpSpPr>
          <p:cNvPr id="5" name="4 Grupo"/>
          <p:cNvGrpSpPr/>
          <p:nvPr/>
        </p:nvGrpSpPr>
        <p:grpSpPr>
          <a:xfrm>
            <a:off x="1331640" y="4149080"/>
            <a:ext cx="459135" cy="347796"/>
            <a:chOff x="5940152" y="6452651"/>
            <a:chExt cx="459135" cy="347796"/>
          </a:xfrm>
        </p:grpSpPr>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8" name="7 Grupo"/>
          <p:cNvGrpSpPr/>
          <p:nvPr/>
        </p:nvGrpSpPr>
        <p:grpSpPr>
          <a:xfrm>
            <a:off x="6608762" y="2821747"/>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sp>
        <p:nvSpPr>
          <p:cNvPr id="11" name="10 Cerrar llave"/>
          <p:cNvSpPr/>
          <p:nvPr/>
        </p:nvSpPr>
        <p:spPr>
          <a:xfrm>
            <a:off x="6915501" y="2947886"/>
            <a:ext cx="319978" cy="3649466"/>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11 CuadroTexto"/>
          <p:cNvSpPr txBox="1"/>
          <p:nvPr/>
        </p:nvSpPr>
        <p:spPr>
          <a:xfrm>
            <a:off x="7236296" y="4305870"/>
            <a:ext cx="2140110" cy="923330"/>
          </a:xfrm>
          <a:prstGeom prst="rect">
            <a:avLst/>
          </a:prstGeom>
          <a:noFill/>
        </p:spPr>
        <p:txBody>
          <a:bodyPr wrap="square" rtlCol="0">
            <a:spAutoFit/>
          </a:bodyPr>
          <a:lstStyle/>
          <a:p>
            <a:r>
              <a:rPr lang="en-US" dirty="0" smtClean="0"/>
              <a:t>Graphical view of annotated regions and features</a:t>
            </a:r>
          </a:p>
        </p:txBody>
      </p:sp>
      <p:grpSp>
        <p:nvGrpSpPr>
          <p:cNvPr id="13" name="12 Grupo"/>
          <p:cNvGrpSpPr/>
          <p:nvPr/>
        </p:nvGrpSpPr>
        <p:grpSpPr>
          <a:xfrm>
            <a:off x="6084168" y="2780928"/>
            <a:ext cx="459135" cy="347796"/>
            <a:chOff x="5940152" y="6452651"/>
            <a:chExt cx="459135" cy="347796"/>
          </a:xfrm>
        </p:grpSpPr>
        <p:pic>
          <p:nvPicPr>
            <p:cNvPr id="1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
        <p:nvSpPr>
          <p:cNvPr id="16" name="15 CuadroTexto"/>
          <p:cNvSpPr txBox="1"/>
          <p:nvPr/>
        </p:nvSpPr>
        <p:spPr>
          <a:xfrm>
            <a:off x="7040402" y="1916832"/>
            <a:ext cx="2140110" cy="1754326"/>
          </a:xfrm>
          <a:prstGeom prst="rect">
            <a:avLst/>
          </a:prstGeom>
          <a:noFill/>
        </p:spPr>
        <p:txBody>
          <a:bodyPr wrap="square" rtlCol="0">
            <a:spAutoFit/>
          </a:bodyPr>
          <a:lstStyle/>
          <a:p>
            <a:r>
              <a:rPr lang="en-US" dirty="0" smtClean="0"/>
              <a:t>Annotation of the gene in the sequenced fragment. </a:t>
            </a:r>
          </a:p>
          <a:p>
            <a:r>
              <a:rPr lang="en-US" dirty="0" smtClean="0"/>
              <a:t>2. Text view in </a:t>
            </a:r>
            <a:r>
              <a:rPr lang="en-US" dirty="0" err="1" smtClean="0"/>
              <a:t>gb</a:t>
            </a:r>
            <a:r>
              <a:rPr lang="en-US" dirty="0" smtClean="0"/>
              <a:t> format </a:t>
            </a:r>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548" r="27023" b="15030"/>
          <a:stretch/>
        </p:blipFill>
        <p:spPr bwMode="auto">
          <a:xfrm>
            <a:off x="107504" y="852263"/>
            <a:ext cx="6985800" cy="6005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5133529" y="21266"/>
            <a:ext cx="3985771" cy="830997"/>
          </a:xfrm>
          <a:prstGeom prst="rect">
            <a:avLst/>
          </a:prstGeom>
          <a:noFill/>
        </p:spPr>
        <p:txBody>
          <a:bodyPr wrap="none" rtlCol="0">
            <a:spAutoFit/>
          </a:bodyPr>
          <a:lstStyle/>
          <a:p>
            <a:pPr algn="r"/>
            <a:r>
              <a:rPr lang="en-US" sz="2800" dirty="0" smtClean="0"/>
              <a:t>Sequence:</a:t>
            </a:r>
            <a:r>
              <a:rPr lang="en-US" sz="4800" dirty="0" smtClean="0"/>
              <a:t> NCBI</a:t>
            </a:r>
            <a:r>
              <a:rPr lang="en-US" sz="2800" dirty="0">
                <a:solidFill>
                  <a:prstClr val="black"/>
                </a:solidFill>
              </a:rPr>
              <a:t>(gene)</a:t>
            </a:r>
            <a:endParaRPr lang="en-US" sz="4800" dirty="0"/>
          </a:p>
        </p:txBody>
      </p:sp>
      <p:sp>
        <p:nvSpPr>
          <p:cNvPr id="8" name="7 CuadroTexto"/>
          <p:cNvSpPr txBox="1"/>
          <p:nvPr/>
        </p:nvSpPr>
        <p:spPr>
          <a:xfrm>
            <a:off x="7093304" y="4156045"/>
            <a:ext cx="2140110" cy="2585323"/>
          </a:xfrm>
          <a:prstGeom prst="rect">
            <a:avLst/>
          </a:prstGeom>
          <a:noFill/>
        </p:spPr>
        <p:txBody>
          <a:bodyPr wrap="square" rtlCol="0">
            <a:spAutoFit/>
          </a:bodyPr>
          <a:lstStyle/>
          <a:p>
            <a:r>
              <a:rPr lang="en-US" dirty="0" smtClean="0"/>
              <a:t>“Jump” To protein databases and protein related information:</a:t>
            </a:r>
          </a:p>
          <a:p>
            <a:pPr marL="342900" indent="-342900">
              <a:buAutoNum type="arabicPeriod"/>
            </a:pPr>
            <a:r>
              <a:rPr lang="en-US" dirty="0" smtClean="0"/>
              <a:t>NCBI data in </a:t>
            </a:r>
            <a:r>
              <a:rPr lang="en-US" dirty="0" err="1" smtClean="0"/>
              <a:t>gp</a:t>
            </a:r>
            <a:r>
              <a:rPr lang="en-US" dirty="0" smtClean="0"/>
              <a:t> text format (with links)</a:t>
            </a:r>
          </a:p>
          <a:p>
            <a:pPr marL="342900" indent="-342900">
              <a:buAutoNum type="arabicPeriod"/>
            </a:pPr>
            <a:r>
              <a:rPr lang="en-US" dirty="0" smtClean="0"/>
              <a:t>UNIPROT data in graphical format </a:t>
            </a:r>
          </a:p>
        </p:txBody>
      </p:sp>
      <p:grpSp>
        <p:nvGrpSpPr>
          <p:cNvPr id="9" name="8 Grupo"/>
          <p:cNvGrpSpPr/>
          <p:nvPr/>
        </p:nvGrpSpPr>
        <p:grpSpPr>
          <a:xfrm>
            <a:off x="525600" y="5442954"/>
            <a:ext cx="459135" cy="347796"/>
            <a:chOff x="5940152" y="6452651"/>
            <a:chExt cx="459135" cy="347796"/>
          </a:xfrm>
        </p:grpSpPr>
        <p:pic>
          <p:nvPicPr>
            <p:cNvPr id="1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1" name="10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12" name="11 Grupo"/>
          <p:cNvGrpSpPr/>
          <p:nvPr/>
        </p:nvGrpSpPr>
        <p:grpSpPr>
          <a:xfrm>
            <a:off x="1592585" y="5877272"/>
            <a:ext cx="459135" cy="347796"/>
            <a:chOff x="5940152" y="6452651"/>
            <a:chExt cx="459135" cy="347796"/>
          </a:xfrm>
        </p:grpSpPr>
        <p:pic>
          <p:nvPicPr>
            <p:cNvPr id="1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4" name="13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24" t="2976" r="4047" b="2530"/>
          <a:stretch/>
        </p:blipFill>
        <p:spPr bwMode="auto">
          <a:xfrm>
            <a:off x="1646257" y="852262"/>
            <a:ext cx="7462247" cy="6005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641792" y="21266"/>
            <a:ext cx="4477508" cy="830997"/>
          </a:xfrm>
          <a:prstGeom prst="rect">
            <a:avLst/>
          </a:prstGeom>
          <a:noFill/>
        </p:spPr>
        <p:txBody>
          <a:bodyPr wrap="none" rtlCol="0">
            <a:spAutoFit/>
          </a:bodyPr>
          <a:lstStyle/>
          <a:p>
            <a:pPr algn="r"/>
            <a:r>
              <a:rPr lang="en-US" sz="2800" dirty="0" smtClean="0"/>
              <a:t>Sequence:</a:t>
            </a:r>
            <a:r>
              <a:rPr lang="en-US" sz="4800" dirty="0" smtClean="0"/>
              <a:t> NCBI</a:t>
            </a:r>
            <a:r>
              <a:rPr lang="en-US" sz="2800" dirty="0" smtClean="0">
                <a:solidFill>
                  <a:prstClr val="black"/>
                </a:solidFill>
              </a:rPr>
              <a:t>(proteins)</a:t>
            </a:r>
            <a:endParaRPr lang="en-US" sz="4800" dirty="0"/>
          </a:p>
        </p:txBody>
      </p:sp>
      <p:sp>
        <p:nvSpPr>
          <p:cNvPr id="4" name="3 Cerrar llave"/>
          <p:cNvSpPr/>
          <p:nvPr/>
        </p:nvSpPr>
        <p:spPr>
          <a:xfrm flipH="1">
            <a:off x="1252078" y="2636912"/>
            <a:ext cx="151569" cy="388843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4 CuadroTexto"/>
          <p:cNvSpPr txBox="1"/>
          <p:nvPr/>
        </p:nvSpPr>
        <p:spPr>
          <a:xfrm>
            <a:off x="0" y="4017838"/>
            <a:ext cx="1327862" cy="923330"/>
          </a:xfrm>
          <a:prstGeom prst="rect">
            <a:avLst/>
          </a:prstGeom>
          <a:noFill/>
        </p:spPr>
        <p:txBody>
          <a:bodyPr wrap="square" rtlCol="0">
            <a:spAutoFit/>
          </a:bodyPr>
          <a:lstStyle/>
          <a:p>
            <a:r>
              <a:rPr lang="en-US" dirty="0" smtClean="0"/>
              <a:t>Description and general information</a:t>
            </a:r>
          </a:p>
        </p:txBody>
      </p:sp>
      <p:sp>
        <p:nvSpPr>
          <p:cNvPr id="7" name="6 Cerrar llave"/>
          <p:cNvSpPr/>
          <p:nvPr/>
        </p:nvSpPr>
        <p:spPr>
          <a:xfrm flipH="1">
            <a:off x="6932289" y="2420888"/>
            <a:ext cx="168411" cy="432048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7 CuadroTexto"/>
          <p:cNvSpPr txBox="1"/>
          <p:nvPr/>
        </p:nvSpPr>
        <p:spPr>
          <a:xfrm>
            <a:off x="5511221" y="4370326"/>
            <a:ext cx="1639115" cy="369332"/>
          </a:xfrm>
          <a:prstGeom prst="rect">
            <a:avLst/>
          </a:prstGeom>
          <a:noFill/>
        </p:spPr>
        <p:txBody>
          <a:bodyPr wrap="square" rtlCol="0">
            <a:spAutoFit/>
          </a:bodyPr>
          <a:lstStyle/>
          <a:p>
            <a:r>
              <a:rPr lang="en-US" dirty="0" smtClean="0"/>
              <a:t>“Connections”</a:t>
            </a:r>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95" t="9339" r="52025" b="2864"/>
          <a:stretch/>
        </p:blipFill>
        <p:spPr bwMode="auto">
          <a:xfrm>
            <a:off x="35496" y="475546"/>
            <a:ext cx="4078279" cy="6382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4641792" y="21266"/>
            <a:ext cx="4477508" cy="830997"/>
          </a:xfrm>
          <a:prstGeom prst="rect">
            <a:avLst/>
          </a:prstGeom>
          <a:noFill/>
        </p:spPr>
        <p:txBody>
          <a:bodyPr wrap="none" rtlCol="0">
            <a:spAutoFit/>
          </a:bodyPr>
          <a:lstStyle/>
          <a:p>
            <a:pPr algn="r"/>
            <a:r>
              <a:rPr lang="en-US" sz="2800" dirty="0" smtClean="0"/>
              <a:t>Sequence:</a:t>
            </a:r>
            <a:r>
              <a:rPr lang="en-US" sz="4800" dirty="0" smtClean="0"/>
              <a:t> NCBI</a:t>
            </a:r>
            <a:r>
              <a:rPr lang="en-US" sz="2800" dirty="0" smtClean="0">
                <a:solidFill>
                  <a:prstClr val="black"/>
                </a:solidFill>
              </a:rPr>
              <a:t>(proteins)</a:t>
            </a:r>
            <a:endParaRPr lang="en-US" sz="4800" dirty="0"/>
          </a:p>
        </p:txBody>
      </p:sp>
      <p:sp>
        <p:nvSpPr>
          <p:cNvPr id="6" name="5 Cerrar llave"/>
          <p:cNvSpPr/>
          <p:nvPr/>
        </p:nvSpPr>
        <p:spPr>
          <a:xfrm>
            <a:off x="4451974" y="475546"/>
            <a:ext cx="151569" cy="515922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6 CuadroTexto"/>
          <p:cNvSpPr txBox="1"/>
          <p:nvPr/>
        </p:nvSpPr>
        <p:spPr>
          <a:xfrm>
            <a:off x="4860032" y="2610215"/>
            <a:ext cx="2880320" cy="1200329"/>
          </a:xfrm>
          <a:prstGeom prst="rect">
            <a:avLst/>
          </a:prstGeom>
          <a:noFill/>
        </p:spPr>
        <p:txBody>
          <a:bodyPr wrap="square" rtlCol="0">
            <a:spAutoFit/>
          </a:bodyPr>
          <a:lstStyle/>
          <a:p>
            <a:r>
              <a:rPr lang="en-US" dirty="0" smtClean="0"/>
              <a:t>Specific information about the sequence</a:t>
            </a:r>
          </a:p>
          <a:p>
            <a:r>
              <a:rPr lang="en-US" dirty="0" smtClean="0"/>
              <a:t>Regions, domains, sites, annotations, etc.</a:t>
            </a:r>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6548" r="27023" b="15030"/>
          <a:stretch/>
        </p:blipFill>
        <p:spPr bwMode="auto">
          <a:xfrm>
            <a:off x="107504" y="852263"/>
            <a:ext cx="6985800" cy="6005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5133529" y="21266"/>
            <a:ext cx="3985771" cy="830997"/>
          </a:xfrm>
          <a:prstGeom prst="rect">
            <a:avLst/>
          </a:prstGeom>
          <a:noFill/>
        </p:spPr>
        <p:txBody>
          <a:bodyPr wrap="none" rtlCol="0">
            <a:spAutoFit/>
          </a:bodyPr>
          <a:lstStyle/>
          <a:p>
            <a:pPr algn="r"/>
            <a:r>
              <a:rPr lang="en-US" sz="2800" dirty="0" smtClean="0"/>
              <a:t>Sequence:</a:t>
            </a:r>
            <a:r>
              <a:rPr lang="en-US" sz="4800" dirty="0" smtClean="0"/>
              <a:t> NCBI</a:t>
            </a:r>
            <a:r>
              <a:rPr lang="en-US" sz="2800" dirty="0">
                <a:solidFill>
                  <a:prstClr val="black"/>
                </a:solidFill>
              </a:rPr>
              <a:t>(gene)</a:t>
            </a:r>
            <a:endParaRPr lang="en-US" sz="4800" dirty="0"/>
          </a:p>
        </p:txBody>
      </p:sp>
      <p:sp>
        <p:nvSpPr>
          <p:cNvPr id="8" name="7 CuadroTexto"/>
          <p:cNvSpPr txBox="1"/>
          <p:nvPr/>
        </p:nvSpPr>
        <p:spPr>
          <a:xfrm>
            <a:off x="6948264" y="6095037"/>
            <a:ext cx="2140110" cy="646331"/>
          </a:xfrm>
          <a:prstGeom prst="rect">
            <a:avLst/>
          </a:prstGeom>
          <a:noFill/>
        </p:spPr>
        <p:txBody>
          <a:bodyPr wrap="square" rtlCol="0">
            <a:spAutoFit/>
          </a:bodyPr>
          <a:lstStyle/>
          <a:p>
            <a:r>
              <a:rPr lang="en-US" dirty="0" smtClean="0"/>
              <a:t>Link UNIPROT database</a:t>
            </a:r>
          </a:p>
        </p:txBody>
      </p:sp>
      <p:grpSp>
        <p:nvGrpSpPr>
          <p:cNvPr id="12" name="11 Grupo"/>
          <p:cNvGrpSpPr/>
          <p:nvPr/>
        </p:nvGrpSpPr>
        <p:grpSpPr>
          <a:xfrm>
            <a:off x="1592585" y="5877272"/>
            <a:ext cx="459135" cy="347796"/>
            <a:chOff x="5940152" y="6452651"/>
            <a:chExt cx="459135" cy="347796"/>
          </a:xfrm>
        </p:grpSpPr>
        <p:pic>
          <p:nvPicPr>
            <p:cNvPr id="13"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4" name="13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spTree>
    <p:extLst>
      <p:ext uri="{BB962C8B-B14F-4D97-AF65-F5344CB8AC3E}">
        <p14:creationId xmlns:p14="http://schemas.microsoft.com/office/powerpoint/2010/main" val="5521063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28" b="7738"/>
          <a:stretch/>
        </p:blipFill>
        <p:spPr bwMode="auto">
          <a:xfrm>
            <a:off x="35496" y="1844824"/>
            <a:ext cx="7006768" cy="5013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887179" y="21266"/>
            <a:ext cx="4232121" cy="830997"/>
          </a:xfrm>
          <a:prstGeom prst="rect">
            <a:avLst/>
          </a:prstGeom>
          <a:noFill/>
        </p:spPr>
        <p:txBody>
          <a:bodyPr wrap="none" rtlCol="0">
            <a:spAutoFit/>
          </a:bodyPr>
          <a:lstStyle/>
          <a:p>
            <a:pPr algn="r"/>
            <a:r>
              <a:rPr lang="en-US" sz="2800" dirty="0" smtClean="0"/>
              <a:t>Sequence:</a:t>
            </a:r>
            <a:r>
              <a:rPr lang="en-US" sz="4800" dirty="0" smtClean="0"/>
              <a:t> UNIPROT</a:t>
            </a:r>
            <a:endParaRPr lang="en-US" sz="4800" dirty="0"/>
          </a:p>
        </p:txBody>
      </p:sp>
      <p:sp>
        <p:nvSpPr>
          <p:cNvPr id="2" name="1 CuadroTexto"/>
          <p:cNvSpPr txBox="1"/>
          <p:nvPr/>
        </p:nvSpPr>
        <p:spPr>
          <a:xfrm>
            <a:off x="7073710" y="1268760"/>
            <a:ext cx="2017734" cy="5632311"/>
          </a:xfrm>
          <a:prstGeom prst="rect">
            <a:avLst/>
          </a:prstGeom>
          <a:noFill/>
        </p:spPr>
        <p:txBody>
          <a:bodyPr wrap="square" rtlCol="0">
            <a:spAutoFit/>
          </a:bodyPr>
          <a:lstStyle/>
          <a:p>
            <a:r>
              <a:rPr lang="en-US" dirty="0" err="1" smtClean="0"/>
              <a:t>Uniprot</a:t>
            </a:r>
            <a:r>
              <a:rPr lang="en-US" dirty="0" smtClean="0"/>
              <a:t> DATABASE pretends to store all the information that it is known about a protein.</a:t>
            </a:r>
          </a:p>
          <a:p>
            <a:endParaRPr lang="en-US" dirty="0" smtClean="0"/>
          </a:p>
          <a:p>
            <a:pPr marL="285750" indent="-285750">
              <a:buFontTx/>
              <a:buChar char="-"/>
            </a:pPr>
            <a:r>
              <a:rPr lang="en-US" dirty="0" smtClean="0"/>
              <a:t>Publications</a:t>
            </a:r>
          </a:p>
          <a:p>
            <a:pPr marL="285750" indent="-285750">
              <a:buFontTx/>
              <a:buChar char="-"/>
            </a:pPr>
            <a:r>
              <a:rPr lang="en-US" dirty="0" smtClean="0"/>
              <a:t>Function</a:t>
            </a:r>
          </a:p>
          <a:p>
            <a:pPr marL="285750" indent="-285750">
              <a:buFontTx/>
              <a:buChar char="-"/>
            </a:pPr>
            <a:r>
              <a:rPr lang="en-US" dirty="0" smtClean="0"/>
              <a:t>Topology</a:t>
            </a:r>
          </a:p>
          <a:p>
            <a:pPr marL="285750" indent="-285750">
              <a:buFontTx/>
              <a:buChar char="-"/>
            </a:pPr>
            <a:r>
              <a:rPr lang="en-US" dirty="0" smtClean="0"/>
              <a:t>Structure</a:t>
            </a:r>
          </a:p>
          <a:p>
            <a:pPr marL="285750" indent="-285750">
              <a:buFontTx/>
              <a:buChar char="-"/>
            </a:pPr>
            <a:r>
              <a:rPr lang="en-US" dirty="0" smtClean="0"/>
              <a:t>Interactions</a:t>
            </a:r>
          </a:p>
          <a:p>
            <a:pPr marL="285750" indent="-285750">
              <a:buFontTx/>
              <a:buChar char="-"/>
            </a:pPr>
            <a:r>
              <a:rPr lang="en-US" dirty="0" smtClean="0"/>
              <a:t>Known protocols</a:t>
            </a:r>
          </a:p>
          <a:p>
            <a:pPr marL="285750" indent="-285750">
              <a:buFontTx/>
              <a:buChar char="-"/>
            </a:pPr>
            <a:r>
              <a:rPr lang="en-US" dirty="0" smtClean="0"/>
              <a:t>Sequence analysis tools</a:t>
            </a:r>
          </a:p>
          <a:p>
            <a:pPr marL="285750" indent="-285750">
              <a:buFontTx/>
              <a:buChar char="-"/>
            </a:pPr>
            <a:r>
              <a:rPr lang="en-US" dirty="0" smtClean="0"/>
              <a:t>Links to other DB (domains, </a:t>
            </a:r>
            <a:r>
              <a:rPr lang="en-US" dirty="0" err="1" smtClean="0"/>
              <a:t>orthologs</a:t>
            </a:r>
            <a:r>
              <a:rPr lang="en-US" dirty="0"/>
              <a:t> </a:t>
            </a:r>
            <a:r>
              <a:rPr lang="en-US" dirty="0" smtClean="0"/>
              <a:t>…)</a:t>
            </a:r>
          </a:p>
          <a:p>
            <a:pPr marL="285750" indent="-285750">
              <a:buFontTx/>
              <a:buChar char="-"/>
            </a:pPr>
            <a:r>
              <a:rPr lang="en-US" dirty="0" smtClean="0"/>
              <a:t>… </a:t>
            </a:r>
          </a:p>
          <a:p>
            <a:pPr marL="285750" indent="-285750">
              <a:buFontTx/>
              <a:buChar char="-"/>
            </a:pPr>
            <a:endParaRPr lang="en-US" dirty="0"/>
          </a:p>
        </p:txBody>
      </p:sp>
      <p:sp>
        <p:nvSpPr>
          <p:cNvPr id="5" name="4 Cerrar llave"/>
          <p:cNvSpPr/>
          <p:nvPr/>
        </p:nvSpPr>
        <p:spPr>
          <a:xfrm rot="16200000">
            <a:off x="540155" y="1204906"/>
            <a:ext cx="151569" cy="1143373"/>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3 CuadroTexto"/>
          <p:cNvSpPr txBox="1"/>
          <p:nvPr/>
        </p:nvSpPr>
        <p:spPr>
          <a:xfrm>
            <a:off x="-36512" y="852263"/>
            <a:ext cx="1296144" cy="923330"/>
          </a:xfrm>
          <a:prstGeom prst="rect">
            <a:avLst/>
          </a:prstGeom>
          <a:noFill/>
        </p:spPr>
        <p:txBody>
          <a:bodyPr wrap="square" rtlCol="0">
            <a:spAutoFit/>
          </a:bodyPr>
          <a:lstStyle/>
          <a:p>
            <a:r>
              <a:rPr lang="en-US" dirty="0" smtClean="0"/>
              <a:t>Go to desired information</a:t>
            </a:r>
            <a:endParaRPr lang="en-US" dirty="0"/>
          </a:p>
        </p:txBody>
      </p:sp>
      <p:sp>
        <p:nvSpPr>
          <p:cNvPr id="7" name="6 Cerrar llave"/>
          <p:cNvSpPr/>
          <p:nvPr/>
        </p:nvSpPr>
        <p:spPr>
          <a:xfrm rot="16200000">
            <a:off x="4045844" y="-985590"/>
            <a:ext cx="196973" cy="5463853"/>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5 CuadroTexto"/>
          <p:cNvSpPr txBox="1"/>
          <p:nvPr/>
        </p:nvSpPr>
        <p:spPr>
          <a:xfrm>
            <a:off x="2999401" y="1196752"/>
            <a:ext cx="2292679" cy="369332"/>
          </a:xfrm>
          <a:prstGeom prst="rect">
            <a:avLst/>
          </a:prstGeom>
          <a:noFill/>
        </p:spPr>
        <p:txBody>
          <a:bodyPr wrap="none" rtlCol="0">
            <a:spAutoFit/>
          </a:bodyPr>
          <a:lstStyle/>
          <a:p>
            <a:r>
              <a:rPr lang="en-US" dirty="0" smtClean="0"/>
              <a:t>Presented information</a:t>
            </a:r>
            <a:endParaRPr lang="en-US" dirty="0"/>
          </a:p>
        </p:txBody>
      </p:sp>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96" y="295106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30" r="5312" b="29687"/>
          <a:stretch/>
        </p:blipFill>
        <p:spPr bwMode="auto">
          <a:xfrm>
            <a:off x="0" y="1556792"/>
            <a:ext cx="9106820"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887179" y="21266"/>
            <a:ext cx="4232121" cy="830997"/>
          </a:xfrm>
          <a:prstGeom prst="rect">
            <a:avLst/>
          </a:prstGeom>
          <a:noFill/>
        </p:spPr>
        <p:txBody>
          <a:bodyPr wrap="none" rtlCol="0">
            <a:spAutoFit/>
          </a:bodyPr>
          <a:lstStyle/>
          <a:p>
            <a:pPr algn="r"/>
            <a:r>
              <a:rPr lang="en-US" sz="2800" dirty="0" smtClean="0"/>
              <a:t>Sequence:</a:t>
            </a:r>
            <a:r>
              <a:rPr lang="en-US" sz="4800" dirty="0" smtClean="0"/>
              <a:t> UNIPROT</a:t>
            </a:r>
            <a:endParaRPr lang="en-US" sz="4800" dirty="0"/>
          </a:p>
        </p:txBody>
      </p:sp>
      <p:grpSp>
        <p:nvGrpSpPr>
          <p:cNvPr id="5" name="4 Grupo"/>
          <p:cNvGrpSpPr/>
          <p:nvPr/>
        </p:nvGrpSpPr>
        <p:grpSpPr>
          <a:xfrm>
            <a:off x="7812360" y="4055408"/>
            <a:ext cx="459135" cy="347796"/>
            <a:chOff x="5940152" y="6452651"/>
            <a:chExt cx="459135" cy="347796"/>
          </a:xfrm>
        </p:grpSpPr>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8" name="7 Grupo"/>
          <p:cNvGrpSpPr/>
          <p:nvPr/>
        </p:nvGrpSpPr>
        <p:grpSpPr>
          <a:xfrm>
            <a:off x="7549728" y="4292640"/>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1" name="10 Grupo"/>
          <p:cNvGrpSpPr/>
          <p:nvPr/>
        </p:nvGrpSpPr>
        <p:grpSpPr>
          <a:xfrm>
            <a:off x="8073305" y="4017308"/>
            <a:ext cx="459135" cy="347796"/>
            <a:chOff x="5940152" y="6452651"/>
            <a:chExt cx="459135" cy="347796"/>
          </a:xfrm>
        </p:grpSpPr>
        <p:pic>
          <p:nvPicPr>
            <p:cNvPr id="12"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
        <p:nvSpPr>
          <p:cNvPr id="4" name="3 CuadroTexto"/>
          <p:cNvSpPr txBox="1"/>
          <p:nvPr/>
        </p:nvSpPr>
        <p:spPr>
          <a:xfrm>
            <a:off x="395536" y="908720"/>
            <a:ext cx="8341835" cy="369332"/>
          </a:xfrm>
          <a:prstGeom prst="rect">
            <a:avLst/>
          </a:prstGeom>
          <a:noFill/>
        </p:spPr>
        <p:txBody>
          <a:bodyPr wrap="none" rtlCol="0">
            <a:spAutoFit/>
          </a:bodyPr>
          <a:lstStyle/>
          <a:p>
            <a:r>
              <a:rPr lang="en-US" dirty="0" smtClean="0"/>
              <a:t>Run a search in different sequence based analysis tools directly from the database entry</a:t>
            </a:r>
            <a:endParaRPr lang="en-US" dirty="0"/>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57" t="4297" r="50531" b="11132"/>
          <a:stretch/>
        </p:blipFill>
        <p:spPr bwMode="auto">
          <a:xfrm>
            <a:off x="0" y="292351"/>
            <a:ext cx="4057650" cy="6565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637496" y="21266"/>
            <a:ext cx="4481804" cy="830997"/>
          </a:xfrm>
          <a:prstGeom prst="rect">
            <a:avLst/>
          </a:prstGeom>
          <a:noFill/>
        </p:spPr>
        <p:txBody>
          <a:bodyPr wrap="none" rtlCol="0">
            <a:spAutoFit/>
          </a:bodyPr>
          <a:lstStyle/>
          <a:p>
            <a:pPr algn="r"/>
            <a:r>
              <a:rPr lang="en-US" sz="2800" dirty="0" smtClean="0"/>
              <a:t>Sequence:</a:t>
            </a:r>
            <a:r>
              <a:rPr lang="en-US" sz="4800" dirty="0" smtClean="0"/>
              <a:t> </a:t>
            </a:r>
            <a:r>
              <a:rPr lang="en-US" sz="4800" dirty="0" err="1" smtClean="0"/>
              <a:t>ProtParam</a:t>
            </a:r>
            <a:endParaRPr lang="en-US" sz="4800" dirty="0"/>
          </a:p>
        </p:txBody>
      </p:sp>
      <p:sp>
        <p:nvSpPr>
          <p:cNvPr id="2" name="1 CuadroTexto"/>
          <p:cNvSpPr txBox="1"/>
          <p:nvPr/>
        </p:nvSpPr>
        <p:spPr>
          <a:xfrm>
            <a:off x="4329191" y="908720"/>
            <a:ext cx="4464496" cy="2308324"/>
          </a:xfrm>
          <a:prstGeom prst="rect">
            <a:avLst/>
          </a:prstGeom>
          <a:noFill/>
        </p:spPr>
        <p:txBody>
          <a:bodyPr wrap="square" rtlCol="0">
            <a:spAutoFit/>
          </a:bodyPr>
          <a:lstStyle/>
          <a:p>
            <a:r>
              <a:rPr lang="en-US" dirty="0" smtClean="0"/>
              <a:t>Different parameters that can be calculated from the sequence:</a:t>
            </a:r>
          </a:p>
          <a:p>
            <a:pPr marL="285750" indent="-285750">
              <a:buFontTx/>
              <a:buChar char="-"/>
            </a:pPr>
            <a:r>
              <a:rPr lang="en-US" dirty="0" smtClean="0"/>
              <a:t>Sequence size</a:t>
            </a:r>
          </a:p>
          <a:p>
            <a:pPr marL="285750" indent="-285750">
              <a:buFontTx/>
              <a:buChar char="-"/>
            </a:pPr>
            <a:r>
              <a:rPr lang="en-US" dirty="0" smtClean="0"/>
              <a:t>Molecular weight</a:t>
            </a:r>
          </a:p>
          <a:p>
            <a:pPr marL="285750" indent="-285750">
              <a:buFontTx/>
              <a:buChar char="-"/>
            </a:pPr>
            <a:r>
              <a:rPr lang="en-US" dirty="0" smtClean="0"/>
              <a:t>Theoretical isoelectric point</a:t>
            </a:r>
          </a:p>
          <a:p>
            <a:pPr marL="285750" indent="-285750">
              <a:buFontTx/>
              <a:buChar char="-"/>
            </a:pPr>
            <a:r>
              <a:rPr lang="en-US" dirty="0" smtClean="0"/>
              <a:t>Amino acid composition</a:t>
            </a:r>
          </a:p>
          <a:p>
            <a:pPr marL="285750" indent="-285750">
              <a:buFontTx/>
              <a:buChar char="-"/>
            </a:pPr>
            <a:r>
              <a:rPr lang="en-US" dirty="0" smtClean="0"/>
              <a:t>…</a:t>
            </a:r>
          </a:p>
          <a:p>
            <a:endParaRPr lang="en-US" dirty="0"/>
          </a:p>
        </p:txBody>
      </p:sp>
      <p:grpSp>
        <p:nvGrpSpPr>
          <p:cNvPr id="5" name="4 Grupo"/>
          <p:cNvGrpSpPr/>
          <p:nvPr/>
        </p:nvGrpSpPr>
        <p:grpSpPr>
          <a:xfrm>
            <a:off x="4329191" y="3140968"/>
            <a:ext cx="4563290" cy="3268808"/>
            <a:chOff x="4329191" y="3429000"/>
            <a:chExt cx="4563290" cy="3268808"/>
          </a:xfrm>
        </p:grpSpPr>
        <p:sp>
          <p:nvSpPr>
            <p:cNvPr id="4" name="3 CuadroTexto"/>
            <p:cNvSpPr txBox="1"/>
            <p:nvPr/>
          </p:nvSpPr>
          <p:spPr>
            <a:xfrm>
              <a:off x="4329191" y="3429000"/>
              <a:ext cx="4563290" cy="646331"/>
            </a:xfrm>
            <a:prstGeom prst="rect">
              <a:avLst/>
            </a:prstGeom>
            <a:noFill/>
          </p:spPr>
          <p:txBody>
            <a:bodyPr wrap="square" rtlCol="0">
              <a:spAutoFit/>
            </a:bodyPr>
            <a:lstStyle/>
            <a:p>
              <a:r>
                <a:rPr lang="en-US" dirty="0" smtClean="0"/>
                <a:t>We can also use </a:t>
              </a:r>
              <a:r>
                <a:rPr lang="en-US" dirty="0" err="1"/>
                <a:t>P</a:t>
              </a:r>
              <a:r>
                <a:rPr lang="en-US" dirty="0" err="1" smtClean="0"/>
                <a:t>rotParam</a:t>
              </a:r>
              <a:r>
                <a:rPr lang="en-US" dirty="0" smtClean="0"/>
                <a:t> with a sequence as input</a:t>
              </a:r>
              <a:endParaRPr lang="en-US" dirty="0"/>
            </a:p>
          </p:txBody>
        </p:sp>
        <p:pic>
          <p:nvPicPr>
            <p:cNvPr id="1126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4405" t="13355" r="32381" b="33073"/>
            <a:stretch/>
          </p:blipFill>
          <p:spPr bwMode="auto">
            <a:xfrm>
              <a:off x="4572000" y="4293096"/>
              <a:ext cx="3546949" cy="2404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403331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58742" r="52024" b="32776"/>
          <a:stretch/>
        </p:blipFill>
        <p:spPr bwMode="auto">
          <a:xfrm>
            <a:off x="395536" y="1052736"/>
            <a:ext cx="5849257" cy="8273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1158531" y="21266"/>
            <a:ext cx="7960769" cy="830997"/>
          </a:xfrm>
          <a:prstGeom prst="rect">
            <a:avLst/>
          </a:prstGeom>
          <a:noFill/>
        </p:spPr>
        <p:txBody>
          <a:bodyPr wrap="none" rtlCol="0">
            <a:spAutoFit/>
          </a:bodyPr>
          <a:lstStyle/>
          <a:p>
            <a:pPr algn="r"/>
            <a:r>
              <a:rPr lang="en-US" dirty="0" smtClean="0"/>
              <a:t>Sequence</a:t>
            </a:r>
            <a:r>
              <a:rPr lang="en-US" sz="2800" dirty="0" smtClean="0"/>
              <a:t>:</a:t>
            </a:r>
            <a:r>
              <a:rPr lang="en-US" sz="4800" dirty="0" smtClean="0"/>
              <a:t> </a:t>
            </a:r>
            <a:r>
              <a:rPr lang="en-US" sz="2800" dirty="0" smtClean="0"/>
              <a:t>UNIPROT – Structural Biology Knowledgebase</a:t>
            </a:r>
            <a:endParaRPr lang="en-US" sz="2800"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6881" y="1484784"/>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hlinkClick r:id="rId4"/>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881" t="3274" r="30595" b="36310"/>
          <a:stretch/>
        </p:blipFill>
        <p:spPr bwMode="auto">
          <a:xfrm>
            <a:off x="98157" y="2060848"/>
            <a:ext cx="4388291" cy="32871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3" name="Picture 5">
            <a:hlinkClick r:id="rId6"/>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524" t="2642" r="30119" b="17894"/>
          <a:stretch/>
        </p:blipFill>
        <p:spPr bwMode="auto">
          <a:xfrm>
            <a:off x="4419267" y="2286383"/>
            <a:ext cx="4700033" cy="4571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5508104" y="1463506"/>
            <a:ext cx="3395172" cy="646331"/>
          </a:xfrm>
          <a:prstGeom prst="rect">
            <a:avLst/>
          </a:prstGeom>
          <a:noFill/>
        </p:spPr>
        <p:txBody>
          <a:bodyPr wrap="square" rtlCol="0">
            <a:spAutoFit/>
          </a:bodyPr>
          <a:lstStyle/>
          <a:p>
            <a:r>
              <a:rPr lang="en-US" dirty="0" smtClean="0"/>
              <a:t>Search for known protocols for this protein or similar ones</a:t>
            </a:r>
            <a:endParaRPr lang="en-US" dirty="0"/>
          </a:p>
        </p:txBody>
      </p:sp>
      <p:pic>
        <p:nvPicPr>
          <p:cNvPr id="9"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9832" y="306896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3185" y="4895284"/>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extLst>
              <a:ext uri="{28A0092B-C50C-407E-A947-70E740481C1C}">
                <a14:useLocalDpi xmlns:a14="http://schemas.microsoft.com/office/drawing/2010/main" val="0"/>
              </a:ext>
            </a:extLst>
          </a:blip>
          <a:srcRect l="43761" t="33183" r="3412" b="14146"/>
          <a:stretch>
            <a:fillRect/>
          </a:stretch>
        </p:blipFill>
        <p:spPr bwMode="auto">
          <a:xfrm>
            <a:off x="251520" y="576994"/>
            <a:ext cx="7920880" cy="631880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4887179" y="21266"/>
            <a:ext cx="4232121" cy="830997"/>
          </a:xfrm>
          <a:prstGeom prst="rect">
            <a:avLst/>
          </a:prstGeom>
          <a:noFill/>
        </p:spPr>
        <p:txBody>
          <a:bodyPr wrap="none" rtlCol="0">
            <a:spAutoFit/>
          </a:bodyPr>
          <a:lstStyle/>
          <a:p>
            <a:pPr algn="r"/>
            <a:r>
              <a:rPr lang="en-US" sz="2800" dirty="0" smtClean="0"/>
              <a:t>Sequence:</a:t>
            </a:r>
            <a:r>
              <a:rPr lang="en-US" sz="4800" dirty="0" smtClean="0"/>
              <a:t> UNIPROT</a:t>
            </a:r>
            <a:endParaRPr lang="en-US" sz="4800" dirty="0"/>
          </a:p>
        </p:txBody>
      </p:sp>
      <p:sp>
        <p:nvSpPr>
          <p:cNvPr id="5" name="4 CuadroTexto"/>
          <p:cNvSpPr txBox="1"/>
          <p:nvPr/>
        </p:nvSpPr>
        <p:spPr>
          <a:xfrm>
            <a:off x="3995936" y="4795381"/>
            <a:ext cx="5123364" cy="1754326"/>
          </a:xfrm>
          <a:prstGeom prst="rect">
            <a:avLst/>
          </a:prstGeom>
          <a:noFill/>
        </p:spPr>
        <p:txBody>
          <a:bodyPr wrap="square" rtlCol="0">
            <a:spAutoFit/>
          </a:bodyPr>
          <a:lstStyle/>
          <a:p>
            <a:r>
              <a:rPr lang="en-US" dirty="0" err="1" smtClean="0"/>
              <a:t>Uniprot</a:t>
            </a:r>
            <a:r>
              <a:rPr lang="en-US" dirty="0" smtClean="0"/>
              <a:t> is a </a:t>
            </a:r>
            <a:r>
              <a:rPr lang="en-US" dirty="0" err="1" smtClean="0"/>
              <a:t>DataBase</a:t>
            </a:r>
            <a:r>
              <a:rPr lang="en-US" dirty="0" smtClean="0"/>
              <a:t> made of different databases. The most important:</a:t>
            </a:r>
          </a:p>
          <a:p>
            <a:pPr marL="285750" indent="-285750">
              <a:buFontTx/>
              <a:buChar char="-"/>
            </a:pPr>
            <a:r>
              <a:rPr lang="en-US" dirty="0" err="1" smtClean="0"/>
              <a:t>SwissProt</a:t>
            </a:r>
            <a:r>
              <a:rPr lang="en-US" dirty="0" smtClean="0"/>
              <a:t>: Contains ALL Reviewed sequences</a:t>
            </a:r>
          </a:p>
          <a:p>
            <a:pPr marL="285750" indent="-285750">
              <a:buFontTx/>
              <a:buChar char="-"/>
            </a:pPr>
            <a:r>
              <a:rPr lang="en-US" dirty="0" err="1" smtClean="0"/>
              <a:t>Trembl</a:t>
            </a:r>
            <a:r>
              <a:rPr lang="en-US" dirty="0" smtClean="0"/>
              <a:t>: Contains automatically annotated, not reviewed sequences (it use to be ALL, but now they are trying to remove redundancies)</a:t>
            </a:r>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28" b="15922"/>
          <a:stretch/>
        </p:blipFill>
        <p:spPr bwMode="auto">
          <a:xfrm>
            <a:off x="0" y="961685"/>
            <a:ext cx="8670255" cy="56356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078497" y="21266"/>
            <a:ext cx="5040803" cy="830997"/>
          </a:xfrm>
          <a:prstGeom prst="rect">
            <a:avLst/>
          </a:prstGeom>
          <a:noFill/>
        </p:spPr>
        <p:txBody>
          <a:bodyPr wrap="none" rtlCol="0">
            <a:spAutoFit/>
          </a:bodyPr>
          <a:lstStyle/>
          <a:p>
            <a:pPr algn="r"/>
            <a:r>
              <a:rPr lang="en-US" sz="2800" dirty="0" smtClean="0"/>
              <a:t>Sequence:</a:t>
            </a:r>
            <a:r>
              <a:rPr lang="en-US" sz="4800" dirty="0" smtClean="0"/>
              <a:t> UNIPROT</a:t>
            </a:r>
            <a:r>
              <a:rPr lang="en-US" sz="2800" dirty="0" smtClean="0"/>
              <a:t>(blast)</a:t>
            </a:r>
            <a:endParaRPr lang="en-US" sz="2800" dirty="0"/>
          </a:p>
        </p:txBody>
      </p:sp>
      <p:grpSp>
        <p:nvGrpSpPr>
          <p:cNvPr id="4" name="3 Grupo"/>
          <p:cNvGrpSpPr/>
          <p:nvPr/>
        </p:nvGrpSpPr>
        <p:grpSpPr>
          <a:xfrm>
            <a:off x="1382240" y="2580976"/>
            <a:ext cx="459135" cy="347796"/>
            <a:chOff x="5940152" y="6452651"/>
            <a:chExt cx="459135" cy="347796"/>
          </a:xfrm>
        </p:grpSpPr>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7" name="6 Grupo"/>
          <p:cNvGrpSpPr/>
          <p:nvPr/>
        </p:nvGrpSpPr>
        <p:grpSpPr>
          <a:xfrm>
            <a:off x="1504042" y="2951512"/>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0" name="9 Grupo"/>
          <p:cNvGrpSpPr/>
          <p:nvPr/>
        </p:nvGrpSpPr>
        <p:grpSpPr>
          <a:xfrm>
            <a:off x="2339752" y="3221648"/>
            <a:ext cx="459135" cy="347796"/>
            <a:chOff x="5940152" y="6452651"/>
            <a:chExt cx="459135" cy="347796"/>
          </a:xfrm>
        </p:grpSpPr>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078497" y="21266"/>
            <a:ext cx="5040803" cy="830997"/>
          </a:xfrm>
          <a:prstGeom prst="rect">
            <a:avLst/>
          </a:prstGeom>
          <a:noFill/>
        </p:spPr>
        <p:txBody>
          <a:bodyPr wrap="none" rtlCol="0">
            <a:spAutoFit/>
          </a:bodyPr>
          <a:lstStyle/>
          <a:p>
            <a:pPr algn="r"/>
            <a:r>
              <a:rPr lang="en-US" sz="2800" dirty="0" smtClean="0"/>
              <a:t>Sequence:</a:t>
            </a:r>
            <a:r>
              <a:rPr lang="en-US" sz="4800" dirty="0" smtClean="0"/>
              <a:t> UNIPROT</a:t>
            </a:r>
            <a:r>
              <a:rPr lang="en-US" sz="2800" dirty="0" smtClean="0"/>
              <a:t>(blast)</a:t>
            </a:r>
            <a:endParaRPr lang="en-US" sz="2800" dirty="0"/>
          </a:p>
        </p:txBody>
      </p:sp>
      <p:pic>
        <p:nvPicPr>
          <p:cNvPr id="1433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28" b="27083"/>
          <a:stretch/>
        </p:blipFill>
        <p:spPr bwMode="auto">
          <a:xfrm>
            <a:off x="216394" y="2060848"/>
            <a:ext cx="7724205" cy="4331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3 Grupo"/>
          <p:cNvGrpSpPr/>
          <p:nvPr/>
        </p:nvGrpSpPr>
        <p:grpSpPr>
          <a:xfrm>
            <a:off x="1355153" y="5824908"/>
            <a:ext cx="459135" cy="347796"/>
            <a:chOff x="5940152" y="6452651"/>
            <a:chExt cx="459135" cy="347796"/>
          </a:xfrm>
        </p:grpSpPr>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7" name="6 Grupo"/>
          <p:cNvGrpSpPr/>
          <p:nvPr/>
        </p:nvGrpSpPr>
        <p:grpSpPr>
          <a:xfrm>
            <a:off x="1235249" y="5420841"/>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0" name="9 Grupo"/>
          <p:cNvGrpSpPr/>
          <p:nvPr/>
        </p:nvGrpSpPr>
        <p:grpSpPr>
          <a:xfrm>
            <a:off x="164654" y="5958805"/>
            <a:ext cx="459135" cy="347796"/>
            <a:chOff x="5940152" y="6452651"/>
            <a:chExt cx="459135" cy="347796"/>
          </a:xfrm>
        </p:grpSpPr>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grpSp>
        <p:nvGrpSpPr>
          <p:cNvPr id="13" name="12 Grupo"/>
          <p:cNvGrpSpPr/>
          <p:nvPr/>
        </p:nvGrpSpPr>
        <p:grpSpPr>
          <a:xfrm>
            <a:off x="829072" y="6174829"/>
            <a:ext cx="459135" cy="347796"/>
            <a:chOff x="5940152" y="6452651"/>
            <a:chExt cx="459135" cy="347796"/>
          </a:xfrm>
        </p:grpSpPr>
        <p:pic>
          <p:nvPicPr>
            <p:cNvPr id="1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4</a:t>
              </a:r>
            </a:p>
          </p:txBody>
        </p:sp>
      </p:grpSp>
      <p:sp>
        <p:nvSpPr>
          <p:cNvPr id="3" name="2 CuadroTexto"/>
          <p:cNvSpPr txBox="1"/>
          <p:nvPr/>
        </p:nvSpPr>
        <p:spPr>
          <a:xfrm>
            <a:off x="193267" y="1052736"/>
            <a:ext cx="8983053" cy="923330"/>
          </a:xfrm>
          <a:prstGeom prst="rect">
            <a:avLst/>
          </a:prstGeom>
          <a:noFill/>
        </p:spPr>
        <p:txBody>
          <a:bodyPr wrap="square" rtlCol="0">
            <a:spAutoFit/>
          </a:bodyPr>
          <a:lstStyle/>
          <a:p>
            <a:r>
              <a:rPr lang="en-US" dirty="0" smtClean="0"/>
              <a:t>We will make a blast of our protein against Swiss-</a:t>
            </a:r>
            <a:r>
              <a:rPr lang="en-US" dirty="0" err="1"/>
              <a:t>P</a:t>
            </a:r>
            <a:r>
              <a:rPr lang="en-US" dirty="0" err="1" smtClean="0"/>
              <a:t>rot</a:t>
            </a:r>
            <a:r>
              <a:rPr lang="en-US" dirty="0" smtClean="0"/>
              <a:t> database, looking for well known proteins. (Better annotated, used in multiple publications, expressed and purified, structure solved, </a:t>
            </a:r>
            <a:r>
              <a:rPr lang="en-US" dirty="0" err="1" smtClean="0"/>
              <a:t>etc</a:t>
            </a:r>
            <a:r>
              <a:rPr lang="en-US" dirty="0" smtClean="0"/>
              <a:t>)</a:t>
            </a:r>
            <a:endParaRPr lang="en-US" dirty="0"/>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125" b="2734"/>
          <a:stretch/>
        </p:blipFill>
        <p:spPr bwMode="auto">
          <a:xfrm>
            <a:off x="863586" y="852263"/>
            <a:ext cx="7623406" cy="5741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078497" y="21266"/>
            <a:ext cx="5040803" cy="830997"/>
          </a:xfrm>
          <a:prstGeom prst="rect">
            <a:avLst/>
          </a:prstGeom>
          <a:noFill/>
        </p:spPr>
        <p:txBody>
          <a:bodyPr wrap="none" rtlCol="0">
            <a:spAutoFit/>
          </a:bodyPr>
          <a:lstStyle/>
          <a:p>
            <a:pPr algn="r"/>
            <a:r>
              <a:rPr lang="en-US" sz="2800" dirty="0" smtClean="0"/>
              <a:t>Sequence:</a:t>
            </a:r>
            <a:r>
              <a:rPr lang="en-US" sz="4800" dirty="0" smtClean="0"/>
              <a:t> UNIPROT</a:t>
            </a:r>
            <a:r>
              <a:rPr lang="en-US" sz="2800" dirty="0" smtClean="0"/>
              <a:t>(blast)</a:t>
            </a:r>
            <a:endParaRPr lang="en-US" sz="2800" dirty="0"/>
          </a:p>
        </p:txBody>
      </p:sp>
      <p:grpSp>
        <p:nvGrpSpPr>
          <p:cNvPr id="4" name="3 Grupo"/>
          <p:cNvGrpSpPr/>
          <p:nvPr/>
        </p:nvGrpSpPr>
        <p:grpSpPr>
          <a:xfrm>
            <a:off x="863586" y="2965469"/>
            <a:ext cx="459135" cy="347796"/>
            <a:chOff x="5940152" y="6452651"/>
            <a:chExt cx="459135" cy="347796"/>
          </a:xfrm>
        </p:grpSpPr>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7" name="6 Grupo"/>
          <p:cNvGrpSpPr/>
          <p:nvPr/>
        </p:nvGrpSpPr>
        <p:grpSpPr>
          <a:xfrm>
            <a:off x="1068878" y="2980915"/>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0" name="9 Grupo"/>
          <p:cNvGrpSpPr/>
          <p:nvPr/>
        </p:nvGrpSpPr>
        <p:grpSpPr>
          <a:xfrm>
            <a:off x="5337001" y="4966041"/>
            <a:ext cx="459135" cy="347796"/>
            <a:chOff x="5940152" y="6452651"/>
            <a:chExt cx="459135" cy="347796"/>
          </a:xfrm>
        </p:grpSpPr>
        <p:pic>
          <p:nvPicPr>
            <p:cNvPr id="11"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976" b="13988"/>
          <a:stretch/>
        </p:blipFill>
        <p:spPr bwMode="auto">
          <a:xfrm>
            <a:off x="124636" y="1061031"/>
            <a:ext cx="8767844" cy="5824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417" y="2735044"/>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6" y="3095084"/>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6" y="357301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6" y="3933056"/>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4078497" y="21266"/>
            <a:ext cx="5040803" cy="830997"/>
          </a:xfrm>
          <a:prstGeom prst="rect">
            <a:avLst/>
          </a:prstGeom>
          <a:noFill/>
        </p:spPr>
        <p:txBody>
          <a:bodyPr wrap="none" rtlCol="0">
            <a:spAutoFit/>
          </a:bodyPr>
          <a:lstStyle/>
          <a:p>
            <a:pPr algn="r"/>
            <a:r>
              <a:rPr lang="en-US" sz="2800" dirty="0" smtClean="0"/>
              <a:t>Sequence:</a:t>
            </a:r>
            <a:r>
              <a:rPr lang="en-US" sz="4800" dirty="0" smtClean="0"/>
              <a:t> UNIPROT</a:t>
            </a:r>
            <a:r>
              <a:rPr lang="en-US" sz="2800" dirty="0" smtClean="0"/>
              <a:t>(blast)</a:t>
            </a:r>
            <a:endParaRPr lang="en-US" sz="2800" dirty="0"/>
          </a:p>
        </p:txBody>
      </p:sp>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593" y="295106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25" b="3720"/>
          <a:stretch/>
        </p:blipFill>
        <p:spPr bwMode="auto">
          <a:xfrm>
            <a:off x="2079742" y="1431258"/>
            <a:ext cx="7028762" cy="5238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270455" y="21266"/>
            <a:ext cx="5848845" cy="830997"/>
          </a:xfrm>
          <a:prstGeom prst="rect">
            <a:avLst/>
          </a:prstGeom>
          <a:noFill/>
        </p:spPr>
        <p:txBody>
          <a:bodyPr wrap="none" rtlCol="0">
            <a:spAutoFit/>
          </a:bodyPr>
          <a:lstStyle/>
          <a:p>
            <a:pPr algn="r"/>
            <a:r>
              <a:rPr lang="en-US" sz="2800" dirty="0" smtClean="0"/>
              <a:t>Sequence:</a:t>
            </a:r>
            <a:r>
              <a:rPr lang="en-US" sz="4800" dirty="0" smtClean="0"/>
              <a:t> UNIPROT</a:t>
            </a:r>
            <a:r>
              <a:rPr lang="en-US" sz="2800" dirty="0" smtClean="0"/>
              <a:t>(Swiss-</a:t>
            </a:r>
            <a:r>
              <a:rPr lang="en-US" sz="2800" dirty="0" err="1" smtClean="0"/>
              <a:t>Prot</a:t>
            </a:r>
            <a:r>
              <a:rPr lang="en-US" sz="2800" dirty="0" smtClean="0"/>
              <a:t>)</a:t>
            </a:r>
            <a:endParaRPr lang="en-US" sz="2800" dirty="0"/>
          </a:p>
        </p:txBody>
      </p:sp>
      <p:sp>
        <p:nvSpPr>
          <p:cNvPr id="2" name="1 Elipse"/>
          <p:cNvSpPr/>
          <p:nvPr/>
        </p:nvSpPr>
        <p:spPr>
          <a:xfrm>
            <a:off x="3303878" y="3168810"/>
            <a:ext cx="1105806" cy="26019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3 CuadroTexto"/>
          <p:cNvSpPr txBox="1"/>
          <p:nvPr/>
        </p:nvSpPr>
        <p:spPr>
          <a:xfrm>
            <a:off x="323528" y="852263"/>
            <a:ext cx="8820472" cy="646331"/>
          </a:xfrm>
          <a:prstGeom prst="rect">
            <a:avLst/>
          </a:prstGeom>
          <a:noFill/>
        </p:spPr>
        <p:txBody>
          <a:bodyPr wrap="square" rtlCol="0">
            <a:spAutoFit/>
          </a:bodyPr>
          <a:lstStyle/>
          <a:p>
            <a:r>
              <a:rPr lang="en-US" dirty="0" smtClean="0"/>
              <a:t>In a Swiss-</a:t>
            </a:r>
            <a:r>
              <a:rPr lang="en-US" dirty="0" err="1" smtClean="0"/>
              <a:t>prot</a:t>
            </a:r>
            <a:r>
              <a:rPr lang="en-US" dirty="0" smtClean="0"/>
              <a:t> entry we will find much more information than in an </a:t>
            </a:r>
            <a:r>
              <a:rPr lang="en-US" dirty="0" err="1" smtClean="0"/>
              <a:t>trembl</a:t>
            </a:r>
            <a:r>
              <a:rPr lang="en-US" dirty="0" smtClean="0"/>
              <a:t> one, specially related publications</a:t>
            </a:r>
            <a:endParaRPr lang="en-US" dirty="0"/>
          </a:p>
        </p:txBody>
      </p:sp>
      <p:sp>
        <p:nvSpPr>
          <p:cNvPr id="7" name="6 Cerrar llave"/>
          <p:cNvSpPr/>
          <p:nvPr/>
        </p:nvSpPr>
        <p:spPr>
          <a:xfrm flipH="1">
            <a:off x="1828143" y="2564904"/>
            <a:ext cx="151569" cy="314051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8" name="7 Grupo"/>
          <p:cNvGrpSpPr/>
          <p:nvPr/>
        </p:nvGrpSpPr>
        <p:grpSpPr>
          <a:xfrm>
            <a:off x="1993429" y="2809503"/>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11" name="10 Grupo"/>
          <p:cNvGrpSpPr/>
          <p:nvPr/>
        </p:nvGrpSpPr>
        <p:grpSpPr>
          <a:xfrm>
            <a:off x="2483768" y="2980915"/>
            <a:ext cx="459135" cy="347796"/>
            <a:chOff x="5940152" y="6452651"/>
            <a:chExt cx="459135" cy="347796"/>
          </a:xfrm>
        </p:grpSpPr>
        <p:pic>
          <p:nvPicPr>
            <p:cNvPr id="12"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sp>
        <p:nvSpPr>
          <p:cNvPr id="20" name="19 Forma libre"/>
          <p:cNvSpPr/>
          <p:nvPr/>
        </p:nvSpPr>
        <p:spPr>
          <a:xfrm>
            <a:off x="971550" y="1495425"/>
            <a:ext cx="819150" cy="2638425"/>
          </a:xfrm>
          <a:custGeom>
            <a:avLst/>
            <a:gdLst>
              <a:gd name="connsiteX0" fmla="*/ 819150 w 819150"/>
              <a:gd name="connsiteY0" fmla="*/ 2638425 h 2638425"/>
              <a:gd name="connsiteX1" fmla="*/ 0 w 819150"/>
              <a:gd name="connsiteY1" fmla="*/ 2638425 h 2638425"/>
              <a:gd name="connsiteX2" fmla="*/ 0 w 819150"/>
              <a:gd name="connsiteY2" fmla="*/ 0 h 2638425"/>
            </a:gdLst>
            <a:ahLst/>
            <a:cxnLst>
              <a:cxn ang="0">
                <a:pos x="connsiteX0" y="connsiteY0"/>
              </a:cxn>
              <a:cxn ang="0">
                <a:pos x="connsiteX1" y="connsiteY1"/>
              </a:cxn>
              <a:cxn ang="0">
                <a:pos x="connsiteX2" y="connsiteY2"/>
              </a:cxn>
            </a:cxnLst>
            <a:rect l="l" t="t" r="r" b="b"/>
            <a:pathLst>
              <a:path w="819150" h="2638425">
                <a:moveTo>
                  <a:pt x="819150" y="2638425"/>
                </a:moveTo>
                <a:lnTo>
                  <a:pt x="0" y="2638425"/>
                </a:lnTo>
                <a:lnTo>
                  <a:pt x="0" y="0"/>
                </a:lnTo>
              </a:path>
            </a:pathLst>
          </a:custGeom>
          <a:noFill/>
          <a:ln>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76" b="2976"/>
          <a:stretch/>
        </p:blipFill>
        <p:spPr bwMode="auto">
          <a:xfrm>
            <a:off x="499791" y="814388"/>
            <a:ext cx="8032650" cy="6043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270455" y="21266"/>
            <a:ext cx="5848845" cy="830997"/>
          </a:xfrm>
          <a:prstGeom prst="rect">
            <a:avLst/>
          </a:prstGeom>
          <a:noFill/>
        </p:spPr>
        <p:txBody>
          <a:bodyPr wrap="none" rtlCol="0">
            <a:spAutoFit/>
          </a:bodyPr>
          <a:lstStyle/>
          <a:p>
            <a:pPr algn="r"/>
            <a:r>
              <a:rPr lang="en-US" sz="2800" dirty="0" smtClean="0"/>
              <a:t>Sequence:</a:t>
            </a:r>
            <a:r>
              <a:rPr lang="en-US" sz="4800" dirty="0" smtClean="0"/>
              <a:t> UNIPROT</a:t>
            </a:r>
            <a:r>
              <a:rPr lang="en-US" sz="2800" dirty="0" smtClean="0"/>
              <a:t>(Swiss-</a:t>
            </a:r>
            <a:r>
              <a:rPr lang="en-US" sz="2800" dirty="0" err="1" smtClean="0"/>
              <a:t>Prot</a:t>
            </a:r>
            <a:r>
              <a:rPr lang="en-US" sz="2800" dirty="0" smtClean="0"/>
              <a:t>)</a:t>
            </a:r>
            <a:endParaRPr lang="en-US" sz="2800"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791" y="2617152"/>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76" b="18601"/>
          <a:stretch/>
        </p:blipFill>
        <p:spPr bwMode="auto">
          <a:xfrm>
            <a:off x="0" y="980728"/>
            <a:ext cx="9140300" cy="573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270455" y="21266"/>
            <a:ext cx="5848845" cy="830997"/>
          </a:xfrm>
          <a:prstGeom prst="rect">
            <a:avLst/>
          </a:prstGeom>
          <a:noFill/>
        </p:spPr>
        <p:txBody>
          <a:bodyPr wrap="none" rtlCol="0">
            <a:spAutoFit/>
          </a:bodyPr>
          <a:lstStyle/>
          <a:p>
            <a:pPr algn="r"/>
            <a:r>
              <a:rPr lang="en-US" sz="2800" dirty="0" smtClean="0"/>
              <a:t>Sequence:</a:t>
            </a:r>
            <a:r>
              <a:rPr lang="en-US" sz="4800" dirty="0" smtClean="0"/>
              <a:t> UNIPROT</a:t>
            </a:r>
            <a:r>
              <a:rPr lang="en-US" sz="2800" dirty="0" smtClean="0"/>
              <a:t>(Swiss-</a:t>
            </a:r>
            <a:r>
              <a:rPr lang="en-US" sz="2800" dirty="0" err="1" smtClean="0"/>
              <a:t>Prot</a:t>
            </a:r>
            <a:r>
              <a:rPr lang="en-US" sz="2800" dirty="0" smtClean="0"/>
              <a:t>)</a:t>
            </a:r>
            <a:endParaRPr lang="en-US" sz="2800"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6850" y="3332119"/>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3145" y="357301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9064" y="4922314"/>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9064" y="542637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45402" y="626343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5656" y="5984831"/>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pic>
        <p:nvPicPr>
          <p:cNvPr id="3"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56" t="19336" r="20470" b="6250"/>
          <a:stretch/>
        </p:blipFill>
        <p:spPr bwMode="auto">
          <a:xfrm>
            <a:off x="539552" y="1490272"/>
            <a:ext cx="6480720" cy="5367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26975" y="3501483"/>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251520" y="692696"/>
            <a:ext cx="8568952" cy="646331"/>
          </a:xfrm>
          <a:prstGeom prst="rect">
            <a:avLst/>
          </a:prstGeom>
          <a:noFill/>
        </p:spPr>
        <p:txBody>
          <a:bodyPr wrap="square" rtlCol="0">
            <a:spAutoFit/>
          </a:bodyPr>
          <a:lstStyle/>
          <a:p>
            <a:r>
              <a:rPr lang="en-US" dirty="0" smtClean="0"/>
              <a:t>Database of protein domains families, based on manually curated alignments of known domains</a:t>
            </a:r>
            <a:endParaRPr lang="en-US" dirty="0"/>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500" t="19643" r="1785" b="6102"/>
          <a:stretch/>
        </p:blipFill>
        <p:spPr bwMode="auto">
          <a:xfrm>
            <a:off x="-9443" y="1245906"/>
            <a:ext cx="8419398" cy="5513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2 Grupo"/>
          <p:cNvGrpSpPr/>
          <p:nvPr/>
        </p:nvGrpSpPr>
        <p:grpSpPr>
          <a:xfrm>
            <a:off x="7740352" y="4077072"/>
            <a:ext cx="459135" cy="347796"/>
            <a:chOff x="5940152" y="6452651"/>
            <a:chExt cx="459135" cy="347796"/>
          </a:xfrm>
        </p:grpSpPr>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6" name="5 Grupo"/>
          <p:cNvGrpSpPr/>
          <p:nvPr/>
        </p:nvGrpSpPr>
        <p:grpSpPr>
          <a:xfrm>
            <a:off x="7747204" y="4797152"/>
            <a:ext cx="459135" cy="347796"/>
            <a:chOff x="5940152" y="6452651"/>
            <a:chExt cx="459135" cy="347796"/>
          </a:xfrm>
        </p:grpSpPr>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9" name="8 Grupo"/>
          <p:cNvGrpSpPr/>
          <p:nvPr/>
        </p:nvGrpSpPr>
        <p:grpSpPr>
          <a:xfrm>
            <a:off x="3563888" y="2780928"/>
            <a:ext cx="459135" cy="347796"/>
            <a:chOff x="5940152" y="6452651"/>
            <a:chExt cx="459135" cy="347796"/>
          </a:xfrm>
        </p:grpSpPr>
        <p:pic>
          <p:nvPicPr>
            <p:cNvPr id="10"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1" name="10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grpSp>
        <p:nvGrpSpPr>
          <p:cNvPr id="12" name="11 Grupo"/>
          <p:cNvGrpSpPr/>
          <p:nvPr/>
        </p:nvGrpSpPr>
        <p:grpSpPr>
          <a:xfrm>
            <a:off x="4342432" y="2816326"/>
            <a:ext cx="459135" cy="347796"/>
            <a:chOff x="5940152" y="6452651"/>
            <a:chExt cx="459135" cy="347796"/>
          </a:xfrm>
        </p:grpSpPr>
        <p:pic>
          <p:nvPicPr>
            <p:cNvPr id="13"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4" name="13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4</a:t>
              </a:r>
            </a:p>
          </p:txBody>
        </p:sp>
      </p:grpSp>
      <p:sp>
        <p:nvSpPr>
          <p:cNvPr id="15" name="14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spTree>
    <p:extLst>
      <p:ext uri="{BB962C8B-B14F-4D97-AF65-F5344CB8AC3E}">
        <p14:creationId xmlns:p14="http://schemas.microsoft.com/office/powerpoint/2010/main" val="10322280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126" b="15922"/>
          <a:stretch/>
        </p:blipFill>
        <p:spPr bwMode="auto">
          <a:xfrm>
            <a:off x="165339" y="1131123"/>
            <a:ext cx="8813322" cy="570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sp>
        <p:nvSpPr>
          <p:cNvPr id="2" name="1 CuadroTexto"/>
          <p:cNvSpPr txBox="1"/>
          <p:nvPr/>
        </p:nvSpPr>
        <p:spPr>
          <a:xfrm>
            <a:off x="880596" y="690382"/>
            <a:ext cx="744114" cy="369332"/>
          </a:xfrm>
          <a:prstGeom prst="rect">
            <a:avLst/>
          </a:prstGeom>
          <a:noFill/>
        </p:spPr>
        <p:txBody>
          <a:bodyPr wrap="none" rtlCol="0">
            <a:spAutoFit/>
          </a:bodyPr>
          <a:lstStyle/>
          <a:p>
            <a:r>
              <a:rPr lang="en-US" dirty="0" smtClean="0"/>
              <a:t>Name</a:t>
            </a:r>
            <a:endParaRPr lang="en-US" dirty="0"/>
          </a:p>
        </p:txBody>
      </p:sp>
      <p:sp>
        <p:nvSpPr>
          <p:cNvPr id="4" name="3 CuadroTexto"/>
          <p:cNvSpPr txBox="1"/>
          <p:nvPr/>
        </p:nvSpPr>
        <p:spPr>
          <a:xfrm>
            <a:off x="1893805" y="690382"/>
            <a:ext cx="385042" cy="369332"/>
          </a:xfrm>
          <a:prstGeom prst="rect">
            <a:avLst/>
          </a:prstGeom>
          <a:noFill/>
        </p:spPr>
        <p:txBody>
          <a:bodyPr wrap="none" rtlCol="0">
            <a:spAutoFit/>
          </a:bodyPr>
          <a:lstStyle/>
          <a:p>
            <a:r>
              <a:rPr lang="en-US" dirty="0" smtClean="0"/>
              <a:t>ID</a:t>
            </a:r>
            <a:endParaRPr lang="en-US" dirty="0"/>
          </a:p>
        </p:txBody>
      </p:sp>
      <p:cxnSp>
        <p:nvCxnSpPr>
          <p:cNvPr id="6" name="5 Conector recto de flecha"/>
          <p:cNvCxnSpPr/>
          <p:nvPr/>
        </p:nvCxnSpPr>
        <p:spPr>
          <a:xfrm>
            <a:off x="1252653" y="1059714"/>
            <a:ext cx="150995" cy="91440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 name="8 Conector recto de flecha"/>
          <p:cNvCxnSpPr>
            <a:stCxn id="4" idx="2"/>
          </p:cNvCxnSpPr>
          <p:nvPr/>
        </p:nvCxnSpPr>
        <p:spPr>
          <a:xfrm>
            <a:off x="2086326" y="1059714"/>
            <a:ext cx="0" cy="91440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22280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320" b="4102"/>
          <a:stretch/>
        </p:blipFill>
        <p:spPr bwMode="auto">
          <a:xfrm>
            <a:off x="280626" y="799830"/>
            <a:ext cx="8179806" cy="6058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4433" y="215898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spTree>
    <p:extLst>
      <p:ext uri="{BB962C8B-B14F-4D97-AF65-F5344CB8AC3E}">
        <p14:creationId xmlns:p14="http://schemas.microsoft.com/office/powerpoint/2010/main" val="10322280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678" b="44345"/>
          <a:stretch/>
        </p:blipFill>
        <p:spPr bwMode="auto">
          <a:xfrm>
            <a:off x="0" y="1916832"/>
            <a:ext cx="8285586" cy="3511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sp>
        <p:nvSpPr>
          <p:cNvPr id="2" name="1 CuadroTexto"/>
          <p:cNvSpPr txBox="1"/>
          <p:nvPr/>
        </p:nvSpPr>
        <p:spPr>
          <a:xfrm>
            <a:off x="248214" y="1187460"/>
            <a:ext cx="6051978" cy="369332"/>
          </a:xfrm>
          <a:prstGeom prst="rect">
            <a:avLst/>
          </a:prstGeom>
          <a:noFill/>
        </p:spPr>
        <p:txBody>
          <a:bodyPr wrap="none" rtlCol="0">
            <a:spAutoFit/>
          </a:bodyPr>
          <a:lstStyle/>
          <a:p>
            <a:r>
              <a:rPr lang="en-US" dirty="0" smtClean="0"/>
              <a:t>This family is similar to others and they are grouped in a “Clan”</a:t>
            </a:r>
            <a:endParaRPr lang="en-US"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6" y="350100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976" b="3040"/>
          <a:stretch/>
        </p:blipFill>
        <p:spPr bwMode="auto">
          <a:xfrm>
            <a:off x="1115616" y="1340768"/>
            <a:ext cx="6828771" cy="51343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9221" y="2780928"/>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309984" y="764704"/>
            <a:ext cx="7793031" cy="369332"/>
          </a:xfrm>
          <a:prstGeom prst="rect">
            <a:avLst/>
          </a:prstGeom>
          <a:noFill/>
        </p:spPr>
        <p:txBody>
          <a:bodyPr wrap="none" rtlCol="0">
            <a:spAutoFit/>
          </a:bodyPr>
          <a:lstStyle/>
          <a:p>
            <a:r>
              <a:rPr lang="en-US" dirty="0" smtClean="0"/>
              <a:t>You can </a:t>
            </a:r>
            <a:r>
              <a:rPr lang="en-US" dirty="0" err="1" smtClean="0"/>
              <a:t>visulize</a:t>
            </a:r>
            <a:r>
              <a:rPr lang="en-US" dirty="0" smtClean="0"/>
              <a:t> or download many different alignments for proteins in this family:</a:t>
            </a:r>
            <a:endParaRPr lang="en-US" dirty="0"/>
          </a:p>
        </p:txBody>
      </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6761" y="3730456"/>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5690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930" b="32031"/>
          <a:stretch/>
        </p:blipFill>
        <p:spPr bwMode="auto">
          <a:xfrm>
            <a:off x="250474" y="1628800"/>
            <a:ext cx="8642006" cy="44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sp>
        <p:nvSpPr>
          <p:cNvPr id="4" name="3 CuadroTexto"/>
          <p:cNvSpPr txBox="1"/>
          <p:nvPr/>
        </p:nvSpPr>
        <p:spPr>
          <a:xfrm>
            <a:off x="35496" y="764704"/>
            <a:ext cx="9135129" cy="369332"/>
          </a:xfrm>
          <a:prstGeom prst="rect">
            <a:avLst/>
          </a:prstGeom>
          <a:noFill/>
        </p:spPr>
        <p:txBody>
          <a:bodyPr wrap="none" rtlCol="0">
            <a:spAutoFit/>
          </a:bodyPr>
          <a:lstStyle/>
          <a:p>
            <a:r>
              <a:rPr lang="en-US" dirty="0" smtClean="0"/>
              <a:t>Using the “Logo” the conservation degree for each  position in the domain can easily be seen:</a:t>
            </a:r>
            <a:endParaRPr lang="en-US"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3676320"/>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5690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929" b="22657"/>
          <a:stretch/>
        </p:blipFill>
        <p:spPr bwMode="auto">
          <a:xfrm>
            <a:off x="7218" y="1412776"/>
            <a:ext cx="8726375" cy="5194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sp>
        <p:nvSpPr>
          <p:cNvPr id="4" name="3 CuadroTexto"/>
          <p:cNvSpPr txBox="1"/>
          <p:nvPr/>
        </p:nvSpPr>
        <p:spPr>
          <a:xfrm>
            <a:off x="35497" y="764704"/>
            <a:ext cx="9083804" cy="646331"/>
          </a:xfrm>
          <a:prstGeom prst="rect">
            <a:avLst/>
          </a:prstGeom>
          <a:noFill/>
        </p:spPr>
        <p:txBody>
          <a:bodyPr wrap="square" rtlCol="0">
            <a:spAutoFit/>
          </a:bodyPr>
          <a:lstStyle/>
          <a:p>
            <a:r>
              <a:rPr lang="en-US" dirty="0" smtClean="0"/>
              <a:t>The HMM profile derived from the seed alignment which defines this domain can be downloaded:. This way we can use it to create highly reliable multiple alignments</a:t>
            </a:r>
            <a:endParaRPr lang="en-US"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10" y="384327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5690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355927" y="21266"/>
            <a:ext cx="5763373" cy="830997"/>
          </a:xfrm>
          <a:prstGeom prst="rect">
            <a:avLst/>
          </a:prstGeom>
          <a:noFill/>
        </p:spPr>
        <p:txBody>
          <a:bodyPr wrap="none" rtlCol="0">
            <a:spAutoFit/>
          </a:bodyPr>
          <a:lstStyle/>
          <a:p>
            <a:pPr algn="r"/>
            <a:r>
              <a:rPr lang="en-US" sz="2800" dirty="0" smtClean="0"/>
              <a:t>Sequence:</a:t>
            </a:r>
            <a:r>
              <a:rPr lang="en-US" sz="4800" dirty="0" smtClean="0"/>
              <a:t> Prediction tools</a:t>
            </a:r>
            <a:endParaRPr lang="en-US" sz="2800" dirty="0"/>
          </a:p>
        </p:txBody>
      </p:sp>
      <p:sp>
        <p:nvSpPr>
          <p:cNvPr id="3" name="2 CuadroTexto"/>
          <p:cNvSpPr txBox="1"/>
          <p:nvPr/>
        </p:nvSpPr>
        <p:spPr>
          <a:xfrm>
            <a:off x="251520" y="692696"/>
            <a:ext cx="8640960" cy="6463308"/>
          </a:xfrm>
          <a:prstGeom prst="rect">
            <a:avLst/>
          </a:prstGeom>
          <a:noFill/>
        </p:spPr>
        <p:txBody>
          <a:bodyPr wrap="square" rtlCol="0">
            <a:spAutoFit/>
          </a:bodyPr>
          <a:lstStyle/>
          <a:p>
            <a:r>
              <a:rPr lang="en-US" dirty="0" smtClean="0"/>
              <a:t>Based in the protein sequence and using different methods and algorithms we can predict several features about our protein which could be extremely helpful when trying to produce and / or purify a protein:</a:t>
            </a:r>
          </a:p>
          <a:p>
            <a:r>
              <a:rPr lang="en-US" dirty="0" smtClean="0"/>
              <a:t>A good starting point: </a:t>
            </a:r>
            <a:r>
              <a:rPr lang="en-US" dirty="0" smtClean="0">
                <a:hlinkClick r:id="rId2"/>
              </a:rPr>
              <a:t>http://www.expasy.org/tools/</a:t>
            </a:r>
            <a:endParaRPr lang="en-US" dirty="0" smtClean="0"/>
          </a:p>
          <a:p>
            <a:endParaRPr lang="en-US" dirty="0" smtClean="0"/>
          </a:p>
          <a:p>
            <a:r>
              <a:rPr lang="en-US" dirty="0" smtClean="0"/>
              <a:t>	* Secondary structure, domains and disorder</a:t>
            </a:r>
          </a:p>
          <a:p>
            <a:r>
              <a:rPr lang="en-US" dirty="0"/>
              <a:t>	</a:t>
            </a:r>
            <a:r>
              <a:rPr lang="en-US" dirty="0" smtClean="0"/>
              <a:t>	- </a:t>
            </a:r>
            <a:r>
              <a:rPr lang="es-ES" dirty="0" err="1">
                <a:hlinkClick r:id="rId3"/>
              </a:rPr>
              <a:t>PSIpred</a:t>
            </a:r>
            <a:r>
              <a:rPr lang="en-US" dirty="0" smtClean="0"/>
              <a:t>	</a:t>
            </a:r>
          </a:p>
          <a:p>
            <a:r>
              <a:rPr lang="en-US" dirty="0"/>
              <a:t>	*</a:t>
            </a:r>
            <a:r>
              <a:rPr lang="en-US" dirty="0" smtClean="0"/>
              <a:t>Unstructured / Globular regions</a:t>
            </a:r>
          </a:p>
          <a:p>
            <a:r>
              <a:rPr lang="en-US" dirty="0"/>
              <a:t>	</a:t>
            </a:r>
            <a:r>
              <a:rPr lang="en-US" dirty="0" smtClean="0"/>
              <a:t>	- </a:t>
            </a:r>
            <a:r>
              <a:rPr lang="en-US" dirty="0" err="1" smtClean="0">
                <a:hlinkClick r:id="rId4"/>
              </a:rPr>
              <a:t>FoldIndex</a:t>
            </a:r>
            <a:endParaRPr lang="en-US" dirty="0" smtClean="0"/>
          </a:p>
          <a:p>
            <a:r>
              <a:rPr lang="en-US" dirty="0"/>
              <a:t>	</a:t>
            </a:r>
            <a:r>
              <a:rPr lang="en-US" dirty="0" smtClean="0"/>
              <a:t>	- </a:t>
            </a:r>
            <a:r>
              <a:rPr lang="es-ES" u="sng" dirty="0" err="1">
                <a:hlinkClick r:id="rId5"/>
              </a:rPr>
              <a:t>DisEMBL</a:t>
            </a:r>
            <a:endParaRPr lang="en-US" dirty="0" smtClean="0"/>
          </a:p>
          <a:p>
            <a:r>
              <a:rPr lang="en-US" dirty="0"/>
              <a:t>	</a:t>
            </a:r>
            <a:r>
              <a:rPr lang="en-US" dirty="0" smtClean="0"/>
              <a:t>	- </a:t>
            </a:r>
            <a:r>
              <a:rPr lang="es-ES" dirty="0" err="1">
                <a:hlinkClick r:id="rId6"/>
              </a:rPr>
              <a:t>GlobPlot</a:t>
            </a:r>
            <a:endParaRPr lang="en-US" dirty="0" smtClean="0"/>
          </a:p>
          <a:p>
            <a:r>
              <a:rPr lang="en-US" dirty="0"/>
              <a:t>	</a:t>
            </a:r>
            <a:r>
              <a:rPr lang="en-US" dirty="0" smtClean="0"/>
              <a:t>* Aggregation regions</a:t>
            </a:r>
          </a:p>
          <a:p>
            <a:r>
              <a:rPr lang="en-US" dirty="0"/>
              <a:t>	</a:t>
            </a:r>
            <a:r>
              <a:rPr lang="en-US" dirty="0" smtClean="0"/>
              <a:t>	- </a:t>
            </a:r>
            <a:r>
              <a:rPr lang="en-US" dirty="0" err="1" smtClean="0">
                <a:hlinkClick r:id="rId7"/>
              </a:rPr>
              <a:t>aggrescan</a:t>
            </a:r>
            <a:endParaRPr lang="en-US" dirty="0" smtClean="0"/>
          </a:p>
          <a:p>
            <a:r>
              <a:rPr lang="en-US" dirty="0"/>
              <a:t>	*</a:t>
            </a:r>
            <a:r>
              <a:rPr lang="en-US" dirty="0" smtClean="0"/>
              <a:t>Surface accessibility</a:t>
            </a:r>
          </a:p>
          <a:p>
            <a:r>
              <a:rPr lang="en-US" dirty="0"/>
              <a:t>	</a:t>
            </a:r>
            <a:r>
              <a:rPr lang="en-US" dirty="0" smtClean="0"/>
              <a:t>	- </a:t>
            </a:r>
            <a:r>
              <a:rPr lang="es-ES" dirty="0" err="1">
                <a:hlinkClick r:id="rId8"/>
              </a:rPr>
              <a:t>NetSurfP</a:t>
            </a:r>
            <a:endParaRPr lang="en-US" dirty="0" smtClean="0"/>
          </a:p>
          <a:p>
            <a:r>
              <a:rPr lang="en-US" dirty="0"/>
              <a:t>	</a:t>
            </a:r>
            <a:r>
              <a:rPr lang="en-US" dirty="0" smtClean="0"/>
              <a:t>* T</a:t>
            </a:r>
            <a:r>
              <a:rPr lang="es-ES" dirty="0" err="1" smtClean="0"/>
              <a:t>ransmembrane</a:t>
            </a:r>
            <a:r>
              <a:rPr lang="es-ES" dirty="0"/>
              <a:t>  </a:t>
            </a:r>
            <a:r>
              <a:rPr lang="en-US" dirty="0" smtClean="0"/>
              <a:t>helix</a:t>
            </a:r>
          </a:p>
          <a:p>
            <a:r>
              <a:rPr lang="en-US" dirty="0"/>
              <a:t>	</a:t>
            </a:r>
            <a:r>
              <a:rPr lang="en-US" dirty="0" smtClean="0"/>
              <a:t>	- </a:t>
            </a:r>
            <a:r>
              <a:rPr lang="es-ES" u="sng" dirty="0">
                <a:hlinkClick r:id="rId9"/>
              </a:rPr>
              <a:t>TMHMM</a:t>
            </a:r>
            <a:endParaRPr lang="en-US" dirty="0" smtClean="0"/>
          </a:p>
          <a:p>
            <a:r>
              <a:rPr lang="en-US" dirty="0"/>
              <a:t>	</a:t>
            </a:r>
            <a:r>
              <a:rPr lang="en-US" dirty="0" smtClean="0"/>
              <a:t>* Lots of predictions in one tool</a:t>
            </a:r>
          </a:p>
          <a:p>
            <a:r>
              <a:rPr lang="en-US" dirty="0"/>
              <a:t>	</a:t>
            </a:r>
            <a:r>
              <a:rPr lang="en-US" dirty="0" smtClean="0"/>
              <a:t>	- </a:t>
            </a:r>
            <a:r>
              <a:rPr lang="es-ES" u="sng" dirty="0" err="1">
                <a:hlinkClick r:id="rId10"/>
              </a:rPr>
              <a:t>PredictProtein</a:t>
            </a:r>
            <a:endParaRPr lang="en-US" dirty="0" smtClean="0"/>
          </a:p>
          <a:p>
            <a:endParaRPr lang="en-US" dirty="0" smtClean="0"/>
          </a:p>
          <a:p>
            <a:r>
              <a:rPr lang="en-US" dirty="0" smtClean="0"/>
              <a:t>We are going to make all this predictions for this protein:</a:t>
            </a:r>
          </a:p>
          <a:p>
            <a:r>
              <a:rPr lang="en-US" dirty="0" smtClean="0">
                <a:hlinkClick r:id="rId11"/>
              </a:rPr>
              <a:t>http://www.uniprot.org/uniprot/Q63JW5.fasta</a:t>
            </a:r>
          </a:p>
          <a:p>
            <a:endParaRPr lang="en-US" dirty="0"/>
          </a:p>
        </p:txBody>
      </p:sp>
      <p:sp>
        <p:nvSpPr>
          <p:cNvPr id="9" name="Rectangle 3"/>
          <p:cNvSpPr>
            <a:spLocks noChangeArrowheads="1"/>
          </p:cNvSpPr>
          <p:nvPr/>
        </p:nvSpPr>
        <p:spPr bwMode="auto">
          <a:xfrm>
            <a:off x="457200" y="3679825"/>
            <a:ext cx="9144000" cy="0"/>
          </a:xfrm>
          <a:prstGeom prst="rect">
            <a:avLst/>
          </a:prstGeom>
          <a:solidFill>
            <a:srgbClr val="FFFAF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25" r="13750" b="7617"/>
          <a:stretch/>
        </p:blipFill>
        <p:spPr bwMode="auto">
          <a:xfrm>
            <a:off x="323528" y="844302"/>
            <a:ext cx="7263810" cy="6013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93225" y="21266"/>
            <a:ext cx="3926075" cy="830997"/>
          </a:xfrm>
          <a:prstGeom prst="rect">
            <a:avLst/>
          </a:prstGeom>
          <a:noFill/>
        </p:spPr>
        <p:txBody>
          <a:bodyPr wrap="none" rtlCol="0">
            <a:spAutoFit/>
          </a:bodyPr>
          <a:lstStyle/>
          <a:p>
            <a:pPr algn="r"/>
            <a:r>
              <a:rPr lang="en-US" sz="2800" dirty="0" smtClean="0"/>
              <a:t>Sequence:</a:t>
            </a:r>
            <a:r>
              <a:rPr lang="en-US" sz="4800" dirty="0" smtClean="0"/>
              <a:t> PSIPRED</a:t>
            </a:r>
            <a:endParaRPr lang="en-US" sz="2800"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27277" y="367114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4008" y="365590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81309" y="397442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Flecha derecha"/>
          <p:cNvSpPr/>
          <p:nvPr/>
        </p:nvSpPr>
        <p:spPr>
          <a:xfrm>
            <a:off x="1187624" y="4869160"/>
            <a:ext cx="432048" cy="2160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8 Flecha derecha"/>
          <p:cNvSpPr/>
          <p:nvPr/>
        </p:nvSpPr>
        <p:spPr>
          <a:xfrm>
            <a:off x="1187624" y="5517232"/>
            <a:ext cx="432048" cy="2160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9 Flecha derecha"/>
          <p:cNvSpPr/>
          <p:nvPr/>
        </p:nvSpPr>
        <p:spPr>
          <a:xfrm>
            <a:off x="1187624" y="6260172"/>
            <a:ext cx="432048" cy="2160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15690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381" t="16816" r="13453" b="34226"/>
          <a:stretch/>
        </p:blipFill>
        <p:spPr bwMode="auto">
          <a:xfrm>
            <a:off x="0" y="951085"/>
            <a:ext cx="9120964" cy="51648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93225" y="21266"/>
            <a:ext cx="3926075" cy="830997"/>
          </a:xfrm>
          <a:prstGeom prst="rect">
            <a:avLst/>
          </a:prstGeom>
          <a:noFill/>
        </p:spPr>
        <p:txBody>
          <a:bodyPr wrap="none" rtlCol="0">
            <a:spAutoFit/>
          </a:bodyPr>
          <a:lstStyle/>
          <a:p>
            <a:pPr algn="r"/>
            <a:r>
              <a:rPr lang="en-US" sz="2800" dirty="0" smtClean="0"/>
              <a:t>Sequence:</a:t>
            </a:r>
            <a:r>
              <a:rPr lang="en-US" sz="4800" dirty="0" smtClean="0"/>
              <a:t> PSIPRED</a:t>
            </a:r>
            <a:endParaRPr lang="en-US" sz="2800" dirty="0"/>
          </a:p>
        </p:txBody>
      </p:sp>
    </p:spTree>
    <p:extLst>
      <p:ext uri="{BB962C8B-B14F-4D97-AF65-F5344CB8AC3E}">
        <p14:creationId xmlns:p14="http://schemas.microsoft.com/office/powerpoint/2010/main" val="38115690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738" t="23958" r="14643" b="65179"/>
          <a:stretch/>
        </p:blipFill>
        <p:spPr bwMode="auto">
          <a:xfrm>
            <a:off x="440202" y="857289"/>
            <a:ext cx="8244115" cy="1059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738" t="54215" r="14643" b="39732"/>
          <a:stretch/>
        </p:blipFill>
        <p:spPr bwMode="auto">
          <a:xfrm>
            <a:off x="439078" y="6267082"/>
            <a:ext cx="8244115" cy="590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1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382" t="36281" r="12499" b="18341"/>
          <a:stretch/>
        </p:blipFill>
        <p:spPr bwMode="auto">
          <a:xfrm>
            <a:off x="1058122" y="1916832"/>
            <a:ext cx="7001829" cy="4227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193225" y="21266"/>
            <a:ext cx="3926075" cy="830997"/>
          </a:xfrm>
          <a:prstGeom prst="rect">
            <a:avLst/>
          </a:prstGeom>
          <a:noFill/>
        </p:spPr>
        <p:txBody>
          <a:bodyPr wrap="none" rtlCol="0">
            <a:spAutoFit/>
          </a:bodyPr>
          <a:lstStyle/>
          <a:p>
            <a:pPr algn="r"/>
            <a:r>
              <a:rPr lang="en-US" sz="2800" dirty="0" smtClean="0"/>
              <a:t>Sequence:</a:t>
            </a:r>
            <a:r>
              <a:rPr lang="en-US" sz="4800" dirty="0" smtClean="0"/>
              <a:t> PSIPRED</a:t>
            </a:r>
            <a:endParaRPr lang="en-US" sz="2800" dirty="0"/>
          </a:p>
        </p:txBody>
      </p:sp>
    </p:spTree>
    <p:extLst>
      <p:ext uri="{BB962C8B-B14F-4D97-AF65-F5344CB8AC3E}">
        <p14:creationId xmlns:p14="http://schemas.microsoft.com/office/powerpoint/2010/main" val="38115690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238" t="20982" r="28095" b="5952"/>
          <a:stretch/>
        </p:blipFill>
        <p:spPr bwMode="auto">
          <a:xfrm>
            <a:off x="395536" y="676537"/>
            <a:ext cx="5987399" cy="6176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93225" y="21266"/>
            <a:ext cx="3926075" cy="830997"/>
          </a:xfrm>
          <a:prstGeom prst="rect">
            <a:avLst/>
          </a:prstGeom>
          <a:noFill/>
        </p:spPr>
        <p:txBody>
          <a:bodyPr wrap="none" rtlCol="0">
            <a:spAutoFit/>
          </a:bodyPr>
          <a:lstStyle/>
          <a:p>
            <a:pPr algn="r"/>
            <a:r>
              <a:rPr lang="en-US" sz="2800" dirty="0" smtClean="0"/>
              <a:t>Sequence:</a:t>
            </a:r>
            <a:r>
              <a:rPr lang="en-US" sz="4800" dirty="0" smtClean="0"/>
              <a:t> PSIPRED</a:t>
            </a:r>
            <a:endParaRPr lang="en-US" sz="2800" dirty="0"/>
          </a:p>
        </p:txBody>
      </p:sp>
    </p:spTree>
    <p:extLst>
      <p:ext uri="{BB962C8B-B14F-4D97-AF65-F5344CB8AC3E}">
        <p14:creationId xmlns:p14="http://schemas.microsoft.com/office/powerpoint/2010/main" val="38115690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857" t="14881" r="33571" b="6102"/>
          <a:stretch/>
        </p:blipFill>
        <p:spPr bwMode="auto">
          <a:xfrm>
            <a:off x="755576" y="112742"/>
            <a:ext cx="3384376" cy="6372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93225" y="21266"/>
            <a:ext cx="3926075" cy="830997"/>
          </a:xfrm>
          <a:prstGeom prst="rect">
            <a:avLst/>
          </a:prstGeom>
          <a:noFill/>
        </p:spPr>
        <p:txBody>
          <a:bodyPr wrap="none" rtlCol="0">
            <a:spAutoFit/>
          </a:bodyPr>
          <a:lstStyle/>
          <a:p>
            <a:pPr algn="r"/>
            <a:r>
              <a:rPr lang="en-US" sz="2800" dirty="0" smtClean="0"/>
              <a:t>Sequence:</a:t>
            </a:r>
            <a:r>
              <a:rPr lang="en-US" sz="4800" dirty="0" smtClean="0"/>
              <a:t> PSIPRED</a:t>
            </a:r>
            <a:endParaRPr lang="en-US" sz="2800" dirty="0"/>
          </a:p>
        </p:txBody>
      </p:sp>
      <p:pic>
        <p:nvPicPr>
          <p:cNvPr id="3686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0000" t="17411" r="31904" b="25148"/>
          <a:stretch/>
        </p:blipFill>
        <p:spPr bwMode="auto">
          <a:xfrm>
            <a:off x="4319917" y="2002948"/>
            <a:ext cx="3749135" cy="45223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15690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25" r="37188" b="39355"/>
          <a:stretch/>
        </p:blipFill>
        <p:spPr bwMode="auto">
          <a:xfrm>
            <a:off x="4716016" y="1102517"/>
            <a:ext cx="4176464" cy="3059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850183" y="21266"/>
            <a:ext cx="4269117" cy="1107996"/>
          </a:xfrm>
          <a:prstGeom prst="rect">
            <a:avLst/>
          </a:prstGeom>
          <a:noFill/>
        </p:spPr>
        <p:txBody>
          <a:bodyPr wrap="none" rtlCol="0">
            <a:spAutoFit/>
          </a:bodyPr>
          <a:lstStyle/>
          <a:p>
            <a:pPr algn="r"/>
            <a:r>
              <a:rPr lang="en-US" sz="2800" dirty="0" smtClean="0"/>
              <a:t>Sequence:</a:t>
            </a:r>
            <a:r>
              <a:rPr lang="en-US" sz="4800" dirty="0" smtClean="0"/>
              <a:t> </a:t>
            </a:r>
            <a:r>
              <a:rPr lang="en-US" sz="4800" dirty="0" err="1" smtClean="0"/>
              <a:t>FoldIndex</a:t>
            </a:r>
            <a:endParaRPr lang="en-US" sz="4800" dirty="0" smtClean="0"/>
          </a:p>
          <a:p>
            <a:pPr algn="r"/>
            <a:r>
              <a:rPr lang="en-US" dirty="0" smtClean="0"/>
              <a:t>Unstructured regions</a:t>
            </a:r>
            <a:endParaRPr lang="en-US" dirty="0"/>
          </a:p>
        </p:txBody>
      </p:sp>
      <p:pic>
        <p:nvPicPr>
          <p:cNvPr id="3789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t="6659" r="56309" b="6882"/>
          <a:stretch/>
        </p:blipFill>
        <p:spPr bwMode="auto">
          <a:xfrm>
            <a:off x="9150" y="96179"/>
            <a:ext cx="4284142" cy="6782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76" b="76190"/>
          <a:stretch/>
        </p:blipFill>
        <p:spPr bwMode="auto">
          <a:xfrm>
            <a:off x="0" y="1202837"/>
            <a:ext cx="8172400" cy="13620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00251" y="21266"/>
            <a:ext cx="4019049" cy="1107996"/>
          </a:xfrm>
          <a:prstGeom prst="rect">
            <a:avLst/>
          </a:prstGeom>
          <a:noFill/>
        </p:spPr>
        <p:txBody>
          <a:bodyPr wrap="none" rtlCol="0">
            <a:spAutoFit/>
          </a:bodyPr>
          <a:lstStyle/>
          <a:p>
            <a:pPr algn="r"/>
            <a:r>
              <a:rPr lang="en-US" sz="2800" dirty="0" smtClean="0"/>
              <a:t>Sequence:</a:t>
            </a:r>
            <a:r>
              <a:rPr lang="en-US" sz="4800" dirty="0" smtClean="0"/>
              <a:t> </a:t>
            </a:r>
            <a:r>
              <a:rPr lang="en-US" sz="4800" dirty="0" err="1" smtClean="0"/>
              <a:t>DisEMBL</a:t>
            </a:r>
            <a:endParaRPr lang="en-US" sz="4800" dirty="0" smtClean="0"/>
          </a:p>
          <a:p>
            <a:pPr algn="r"/>
            <a:r>
              <a:rPr lang="en-US" dirty="0" smtClean="0"/>
              <a:t>Unstructured regions</a:t>
            </a:r>
            <a:endParaRPr lang="en-US" dirty="0"/>
          </a:p>
        </p:txBody>
      </p:sp>
      <p:pic>
        <p:nvPicPr>
          <p:cNvPr id="3891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095" t="8579" r="7421" b="6836"/>
          <a:stretch/>
        </p:blipFill>
        <p:spPr bwMode="auto">
          <a:xfrm>
            <a:off x="467544" y="3280715"/>
            <a:ext cx="2636044" cy="2062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16"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3572" t="29129" r="12500" b="3310"/>
          <a:stretch/>
        </p:blipFill>
        <p:spPr bwMode="auto">
          <a:xfrm>
            <a:off x="3491880" y="2924944"/>
            <a:ext cx="5394239" cy="3473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76" b="80957"/>
          <a:stretch/>
        </p:blipFill>
        <p:spPr bwMode="auto">
          <a:xfrm>
            <a:off x="0" y="1154382"/>
            <a:ext cx="8733006" cy="1122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39"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235" t="18066" r="8749" b="4296"/>
          <a:stretch/>
        </p:blipFill>
        <p:spPr bwMode="auto">
          <a:xfrm>
            <a:off x="1" y="3083205"/>
            <a:ext cx="3082042" cy="2225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40"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3594" t="43555" r="12500" b="3711"/>
          <a:stretch/>
        </p:blipFill>
        <p:spPr bwMode="auto">
          <a:xfrm>
            <a:off x="3873343" y="3083205"/>
            <a:ext cx="5270657" cy="2650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4653334" y="21266"/>
            <a:ext cx="4465966" cy="1107996"/>
          </a:xfrm>
          <a:prstGeom prst="rect">
            <a:avLst/>
          </a:prstGeom>
          <a:noFill/>
        </p:spPr>
        <p:txBody>
          <a:bodyPr wrap="none" rtlCol="0">
            <a:spAutoFit/>
          </a:bodyPr>
          <a:lstStyle/>
          <a:p>
            <a:pPr algn="r"/>
            <a:r>
              <a:rPr lang="en-US" sz="2800" dirty="0" smtClean="0"/>
              <a:t>Sequence:</a:t>
            </a:r>
            <a:r>
              <a:rPr lang="en-US" sz="4800" dirty="0" smtClean="0"/>
              <a:t> GLOBPLOT</a:t>
            </a:r>
          </a:p>
          <a:p>
            <a:pPr algn="r"/>
            <a:r>
              <a:rPr lang="en-US" dirty="0" smtClean="0"/>
              <a:t>Globular and Unstructured regions</a:t>
            </a:r>
            <a:endParaRPr lang="en-US" dirty="0"/>
          </a:p>
        </p:txBody>
      </p:sp>
    </p:spTree>
    <p:extLst>
      <p:ext uri="{BB962C8B-B14F-4D97-AF65-F5344CB8AC3E}">
        <p14:creationId xmlns:p14="http://schemas.microsoft.com/office/powerpoint/2010/main" val="36153494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711875" y="21266"/>
            <a:ext cx="4407425" cy="1107996"/>
          </a:xfrm>
          <a:prstGeom prst="rect">
            <a:avLst/>
          </a:prstGeom>
          <a:noFill/>
        </p:spPr>
        <p:txBody>
          <a:bodyPr wrap="none" rtlCol="0">
            <a:spAutoFit/>
          </a:bodyPr>
          <a:lstStyle/>
          <a:p>
            <a:pPr algn="r"/>
            <a:r>
              <a:rPr lang="en-US" sz="2800" dirty="0" smtClean="0"/>
              <a:t>Sequence:</a:t>
            </a:r>
            <a:r>
              <a:rPr lang="en-US" sz="4800" dirty="0" smtClean="0"/>
              <a:t> </a:t>
            </a:r>
            <a:r>
              <a:rPr lang="en-US" sz="4800" dirty="0" err="1" smtClean="0"/>
              <a:t>Aggrescan</a:t>
            </a:r>
            <a:endParaRPr lang="en-US" sz="4800" dirty="0" smtClean="0"/>
          </a:p>
          <a:p>
            <a:pPr algn="r"/>
            <a:r>
              <a:rPr lang="en-US" dirty="0" smtClean="0"/>
              <a:t>Aggregation Hot-Spots</a:t>
            </a:r>
            <a:endParaRPr lang="en-US" dirty="0"/>
          </a:p>
        </p:txBody>
      </p:sp>
      <p:pic>
        <p:nvPicPr>
          <p:cNvPr id="40963" name="Picture 3">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62" t="13095" r="27143" b="12649"/>
          <a:stretch/>
        </p:blipFill>
        <p:spPr bwMode="auto">
          <a:xfrm>
            <a:off x="0" y="188640"/>
            <a:ext cx="4432428" cy="3866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2828" b="2828"/>
          <a:stretch/>
        </p:blipFill>
        <p:spPr bwMode="auto">
          <a:xfrm>
            <a:off x="2995397" y="1844824"/>
            <a:ext cx="6096001" cy="4601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82891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5047480" y="21266"/>
            <a:ext cx="4071820" cy="1107996"/>
          </a:xfrm>
          <a:prstGeom prst="rect">
            <a:avLst/>
          </a:prstGeom>
          <a:noFill/>
        </p:spPr>
        <p:txBody>
          <a:bodyPr wrap="none" rtlCol="0">
            <a:spAutoFit/>
          </a:bodyPr>
          <a:lstStyle/>
          <a:p>
            <a:pPr algn="r"/>
            <a:r>
              <a:rPr lang="en-US" sz="2800" dirty="0" smtClean="0"/>
              <a:t>Sequence:</a:t>
            </a:r>
            <a:r>
              <a:rPr lang="en-US" sz="4800" dirty="0" smtClean="0"/>
              <a:t> </a:t>
            </a:r>
            <a:r>
              <a:rPr lang="en-US" sz="4800" dirty="0" err="1" smtClean="0"/>
              <a:t>NetSurfP</a:t>
            </a:r>
            <a:endParaRPr lang="en-US" sz="4800" dirty="0" smtClean="0"/>
          </a:p>
          <a:p>
            <a:pPr algn="r"/>
            <a:r>
              <a:rPr lang="en-US" dirty="0" smtClean="0"/>
              <a:t>Surface Accessibility</a:t>
            </a:r>
            <a:endParaRPr lang="en-US" dirty="0"/>
          </a:p>
        </p:txBody>
      </p:sp>
      <p:pic>
        <p:nvPicPr>
          <p:cNvPr id="4198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524" t="4167" r="17381" b="2381"/>
          <a:stretch/>
        </p:blipFill>
        <p:spPr bwMode="auto">
          <a:xfrm>
            <a:off x="0" y="794961"/>
            <a:ext cx="6063132" cy="5804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6" name="Picture 2">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523" t="13244" r="17500" b="13392"/>
          <a:stretch/>
        </p:blipFill>
        <p:spPr bwMode="auto">
          <a:xfrm>
            <a:off x="5311159" y="1340768"/>
            <a:ext cx="3701569" cy="27860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99326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3">
            <a:hlinkClick r:id="rId2"/>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286" t="4167" r="17381" b="13393"/>
          <a:stretch/>
        </p:blipFill>
        <p:spPr bwMode="auto">
          <a:xfrm>
            <a:off x="35496" y="332656"/>
            <a:ext cx="3907762" cy="3290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0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762" t="4167" r="17381" b="22917"/>
          <a:stretch/>
        </p:blipFill>
        <p:spPr bwMode="auto">
          <a:xfrm>
            <a:off x="3235354" y="1988840"/>
            <a:ext cx="5938641" cy="4449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020101" y="21266"/>
            <a:ext cx="4099199" cy="1107996"/>
          </a:xfrm>
          <a:prstGeom prst="rect">
            <a:avLst/>
          </a:prstGeom>
          <a:noFill/>
        </p:spPr>
        <p:txBody>
          <a:bodyPr wrap="none" rtlCol="0">
            <a:spAutoFit/>
          </a:bodyPr>
          <a:lstStyle/>
          <a:p>
            <a:pPr algn="r"/>
            <a:r>
              <a:rPr lang="en-US" sz="2800" dirty="0" smtClean="0"/>
              <a:t>Sequence:</a:t>
            </a:r>
            <a:r>
              <a:rPr lang="en-US" sz="4800" dirty="0" smtClean="0"/>
              <a:t> TMHMM</a:t>
            </a:r>
          </a:p>
          <a:p>
            <a:pPr algn="r"/>
            <a:r>
              <a:rPr lang="en-US" dirty="0" smtClean="0"/>
              <a:t>Transmembrane helices</a:t>
            </a:r>
            <a:endParaRPr lang="en-US" dirty="0"/>
          </a:p>
        </p:txBody>
      </p:sp>
    </p:spTree>
    <p:extLst>
      <p:ext uri="{BB962C8B-B14F-4D97-AF65-F5344CB8AC3E}">
        <p14:creationId xmlns:p14="http://schemas.microsoft.com/office/powerpoint/2010/main" val="30037367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699274" y="21266"/>
            <a:ext cx="6420026" cy="830997"/>
          </a:xfrm>
          <a:prstGeom prst="rect">
            <a:avLst/>
          </a:prstGeom>
          <a:noFill/>
        </p:spPr>
        <p:txBody>
          <a:bodyPr wrap="none" rtlCol="0">
            <a:spAutoFit/>
          </a:bodyPr>
          <a:lstStyle/>
          <a:p>
            <a:pPr algn="r"/>
            <a:r>
              <a:rPr lang="en-US" sz="2800" dirty="0" smtClean="0"/>
              <a:t>Sequence:</a:t>
            </a:r>
            <a:r>
              <a:rPr lang="en-US" sz="4800" dirty="0" smtClean="0"/>
              <a:t> Prediction </a:t>
            </a:r>
            <a:r>
              <a:rPr lang="en-US" sz="4800" dirty="0" err="1" smtClean="0"/>
              <a:t>Sumary</a:t>
            </a:r>
            <a:endParaRPr lang="en-US" sz="4800" dirty="0" smtClean="0"/>
          </a:p>
        </p:txBody>
      </p:sp>
      <p:sp>
        <p:nvSpPr>
          <p:cNvPr id="3" name="2 CuadroTexto"/>
          <p:cNvSpPr txBox="1"/>
          <p:nvPr/>
        </p:nvSpPr>
        <p:spPr>
          <a:xfrm>
            <a:off x="251520" y="1268760"/>
            <a:ext cx="9039911" cy="3139321"/>
          </a:xfrm>
          <a:prstGeom prst="rect">
            <a:avLst/>
          </a:prstGeom>
          <a:noFill/>
        </p:spPr>
        <p:txBody>
          <a:bodyPr wrap="none" rtlCol="0">
            <a:spAutoFit/>
          </a:bodyPr>
          <a:lstStyle/>
          <a:p>
            <a:r>
              <a:rPr lang="en-US" dirty="0" smtClean="0"/>
              <a:t>We have added several predictions in the following </a:t>
            </a:r>
            <a:r>
              <a:rPr lang="en-US" dirty="0" err="1" smtClean="0"/>
              <a:t>exel</a:t>
            </a:r>
            <a:r>
              <a:rPr lang="en-US" dirty="0" smtClean="0"/>
              <a:t>:</a:t>
            </a:r>
          </a:p>
          <a:p>
            <a:r>
              <a:rPr lang="en-US" dirty="0" smtClean="0">
                <a:hlinkClick r:id="rId2"/>
              </a:rPr>
              <a:t>http://bioinf.uab.es/ocs/PROTEINPRED/PilO2Bp_predictions.xlsx</a:t>
            </a:r>
            <a:endParaRPr lang="en-US" dirty="0" smtClean="0"/>
          </a:p>
          <a:p>
            <a:endParaRPr lang="en-US" dirty="0"/>
          </a:p>
          <a:p>
            <a:endParaRPr lang="en-US" dirty="0" smtClean="0"/>
          </a:p>
          <a:p>
            <a:pPr marL="285750" indent="-285750">
              <a:buFontTx/>
              <a:buChar char="-"/>
            </a:pPr>
            <a:r>
              <a:rPr lang="en-US" dirty="0" smtClean="0"/>
              <a:t>We can see that </a:t>
            </a:r>
            <a:r>
              <a:rPr lang="en-US" dirty="0" err="1" smtClean="0"/>
              <a:t>GlobPlot</a:t>
            </a:r>
            <a:r>
              <a:rPr lang="en-US" dirty="0" smtClean="0"/>
              <a:t> and </a:t>
            </a:r>
            <a:r>
              <a:rPr lang="en-US" dirty="0" err="1" smtClean="0"/>
              <a:t>DisEMBL</a:t>
            </a:r>
            <a:r>
              <a:rPr lang="en-US" dirty="0" smtClean="0"/>
              <a:t> do not agree much.</a:t>
            </a:r>
          </a:p>
          <a:p>
            <a:pPr marL="285750" indent="-285750">
              <a:buFontTx/>
              <a:buChar char="-"/>
            </a:pPr>
            <a:r>
              <a:rPr lang="en-US" dirty="0" smtClean="0"/>
              <a:t>Around residue 200 (approx.) </a:t>
            </a:r>
            <a:r>
              <a:rPr lang="en-US" dirty="0" err="1" smtClean="0"/>
              <a:t>FoldIndex</a:t>
            </a:r>
            <a:r>
              <a:rPr lang="en-US" dirty="0" smtClean="0"/>
              <a:t> predicts an unstructured region</a:t>
            </a:r>
          </a:p>
          <a:p>
            <a:pPr marL="285750" indent="-285750">
              <a:buFontTx/>
              <a:buChar char="-"/>
            </a:pPr>
            <a:r>
              <a:rPr lang="en-US" dirty="0" err="1" smtClean="0"/>
              <a:t>Aggrescan</a:t>
            </a:r>
            <a:r>
              <a:rPr lang="en-US" dirty="0" smtClean="0"/>
              <a:t> also predicts a huge Hot-Spot in this region</a:t>
            </a:r>
          </a:p>
          <a:p>
            <a:pPr marL="285750" indent="-285750">
              <a:buFontTx/>
              <a:buChar char="-"/>
            </a:pPr>
            <a:r>
              <a:rPr lang="en-US" dirty="0" err="1" smtClean="0"/>
              <a:t>NetSurfP</a:t>
            </a:r>
            <a:r>
              <a:rPr lang="en-US" dirty="0" smtClean="0"/>
              <a:t> predicts possible residues exposed in the same Hot-Spot region</a:t>
            </a:r>
          </a:p>
          <a:p>
            <a:pPr marL="285750" indent="-285750">
              <a:buFontTx/>
              <a:buChar char="-"/>
            </a:pPr>
            <a:r>
              <a:rPr lang="en-US" dirty="0" smtClean="0"/>
              <a:t>TMHMM shows a possible transmembrane in the same region (although it is not accepted) </a:t>
            </a:r>
          </a:p>
          <a:p>
            <a:pPr marL="285750" indent="-285750">
              <a:buFontTx/>
              <a:buChar char="-"/>
            </a:pPr>
            <a:r>
              <a:rPr lang="en-US" dirty="0" smtClean="0"/>
              <a:t>Looking Back at </a:t>
            </a:r>
            <a:r>
              <a:rPr lang="en-US" dirty="0" err="1" smtClean="0"/>
              <a:t>GlobPlot</a:t>
            </a:r>
            <a:r>
              <a:rPr lang="en-US" dirty="0" smtClean="0"/>
              <a:t>  we can see a “Low complexity” region there</a:t>
            </a:r>
          </a:p>
          <a:p>
            <a:pPr marL="285750" indent="-285750">
              <a:buFontTx/>
              <a:buChar char="-"/>
            </a:pPr>
            <a:r>
              <a:rPr lang="en-US" dirty="0" err="1" smtClean="0"/>
              <a:t>Psipred</a:t>
            </a:r>
            <a:r>
              <a:rPr lang="en-US" dirty="0" smtClean="0"/>
              <a:t> shows a large Helix in this region and a predicted domain boundary</a:t>
            </a:r>
          </a:p>
        </p:txBody>
      </p:sp>
      <p:sp>
        <p:nvSpPr>
          <p:cNvPr id="4" name="3 CuadroTexto"/>
          <p:cNvSpPr txBox="1"/>
          <p:nvPr/>
        </p:nvSpPr>
        <p:spPr>
          <a:xfrm>
            <a:off x="144345" y="4906034"/>
            <a:ext cx="8855309" cy="646331"/>
          </a:xfrm>
          <a:prstGeom prst="rect">
            <a:avLst/>
          </a:prstGeom>
          <a:noFill/>
        </p:spPr>
        <p:txBody>
          <a:bodyPr wrap="none" rtlCol="0">
            <a:spAutoFit/>
          </a:bodyPr>
          <a:lstStyle/>
          <a:p>
            <a:r>
              <a:rPr lang="en-US" sz="3600" dirty="0" smtClean="0"/>
              <a:t>So with all this information what could we do?</a:t>
            </a:r>
            <a:endParaRPr lang="en-US" sz="3600" dirty="0"/>
          </a:p>
        </p:txBody>
      </p:sp>
    </p:spTree>
    <p:extLst>
      <p:ext uri="{BB962C8B-B14F-4D97-AF65-F5344CB8AC3E}">
        <p14:creationId xmlns:p14="http://schemas.microsoft.com/office/powerpoint/2010/main" val="3638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2699274" y="21266"/>
            <a:ext cx="6420026" cy="830997"/>
          </a:xfrm>
          <a:prstGeom prst="rect">
            <a:avLst/>
          </a:prstGeom>
          <a:noFill/>
        </p:spPr>
        <p:txBody>
          <a:bodyPr wrap="none" rtlCol="0">
            <a:spAutoFit/>
          </a:bodyPr>
          <a:lstStyle/>
          <a:p>
            <a:pPr algn="r"/>
            <a:r>
              <a:rPr lang="en-US" sz="2800" dirty="0" smtClean="0"/>
              <a:t>Sequence:</a:t>
            </a:r>
            <a:r>
              <a:rPr lang="en-US" sz="4800" dirty="0" smtClean="0"/>
              <a:t> Prediction </a:t>
            </a:r>
            <a:r>
              <a:rPr lang="en-US" sz="4800" dirty="0" err="1" smtClean="0"/>
              <a:t>Sumary</a:t>
            </a:r>
            <a:endParaRPr lang="en-US" sz="4800" dirty="0" smtClean="0"/>
          </a:p>
        </p:txBody>
      </p:sp>
      <p:grpSp>
        <p:nvGrpSpPr>
          <p:cNvPr id="13" name="12 Grupo"/>
          <p:cNvGrpSpPr/>
          <p:nvPr/>
        </p:nvGrpSpPr>
        <p:grpSpPr>
          <a:xfrm>
            <a:off x="395536" y="1356319"/>
            <a:ext cx="3874836" cy="4448945"/>
            <a:chOff x="395536" y="852263"/>
            <a:chExt cx="3874836" cy="4448945"/>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911" t="49280" r="26037" b="29998"/>
            <a:stretch/>
          </p:blipFill>
          <p:spPr bwMode="auto">
            <a:xfrm>
              <a:off x="413835" y="2271796"/>
              <a:ext cx="3780148" cy="1026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811" t="48504" r="7179" b="33133"/>
            <a:stretch/>
          </p:blipFill>
          <p:spPr bwMode="auto">
            <a:xfrm>
              <a:off x="395536" y="1360349"/>
              <a:ext cx="3780148" cy="895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2078" t="31657" r="46509" b="38968"/>
            <a:stretch/>
          </p:blipFill>
          <p:spPr bwMode="auto">
            <a:xfrm>
              <a:off x="465391" y="3298228"/>
              <a:ext cx="3675507" cy="82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4338" t="17570" r="67209" b="75916"/>
            <a:stretch/>
          </p:blipFill>
          <p:spPr bwMode="auto">
            <a:xfrm>
              <a:off x="465391" y="4286219"/>
              <a:ext cx="3804981" cy="510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7 Conector recto"/>
            <p:cNvCxnSpPr/>
            <p:nvPr/>
          </p:nvCxnSpPr>
          <p:spPr>
            <a:xfrm>
              <a:off x="2195736" y="852263"/>
              <a:ext cx="0" cy="4448945"/>
            </a:xfrm>
            <a:prstGeom prst="line">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grpSp>
      <p:sp>
        <p:nvSpPr>
          <p:cNvPr id="9" name="8 CuadroTexto"/>
          <p:cNvSpPr txBox="1"/>
          <p:nvPr/>
        </p:nvSpPr>
        <p:spPr>
          <a:xfrm>
            <a:off x="4572000" y="1052736"/>
            <a:ext cx="4176465" cy="1200329"/>
          </a:xfrm>
          <a:prstGeom prst="rect">
            <a:avLst/>
          </a:prstGeom>
          <a:noFill/>
        </p:spPr>
        <p:txBody>
          <a:bodyPr wrap="square" rtlCol="0">
            <a:spAutoFit/>
          </a:bodyPr>
          <a:lstStyle/>
          <a:p>
            <a:r>
              <a:rPr lang="en-US" dirty="0" smtClean="0"/>
              <a:t>We can split the protein in two parts which we consider putative domains and express them independently:</a:t>
            </a:r>
          </a:p>
          <a:p>
            <a:endParaRPr lang="en-US" dirty="0"/>
          </a:p>
        </p:txBody>
      </p:sp>
      <p:grpSp>
        <p:nvGrpSpPr>
          <p:cNvPr id="11" name="10 Grupo"/>
          <p:cNvGrpSpPr/>
          <p:nvPr/>
        </p:nvGrpSpPr>
        <p:grpSpPr>
          <a:xfrm>
            <a:off x="4713899" y="2348880"/>
            <a:ext cx="4178581" cy="3086100"/>
            <a:chOff x="4713899" y="2564904"/>
            <a:chExt cx="4178581" cy="3086100"/>
          </a:xfrm>
        </p:grpSpPr>
        <p:sp>
          <p:nvSpPr>
            <p:cNvPr id="10" name="9 CuadroTexto"/>
            <p:cNvSpPr txBox="1"/>
            <p:nvPr/>
          </p:nvSpPr>
          <p:spPr>
            <a:xfrm>
              <a:off x="7104674" y="3229975"/>
              <a:ext cx="1787806" cy="1754326"/>
            </a:xfrm>
            <a:prstGeom prst="rect">
              <a:avLst/>
            </a:prstGeom>
            <a:noFill/>
          </p:spPr>
          <p:txBody>
            <a:bodyPr wrap="square" rtlCol="0">
              <a:spAutoFit/>
            </a:bodyPr>
            <a:lstStyle/>
            <a:p>
              <a:r>
                <a:rPr lang="en-US" dirty="0" smtClean="0"/>
                <a:t>Residues from 1 to 192 were produced and purified and its structure solved: PDB 4BYZ</a:t>
              </a:r>
              <a:endParaRPr lang="en-US" dirty="0"/>
            </a:p>
          </p:txBody>
        </p:sp>
        <p:pic>
          <p:nvPicPr>
            <p:cNvPr id="44034"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30625" t="27149" r="30156" b="9570"/>
            <a:stretch/>
          </p:blipFill>
          <p:spPr bwMode="auto">
            <a:xfrm>
              <a:off x="4713899" y="2564904"/>
              <a:ext cx="2390775" cy="3086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2" name="11 CuadroTexto"/>
          <p:cNvSpPr txBox="1"/>
          <p:nvPr/>
        </p:nvSpPr>
        <p:spPr>
          <a:xfrm>
            <a:off x="4572000" y="6021288"/>
            <a:ext cx="4320480" cy="646331"/>
          </a:xfrm>
          <a:prstGeom prst="rect">
            <a:avLst/>
          </a:prstGeom>
          <a:noFill/>
        </p:spPr>
        <p:txBody>
          <a:bodyPr wrap="square" rtlCol="0">
            <a:spAutoFit/>
          </a:bodyPr>
          <a:lstStyle/>
          <a:p>
            <a:r>
              <a:rPr lang="en-US" dirty="0" smtClean="0"/>
              <a:t>We were not able to produce the other domain </a:t>
            </a:r>
            <a:r>
              <a:rPr lang="en-US" dirty="0" smtClean="0">
                <a:sym typeface="Wingdings" panose="05000000000000000000" pitchFamily="2" charset="2"/>
              </a:rPr>
              <a:t>:(</a:t>
            </a:r>
            <a:endParaRPr lang="en-US" dirty="0"/>
          </a:p>
        </p:txBody>
      </p:sp>
    </p:spTree>
    <p:extLst>
      <p:ext uri="{BB962C8B-B14F-4D97-AF65-F5344CB8AC3E}">
        <p14:creationId xmlns:p14="http://schemas.microsoft.com/office/powerpoint/2010/main" val="394440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699868" y="21266"/>
            <a:ext cx="5419432" cy="1107996"/>
          </a:xfrm>
          <a:prstGeom prst="rect">
            <a:avLst/>
          </a:prstGeom>
          <a:noFill/>
        </p:spPr>
        <p:txBody>
          <a:bodyPr wrap="none" rtlCol="0">
            <a:spAutoFit/>
          </a:bodyPr>
          <a:lstStyle/>
          <a:p>
            <a:pPr algn="r"/>
            <a:r>
              <a:rPr lang="en-US" sz="2800" dirty="0" smtClean="0"/>
              <a:t>Sequence:</a:t>
            </a:r>
            <a:r>
              <a:rPr lang="en-US" sz="4800" dirty="0" smtClean="0"/>
              <a:t> </a:t>
            </a:r>
            <a:r>
              <a:rPr lang="en-US" sz="4800" dirty="0" err="1" smtClean="0"/>
              <a:t>PredictProtein</a:t>
            </a:r>
            <a:endParaRPr lang="en-US" sz="4800" dirty="0" smtClean="0"/>
          </a:p>
          <a:p>
            <a:pPr algn="r"/>
            <a:r>
              <a:rPr lang="en-US" dirty="0" smtClean="0"/>
              <a:t>All in one</a:t>
            </a:r>
            <a:endParaRPr lang="en-US" dirty="0"/>
          </a:p>
        </p:txBody>
      </p:sp>
      <p:pic>
        <p:nvPicPr>
          <p:cNvPr id="45059" name="Picture 3">
            <a:hlinkClick r:id="rId2"/>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500" t="4297" r="19062" b="6251"/>
          <a:stretch/>
        </p:blipFill>
        <p:spPr bwMode="auto">
          <a:xfrm>
            <a:off x="5796136" y="3439724"/>
            <a:ext cx="3240360" cy="31576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060" name="Picture 4">
            <a:hlinkClick r:id="rId4"/>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500" t="4297" r="19219" b="3516"/>
          <a:stretch/>
        </p:blipFill>
        <p:spPr bwMode="auto">
          <a:xfrm>
            <a:off x="179512" y="980728"/>
            <a:ext cx="5363687" cy="5397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796136" y="1340768"/>
            <a:ext cx="3168352" cy="1754326"/>
          </a:xfrm>
          <a:prstGeom prst="rect">
            <a:avLst/>
          </a:prstGeom>
          <a:noFill/>
        </p:spPr>
        <p:txBody>
          <a:bodyPr wrap="square" rtlCol="0">
            <a:spAutoFit/>
          </a:bodyPr>
          <a:lstStyle/>
          <a:p>
            <a:pPr marL="285750" indent="-285750">
              <a:buFontTx/>
              <a:buChar char="-"/>
            </a:pPr>
            <a:r>
              <a:rPr lang="en-US" dirty="0" smtClean="0"/>
              <a:t>Integrates several predictors.</a:t>
            </a:r>
          </a:p>
          <a:p>
            <a:pPr marL="285750" indent="-285750">
              <a:buFontTx/>
              <a:buChar char="-"/>
            </a:pPr>
            <a:r>
              <a:rPr lang="en-US" dirty="0" smtClean="0"/>
              <a:t>Data is presented graphically and together.</a:t>
            </a:r>
          </a:p>
          <a:p>
            <a:pPr marL="285750" indent="-285750">
              <a:buFontTx/>
              <a:buChar char="-"/>
            </a:pPr>
            <a:r>
              <a:rPr lang="en-US" dirty="0" smtClean="0"/>
              <a:t>It is not free, but recently they provide an “open” version.</a:t>
            </a:r>
            <a:endParaRPr lang="en-US" dirty="0"/>
          </a:p>
        </p:txBody>
      </p:sp>
    </p:spTree>
    <p:extLst>
      <p:ext uri="{BB962C8B-B14F-4D97-AF65-F5344CB8AC3E}">
        <p14:creationId xmlns:p14="http://schemas.microsoft.com/office/powerpoint/2010/main" val="3638201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785" t="28125" r="6667" b="44345"/>
          <a:stretch/>
        </p:blipFill>
        <p:spPr bwMode="auto">
          <a:xfrm>
            <a:off x="3275856" y="1290857"/>
            <a:ext cx="5447409" cy="1567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8095" t="42522" r="73810" b="28739"/>
          <a:stretch/>
        </p:blipFill>
        <p:spPr bwMode="auto">
          <a:xfrm>
            <a:off x="5004048" y="3356992"/>
            <a:ext cx="2206172" cy="2803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895638" y="21266"/>
            <a:ext cx="8223662" cy="830997"/>
          </a:xfrm>
          <a:prstGeom prst="rect">
            <a:avLst/>
          </a:prstGeom>
          <a:noFill/>
        </p:spPr>
        <p:txBody>
          <a:bodyPr wrap="none" rtlCol="0">
            <a:spAutoFit/>
          </a:bodyPr>
          <a:lstStyle/>
          <a:p>
            <a:pPr algn="r"/>
            <a:r>
              <a:rPr lang="en-US" sz="4800" dirty="0" smtClean="0"/>
              <a:t>Bioinformatics tools for proteins</a:t>
            </a:r>
            <a:endParaRPr lang="en-US" sz="4800" dirty="0"/>
          </a:p>
        </p:txBody>
      </p:sp>
      <p:sp>
        <p:nvSpPr>
          <p:cNvPr id="5" name="4 CuadroTexto"/>
          <p:cNvSpPr txBox="1"/>
          <p:nvPr/>
        </p:nvSpPr>
        <p:spPr>
          <a:xfrm>
            <a:off x="35496" y="1268760"/>
            <a:ext cx="2945037" cy="1631216"/>
          </a:xfrm>
          <a:prstGeom prst="rect">
            <a:avLst/>
          </a:prstGeom>
          <a:noFill/>
        </p:spPr>
        <p:txBody>
          <a:bodyPr wrap="none" rtlCol="0">
            <a:spAutoFit/>
          </a:bodyPr>
          <a:lstStyle/>
          <a:p>
            <a:pPr marL="285750" indent="-285750">
              <a:buFontTx/>
              <a:buChar char="-"/>
            </a:pPr>
            <a:r>
              <a:rPr lang="en-US" sz="2800" dirty="0" smtClean="0"/>
              <a:t>Sequence Based:</a:t>
            </a:r>
          </a:p>
          <a:p>
            <a:r>
              <a:rPr lang="en-US" dirty="0"/>
              <a:t>	</a:t>
            </a:r>
            <a:r>
              <a:rPr lang="en-US" dirty="0" smtClean="0"/>
              <a:t>NCBI</a:t>
            </a:r>
          </a:p>
          <a:p>
            <a:r>
              <a:rPr lang="en-US" dirty="0"/>
              <a:t>	</a:t>
            </a:r>
            <a:r>
              <a:rPr lang="en-US" dirty="0" smtClean="0"/>
              <a:t>UNIPROT</a:t>
            </a:r>
          </a:p>
          <a:p>
            <a:r>
              <a:rPr lang="en-US" dirty="0"/>
              <a:t>	</a:t>
            </a:r>
            <a:r>
              <a:rPr lang="en-US" dirty="0" smtClean="0"/>
              <a:t>PFAM</a:t>
            </a:r>
          </a:p>
          <a:p>
            <a:r>
              <a:rPr lang="en-US" dirty="0"/>
              <a:t>	</a:t>
            </a:r>
            <a:r>
              <a:rPr lang="en-US" dirty="0" smtClean="0"/>
              <a:t>prediction tools</a:t>
            </a:r>
            <a:endParaRPr lang="en-US" dirty="0"/>
          </a:p>
        </p:txBody>
      </p:sp>
      <p:sp>
        <p:nvSpPr>
          <p:cNvPr id="9" name="8 CuadroTexto"/>
          <p:cNvSpPr txBox="1"/>
          <p:nvPr/>
        </p:nvSpPr>
        <p:spPr>
          <a:xfrm>
            <a:off x="42787" y="3789040"/>
            <a:ext cx="2885790" cy="1908215"/>
          </a:xfrm>
          <a:prstGeom prst="rect">
            <a:avLst/>
          </a:prstGeom>
          <a:noFill/>
        </p:spPr>
        <p:txBody>
          <a:bodyPr wrap="none" rtlCol="0">
            <a:spAutoFit/>
          </a:bodyPr>
          <a:lstStyle/>
          <a:p>
            <a:pPr marL="285750" indent="-285750">
              <a:buFontTx/>
              <a:buChar char="-"/>
            </a:pPr>
            <a:r>
              <a:rPr lang="en-US" sz="2800" dirty="0" smtClean="0"/>
              <a:t>Structure Based:</a:t>
            </a:r>
          </a:p>
          <a:p>
            <a:r>
              <a:rPr lang="en-US" dirty="0"/>
              <a:t>	</a:t>
            </a:r>
            <a:r>
              <a:rPr lang="en-US" dirty="0" smtClean="0"/>
              <a:t>PDB</a:t>
            </a:r>
          </a:p>
          <a:p>
            <a:r>
              <a:rPr lang="en-US" dirty="0"/>
              <a:t>	</a:t>
            </a:r>
            <a:r>
              <a:rPr lang="en-US" dirty="0" smtClean="0"/>
              <a:t>Dali server</a:t>
            </a:r>
          </a:p>
          <a:p>
            <a:r>
              <a:rPr lang="en-US" dirty="0"/>
              <a:t>	</a:t>
            </a:r>
            <a:r>
              <a:rPr lang="en-US" dirty="0" err="1" smtClean="0"/>
              <a:t>MAESTROweb</a:t>
            </a:r>
            <a:endParaRPr lang="en-US" dirty="0" smtClean="0"/>
          </a:p>
          <a:p>
            <a:r>
              <a:rPr lang="en-US" dirty="0"/>
              <a:t>	</a:t>
            </a:r>
            <a:r>
              <a:rPr lang="en-US" dirty="0" smtClean="0"/>
              <a:t>Swiss-Model</a:t>
            </a:r>
          </a:p>
          <a:p>
            <a:r>
              <a:rPr lang="en-US" dirty="0"/>
              <a:t>	</a:t>
            </a:r>
            <a:r>
              <a:rPr lang="en-US" dirty="0" err="1" smtClean="0"/>
              <a:t>Pymol</a:t>
            </a:r>
            <a:endParaRPr lang="en-US" dirty="0" smtClean="0"/>
          </a:p>
        </p:txBody>
      </p:sp>
      <p:sp>
        <p:nvSpPr>
          <p:cNvPr id="6" name="5 Rectángulo"/>
          <p:cNvSpPr/>
          <p:nvPr/>
        </p:nvSpPr>
        <p:spPr>
          <a:xfrm>
            <a:off x="35496" y="1052736"/>
            <a:ext cx="8856984" cy="2304256"/>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58496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THE Database</a:t>
            </a:r>
            <a:endParaRPr lang="en-US" dirty="0"/>
          </a:p>
        </p:txBody>
      </p:sp>
      <p:sp>
        <p:nvSpPr>
          <p:cNvPr id="2" name="1 CuadroTexto"/>
          <p:cNvSpPr txBox="1"/>
          <p:nvPr/>
        </p:nvSpPr>
        <p:spPr>
          <a:xfrm>
            <a:off x="251520" y="1061447"/>
            <a:ext cx="8568952" cy="3970318"/>
          </a:xfrm>
          <a:prstGeom prst="rect">
            <a:avLst/>
          </a:prstGeom>
          <a:noFill/>
        </p:spPr>
        <p:txBody>
          <a:bodyPr wrap="square" rtlCol="0">
            <a:spAutoFit/>
          </a:bodyPr>
          <a:lstStyle/>
          <a:p>
            <a:r>
              <a:rPr lang="en-US" dirty="0" smtClean="0"/>
              <a:t>PDB stores proteins (and DNA, lipids, small molecules …) with their structures solved. These means that we know the coordinates X,Y and Z of their atoms. So we can see their “shape” and KNOW which residues are buried, which are exposed, the distance between them, their interactions, etc.</a:t>
            </a:r>
          </a:p>
          <a:p>
            <a:endParaRPr lang="en-US" dirty="0"/>
          </a:p>
          <a:p>
            <a:r>
              <a:rPr lang="en-US" dirty="0" smtClean="0"/>
              <a:t>Every structure deposited has a 4 digit code which starts with a number and then has 3 other characters which are normally letters. They currently have no meaning, although the first ones did (Ex 4CPA = </a:t>
            </a:r>
            <a:r>
              <a:rPr lang="en-US" dirty="0" err="1" smtClean="0"/>
              <a:t>CarboxyPeptidase</a:t>
            </a:r>
            <a:r>
              <a:rPr lang="en-US" dirty="0" smtClean="0"/>
              <a:t> A)</a:t>
            </a:r>
          </a:p>
          <a:p>
            <a:endParaRPr lang="en-US" dirty="0"/>
          </a:p>
          <a:p>
            <a:r>
              <a:rPr lang="en-US" dirty="0" smtClean="0"/>
              <a:t>Apart from the coordinates it also has information derived from them,  from the state in which the protein was when preparing it for solving its structure or the experiment conditions when its structure was solved (catalytic, binding  and allosteric sites, ligands, secondary structures, mutations, etc.) </a:t>
            </a:r>
          </a:p>
          <a:p>
            <a:endParaRPr lang="en-US" dirty="0" smtClean="0"/>
          </a:p>
        </p:txBody>
      </p:sp>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8095" t="42522" r="73810" b="28739"/>
          <a:stretch/>
        </p:blipFill>
        <p:spPr bwMode="auto">
          <a:xfrm>
            <a:off x="4067944" y="4698108"/>
            <a:ext cx="1639429" cy="2082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08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9140" t="32467" r="8125" b="40588"/>
          <a:stretch/>
        </p:blipFill>
        <p:spPr bwMode="auto">
          <a:xfrm>
            <a:off x="5646581" y="4941168"/>
            <a:ext cx="3487323" cy="1425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084"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563" t="6640" r="15154" b="11329"/>
          <a:stretch/>
        </p:blipFill>
        <p:spPr bwMode="auto">
          <a:xfrm>
            <a:off x="2195736" y="4737005"/>
            <a:ext cx="2160240" cy="2017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085" name="Picture 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563" t="6250" r="15154" b="6250"/>
          <a:stretch/>
        </p:blipFill>
        <p:spPr bwMode="auto">
          <a:xfrm>
            <a:off x="107504" y="4725144"/>
            <a:ext cx="2037134" cy="2028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440037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25" b="2678"/>
          <a:stretch/>
        </p:blipFill>
        <p:spPr bwMode="auto">
          <a:xfrm>
            <a:off x="78745" y="1129262"/>
            <a:ext cx="7573317" cy="5707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THE Database</a:t>
            </a:r>
            <a:endParaRPr lang="en-US" dirty="0"/>
          </a:p>
        </p:txBody>
      </p:sp>
      <p:sp>
        <p:nvSpPr>
          <p:cNvPr id="2" name="1 CuadroTexto"/>
          <p:cNvSpPr txBox="1"/>
          <p:nvPr/>
        </p:nvSpPr>
        <p:spPr>
          <a:xfrm>
            <a:off x="251521" y="476672"/>
            <a:ext cx="6057332" cy="369332"/>
          </a:xfrm>
          <a:prstGeom prst="rect">
            <a:avLst/>
          </a:prstGeom>
          <a:noFill/>
        </p:spPr>
        <p:txBody>
          <a:bodyPr wrap="square" rtlCol="0">
            <a:spAutoFit/>
          </a:bodyPr>
          <a:lstStyle/>
          <a:p>
            <a:r>
              <a:rPr lang="en-US" dirty="0" smtClean="0"/>
              <a:t>We will use 4BYZ structure as an example</a:t>
            </a:r>
            <a:endParaRPr lang="en-US"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2240" y="206084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64088" y="206084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48943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844" t="3125" r="15312" b="2734"/>
          <a:stretch/>
        </p:blipFill>
        <p:spPr bwMode="auto">
          <a:xfrm>
            <a:off x="251520" y="464046"/>
            <a:ext cx="5951907" cy="6417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Structure Summary</a:t>
            </a:r>
            <a:endParaRPr lang="en-US" dirty="0"/>
          </a:p>
        </p:txBody>
      </p:sp>
      <p:grpSp>
        <p:nvGrpSpPr>
          <p:cNvPr id="16" name="15 Grupo"/>
          <p:cNvGrpSpPr/>
          <p:nvPr/>
        </p:nvGrpSpPr>
        <p:grpSpPr>
          <a:xfrm>
            <a:off x="3635896" y="1628800"/>
            <a:ext cx="4824536" cy="1728192"/>
            <a:chOff x="3635896" y="1628800"/>
            <a:chExt cx="4824536" cy="1728192"/>
          </a:xfrm>
        </p:grpSpPr>
        <p:sp>
          <p:nvSpPr>
            <p:cNvPr id="2" name="1 CuadroTexto"/>
            <p:cNvSpPr txBox="1"/>
            <p:nvPr/>
          </p:nvSpPr>
          <p:spPr>
            <a:xfrm>
              <a:off x="6571710" y="1628800"/>
              <a:ext cx="1888722" cy="369332"/>
            </a:xfrm>
            <a:prstGeom prst="rect">
              <a:avLst/>
            </a:prstGeom>
            <a:noFill/>
            <a:ln w="25400">
              <a:solidFill>
                <a:srgbClr val="FF0000"/>
              </a:solidFill>
            </a:ln>
          </p:spPr>
          <p:txBody>
            <a:bodyPr wrap="none" rtlCol="0">
              <a:spAutoFit/>
            </a:bodyPr>
            <a:lstStyle/>
            <a:p>
              <a:r>
                <a:rPr lang="en-US" dirty="0" smtClean="0"/>
                <a:t>Expression system</a:t>
              </a:r>
              <a:endParaRPr lang="en-US" dirty="0"/>
            </a:p>
          </p:txBody>
        </p:sp>
        <p:cxnSp>
          <p:nvCxnSpPr>
            <p:cNvPr id="7" name="6 Conector recto"/>
            <p:cNvCxnSpPr>
              <a:stCxn id="2" idx="1"/>
            </p:cNvCxnSpPr>
            <p:nvPr/>
          </p:nvCxnSpPr>
          <p:spPr>
            <a:xfrm flipH="1">
              <a:off x="3635896" y="1813466"/>
              <a:ext cx="2935814" cy="1543526"/>
            </a:xfrm>
            <a:prstGeom prst="line">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21" name="20 Grupo"/>
          <p:cNvGrpSpPr/>
          <p:nvPr/>
        </p:nvGrpSpPr>
        <p:grpSpPr>
          <a:xfrm>
            <a:off x="1102072" y="2411596"/>
            <a:ext cx="7646392" cy="1922129"/>
            <a:chOff x="1102072" y="2411596"/>
            <a:chExt cx="7646392" cy="1922129"/>
          </a:xfrm>
        </p:grpSpPr>
        <p:sp>
          <p:nvSpPr>
            <p:cNvPr id="10" name="9 CuadroTexto"/>
            <p:cNvSpPr txBox="1"/>
            <p:nvPr/>
          </p:nvSpPr>
          <p:spPr>
            <a:xfrm>
              <a:off x="6588224" y="2411596"/>
              <a:ext cx="2160240" cy="1200329"/>
            </a:xfrm>
            <a:prstGeom prst="rect">
              <a:avLst/>
            </a:prstGeom>
            <a:noFill/>
            <a:ln w="25400">
              <a:solidFill>
                <a:srgbClr val="0070C0"/>
              </a:solidFill>
            </a:ln>
          </p:spPr>
          <p:txBody>
            <a:bodyPr wrap="square" rtlCol="0">
              <a:spAutoFit/>
            </a:bodyPr>
            <a:lstStyle/>
            <a:p>
              <a:r>
                <a:rPr lang="en-US" dirty="0" smtClean="0"/>
                <a:t>View the structure interactively (rotate, zoom, cartoons, surface, </a:t>
              </a:r>
              <a:r>
                <a:rPr lang="en-US" dirty="0" err="1" smtClean="0"/>
                <a:t>etc</a:t>
              </a:r>
              <a:endParaRPr lang="en-US" dirty="0"/>
            </a:p>
          </p:txBody>
        </p:sp>
        <p:cxnSp>
          <p:nvCxnSpPr>
            <p:cNvPr id="12" name="11 Conector recto"/>
            <p:cNvCxnSpPr>
              <a:stCxn id="10" idx="1"/>
            </p:cNvCxnSpPr>
            <p:nvPr/>
          </p:nvCxnSpPr>
          <p:spPr>
            <a:xfrm flipH="1">
              <a:off x="1331640" y="3011761"/>
              <a:ext cx="5256584" cy="993303"/>
            </a:xfrm>
            <a:prstGeom prst="line">
              <a:avLst/>
            </a:prstGeom>
            <a:ln w="2540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pic>
          <p:nvPicPr>
            <p:cNvPr id="2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2072" y="3999809"/>
              <a:ext cx="459135" cy="3339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21 Grupo"/>
          <p:cNvGrpSpPr/>
          <p:nvPr/>
        </p:nvGrpSpPr>
        <p:grpSpPr>
          <a:xfrm>
            <a:off x="2605856" y="3956863"/>
            <a:ext cx="6142608" cy="2182317"/>
            <a:chOff x="2605856" y="3956863"/>
            <a:chExt cx="6142608" cy="2182317"/>
          </a:xfrm>
        </p:grpSpPr>
        <p:sp>
          <p:nvSpPr>
            <p:cNvPr id="14" name="13 CuadroTexto"/>
            <p:cNvSpPr txBox="1"/>
            <p:nvPr/>
          </p:nvSpPr>
          <p:spPr>
            <a:xfrm>
              <a:off x="6588224" y="3956863"/>
              <a:ext cx="2160240" cy="1754326"/>
            </a:xfrm>
            <a:prstGeom prst="rect">
              <a:avLst/>
            </a:prstGeom>
            <a:noFill/>
            <a:ln w="25400">
              <a:solidFill>
                <a:srgbClr val="00B050"/>
              </a:solidFill>
            </a:ln>
          </p:spPr>
          <p:txBody>
            <a:bodyPr wrap="square" rtlCol="0">
              <a:spAutoFit/>
            </a:bodyPr>
            <a:lstStyle/>
            <a:p>
              <a:r>
                <a:rPr lang="en-US" dirty="0" smtClean="0"/>
                <a:t>Publications: </a:t>
              </a:r>
            </a:p>
            <a:p>
              <a:pPr marL="285750" indent="-285750">
                <a:buFontTx/>
                <a:buChar char="-"/>
              </a:pPr>
              <a:r>
                <a:rPr lang="en-US" dirty="0" smtClean="0"/>
                <a:t>View this </a:t>
              </a:r>
              <a:r>
                <a:rPr lang="en-US" dirty="0" err="1" smtClean="0"/>
                <a:t>pubmed</a:t>
              </a:r>
              <a:r>
                <a:rPr lang="en-US" dirty="0" smtClean="0"/>
                <a:t> entry</a:t>
              </a:r>
            </a:p>
            <a:p>
              <a:pPr marL="285750" indent="-285750">
                <a:buFontTx/>
                <a:buChar char="-"/>
              </a:pPr>
              <a:r>
                <a:rPr lang="en-US" dirty="0" smtClean="0"/>
                <a:t>Search PDB by this </a:t>
              </a:r>
              <a:r>
                <a:rPr lang="en-US" dirty="0" err="1" smtClean="0"/>
                <a:t>pubmed</a:t>
              </a:r>
              <a:r>
                <a:rPr lang="en-US" dirty="0" smtClean="0"/>
                <a:t> reference</a:t>
              </a:r>
            </a:p>
          </p:txBody>
        </p:sp>
        <p:cxnSp>
          <p:nvCxnSpPr>
            <p:cNvPr id="15" name="14 Conector recto"/>
            <p:cNvCxnSpPr>
              <a:stCxn id="14" idx="1"/>
            </p:cNvCxnSpPr>
            <p:nvPr/>
          </p:nvCxnSpPr>
          <p:spPr>
            <a:xfrm flipH="1">
              <a:off x="2987824" y="4834026"/>
              <a:ext cx="3600400" cy="971238"/>
            </a:xfrm>
            <a:prstGeom prst="line">
              <a:avLst/>
            </a:prstGeom>
            <a:ln w="2540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pic>
          <p:nvPicPr>
            <p:cNvPr id="2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05856" y="579688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4991" y="5805264"/>
              <a:ext cx="459135" cy="33391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38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595" t="22173" r="16191" b="3720"/>
          <a:stretch/>
        </p:blipFill>
        <p:spPr bwMode="auto">
          <a:xfrm>
            <a:off x="251520" y="836712"/>
            <a:ext cx="6740880" cy="5858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Structure Summary</a:t>
            </a:r>
            <a:endParaRPr lang="en-US" dirty="0"/>
          </a:p>
        </p:txBody>
      </p:sp>
      <p:sp>
        <p:nvSpPr>
          <p:cNvPr id="4" name="3 Cerrar llave"/>
          <p:cNvSpPr/>
          <p:nvPr/>
        </p:nvSpPr>
        <p:spPr>
          <a:xfrm>
            <a:off x="6916615" y="1628800"/>
            <a:ext cx="151569" cy="1327033"/>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4 Cerrar llave"/>
          <p:cNvSpPr/>
          <p:nvPr/>
        </p:nvSpPr>
        <p:spPr>
          <a:xfrm>
            <a:off x="6916614" y="3089042"/>
            <a:ext cx="151569" cy="86522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5 Cerrar llave"/>
          <p:cNvSpPr/>
          <p:nvPr/>
        </p:nvSpPr>
        <p:spPr>
          <a:xfrm>
            <a:off x="6992398" y="4869160"/>
            <a:ext cx="186300" cy="1826117"/>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1 CuadroTexto"/>
          <p:cNvSpPr txBox="1"/>
          <p:nvPr/>
        </p:nvSpPr>
        <p:spPr>
          <a:xfrm>
            <a:off x="7236296" y="1556792"/>
            <a:ext cx="1728192" cy="1200329"/>
          </a:xfrm>
          <a:prstGeom prst="rect">
            <a:avLst/>
          </a:prstGeom>
          <a:noFill/>
        </p:spPr>
        <p:txBody>
          <a:bodyPr wrap="square" rtlCol="0">
            <a:spAutoFit/>
          </a:bodyPr>
          <a:lstStyle/>
          <a:p>
            <a:r>
              <a:rPr lang="en-US" dirty="0" smtClean="0"/>
              <a:t>All proteins (chains) present in this structure</a:t>
            </a:r>
          </a:p>
          <a:p>
            <a:r>
              <a:rPr lang="en-US" dirty="0" smtClean="0"/>
              <a:t>(links to </a:t>
            </a:r>
            <a:r>
              <a:rPr lang="en-US" dirty="0" err="1" smtClean="0"/>
              <a:t>uniprot</a:t>
            </a:r>
            <a:r>
              <a:rPr lang="en-US" dirty="0" smtClean="0"/>
              <a:t>)</a:t>
            </a:r>
            <a:endParaRPr lang="en-US" dirty="0"/>
          </a:p>
        </p:txBody>
      </p:sp>
      <p:sp>
        <p:nvSpPr>
          <p:cNvPr id="8" name="7 CuadroTexto"/>
          <p:cNvSpPr txBox="1"/>
          <p:nvPr/>
        </p:nvSpPr>
        <p:spPr>
          <a:xfrm>
            <a:off x="7236296" y="2996952"/>
            <a:ext cx="1728192" cy="923330"/>
          </a:xfrm>
          <a:prstGeom prst="rect">
            <a:avLst/>
          </a:prstGeom>
          <a:noFill/>
        </p:spPr>
        <p:txBody>
          <a:bodyPr wrap="square" rtlCol="0">
            <a:spAutoFit/>
          </a:bodyPr>
          <a:lstStyle/>
          <a:p>
            <a:r>
              <a:rPr lang="en-US" dirty="0" smtClean="0"/>
              <a:t>Different known and predicted features</a:t>
            </a:r>
            <a:endParaRPr lang="en-US" dirty="0"/>
          </a:p>
        </p:txBody>
      </p:sp>
      <p:sp>
        <p:nvSpPr>
          <p:cNvPr id="9" name="8 CuadroTexto"/>
          <p:cNvSpPr txBox="1"/>
          <p:nvPr/>
        </p:nvSpPr>
        <p:spPr>
          <a:xfrm>
            <a:off x="7236296" y="5313982"/>
            <a:ext cx="1728192" cy="1200329"/>
          </a:xfrm>
          <a:prstGeom prst="rect">
            <a:avLst/>
          </a:prstGeom>
          <a:noFill/>
        </p:spPr>
        <p:txBody>
          <a:bodyPr wrap="square" rtlCol="0">
            <a:spAutoFit/>
          </a:bodyPr>
          <a:lstStyle/>
          <a:p>
            <a:r>
              <a:rPr lang="en-US" dirty="0" smtClean="0"/>
              <a:t>Ligands present in this structure (their structure is also solved)</a:t>
            </a:r>
            <a:endParaRPr lang="en-US" dirty="0"/>
          </a:p>
        </p:txBody>
      </p:sp>
      <p:pic>
        <p:nvPicPr>
          <p:cNvPr id="1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23728" y="2423205"/>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51920" y="3124701"/>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440037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878" t="2827" r="1190" b="4762"/>
          <a:stretch/>
        </p:blipFill>
        <p:spPr bwMode="auto">
          <a:xfrm>
            <a:off x="179512" y="662588"/>
            <a:ext cx="5400600" cy="5965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Structure Summary</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8236" y="285293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7904" y="3392592"/>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724129" y="1340768"/>
            <a:ext cx="3312368" cy="1200329"/>
          </a:xfrm>
          <a:prstGeom prst="rect">
            <a:avLst/>
          </a:prstGeom>
          <a:noFill/>
        </p:spPr>
        <p:txBody>
          <a:bodyPr wrap="square" rtlCol="0">
            <a:spAutoFit/>
          </a:bodyPr>
          <a:lstStyle/>
          <a:p>
            <a:r>
              <a:rPr lang="en-US" dirty="0" smtClean="0"/>
              <a:t>We download the structure in a text file with “</a:t>
            </a:r>
            <a:r>
              <a:rPr lang="en-US" dirty="0" err="1" smtClean="0"/>
              <a:t>pdb</a:t>
            </a:r>
            <a:r>
              <a:rPr lang="en-US" dirty="0" smtClean="0"/>
              <a:t>” format (the most standard, all software reads this format)</a:t>
            </a:r>
          </a:p>
        </p:txBody>
      </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6" y="486916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5724128" y="2876743"/>
            <a:ext cx="3312368" cy="3693319"/>
          </a:xfrm>
          <a:prstGeom prst="rect">
            <a:avLst/>
          </a:prstGeom>
          <a:noFill/>
        </p:spPr>
        <p:txBody>
          <a:bodyPr wrap="square" rtlCol="0">
            <a:spAutoFit/>
          </a:bodyPr>
          <a:lstStyle/>
          <a:p>
            <a:r>
              <a:rPr lang="en-US" dirty="0" smtClean="0"/>
              <a:t>We can download the structure as it was solved in the experiment (PDB format)</a:t>
            </a:r>
          </a:p>
          <a:p>
            <a:endParaRPr lang="en-US" dirty="0"/>
          </a:p>
          <a:p>
            <a:r>
              <a:rPr lang="en-US" dirty="0" smtClean="0"/>
              <a:t>or</a:t>
            </a:r>
          </a:p>
          <a:p>
            <a:endParaRPr lang="en-US" dirty="0"/>
          </a:p>
          <a:p>
            <a:r>
              <a:rPr lang="en-US" dirty="0" smtClean="0"/>
              <a:t>As it works in the nature (Biological Assembly). We can have several structures here because sometimes this is not clear or if the protein works as a monomer but it was solved as a </a:t>
            </a:r>
            <a:r>
              <a:rPr lang="en-US" dirty="0" err="1" smtClean="0"/>
              <a:t>multimer</a:t>
            </a:r>
            <a:endParaRPr lang="en-US" dirty="0" smtClean="0"/>
          </a:p>
        </p:txBody>
      </p:sp>
      <p:cxnSp>
        <p:nvCxnSpPr>
          <p:cNvPr id="11" name="10 Conector recto"/>
          <p:cNvCxnSpPr/>
          <p:nvPr/>
        </p:nvCxnSpPr>
        <p:spPr>
          <a:xfrm flipH="1">
            <a:off x="4095031" y="3392592"/>
            <a:ext cx="1629099" cy="166958"/>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flipH="1" flipV="1">
            <a:off x="4095031" y="5085184"/>
            <a:ext cx="1485081" cy="432048"/>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82012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878" t="2827" r="1190" b="4762"/>
          <a:stretch/>
        </p:blipFill>
        <p:spPr bwMode="auto">
          <a:xfrm>
            <a:off x="179512" y="662588"/>
            <a:ext cx="5400600" cy="5965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Structure </a:t>
            </a:r>
            <a:r>
              <a:rPr lang="en-US" dirty="0" err="1" smtClean="0"/>
              <a:t>Sunmary</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8236" y="285293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7904" y="3095084"/>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724129" y="1340768"/>
            <a:ext cx="3312368" cy="5355312"/>
          </a:xfrm>
          <a:prstGeom prst="rect">
            <a:avLst/>
          </a:prstGeom>
          <a:noFill/>
        </p:spPr>
        <p:txBody>
          <a:bodyPr wrap="square" rtlCol="0">
            <a:spAutoFit/>
          </a:bodyPr>
          <a:lstStyle/>
          <a:p>
            <a:r>
              <a:rPr lang="en-US" dirty="0" smtClean="0"/>
              <a:t>We have to take care when downloading the “FASTA” sequence, this is not necessarily nor the protein sequence nor the sequence with the X,Y,Z coordinates for its atoms in the </a:t>
            </a:r>
            <a:r>
              <a:rPr lang="en-US" dirty="0" err="1" smtClean="0"/>
              <a:t>pdb</a:t>
            </a:r>
            <a:r>
              <a:rPr lang="en-US" dirty="0" smtClean="0"/>
              <a:t> file. This is the sequence that the experimentalist who solved the structure used.</a:t>
            </a:r>
          </a:p>
          <a:p>
            <a:r>
              <a:rPr lang="en-US" dirty="0" smtClean="0"/>
              <a:t>It can contain mutations, be just a fragment or include tags used for purification that are not present in the real protein.</a:t>
            </a:r>
          </a:p>
          <a:p>
            <a:r>
              <a:rPr lang="en-US" dirty="0" smtClean="0"/>
              <a:t>At the same time, perhaps not all atoms and / or all residues could have the X,Y,Z coordinates determined, so not all the AA in the sequence have their structure solved</a:t>
            </a:r>
          </a:p>
        </p:txBody>
      </p:sp>
    </p:spTree>
    <p:extLst>
      <p:ext uri="{BB962C8B-B14F-4D97-AF65-F5344CB8AC3E}">
        <p14:creationId xmlns:p14="http://schemas.microsoft.com/office/powerpoint/2010/main" val="268018709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056" t="2828" b="11309"/>
          <a:stretch/>
        </p:blipFill>
        <p:spPr bwMode="auto">
          <a:xfrm>
            <a:off x="179512" y="933816"/>
            <a:ext cx="5472608" cy="5700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Structure </a:t>
            </a:r>
            <a:r>
              <a:rPr lang="en-US" dirty="0" err="1" smtClean="0"/>
              <a:t>Sunmary</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46148" y="314096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2785" y="3671148"/>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851805" y="3209483"/>
            <a:ext cx="2774926" cy="646331"/>
          </a:xfrm>
          <a:prstGeom prst="rect">
            <a:avLst/>
          </a:prstGeom>
          <a:noFill/>
        </p:spPr>
        <p:txBody>
          <a:bodyPr wrap="square" rtlCol="0">
            <a:spAutoFit/>
          </a:bodyPr>
          <a:lstStyle/>
          <a:p>
            <a:r>
              <a:rPr lang="en-US" dirty="0" smtClean="0"/>
              <a:t>What can be downloaded can also be displayed</a:t>
            </a:r>
            <a:endParaRPr lang="en-US" dirty="0"/>
          </a:p>
        </p:txBody>
      </p:sp>
    </p:spTree>
    <p:extLst>
      <p:ext uri="{BB962C8B-B14F-4D97-AF65-F5344CB8AC3E}">
        <p14:creationId xmlns:p14="http://schemas.microsoft.com/office/powerpoint/2010/main" val="394440037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PDB file</a:t>
            </a:r>
            <a:endParaRPr lang="en-US" dirty="0"/>
          </a:p>
        </p:txBody>
      </p:sp>
      <p:sp>
        <p:nvSpPr>
          <p:cNvPr id="3" name="2 CuadroTexto"/>
          <p:cNvSpPr txBox="1"/>
          <p:nvPr/>
        </p:nvSpPr>
        <p:spPr>
          <a:xfrm>
            <a:off x="0" y="575264"/>
            <a:ext cx="3635896" cy="646331"/>
          </a:xfrm>
          <a:prstGeom prst="rect">
            <a:avLst/>
          </a:prstGeom>
          <a:noFill/>
        </p:spPr>
        <p:txBody>
          <a:bodyPr wrap="square" rtlCol="0">
            <a:spAutoFit/>
          </a:bodyPr>
          <a:lstStyle/>
          <a:p>
            <a:r>
              <a:rPr lang="en-US" dirty="0" smtClean="0"/>
              <a:t>This :</a:t>
            </a:r>
          </a:p>
          <a:p>
            <a:r>
              <a:rPr lang="en-US" dirty="0" smtClean="0">
                <a:hlinkClick r:id="rId2"/>
              </a:rPr>
              <a:t>https://files.rcsb.org/view/4BYZ.pdb</a:t>
            </a:r>
            <a:endParaRPr lang="en-US" dirty="0" smtClean="0"/>
          </a:p>
        </p:txBody>
      </p:sp>
      <p:sp>
        <p:nvSpPr>
          <p:cNvPr id="4" name="3 Rectángulo"/>
          <p:cNvSpPr/>
          <p:nvPr/>
        </p:nvSpPr>
        <p:spPr>
          <a:xfrm>
            <a:off x="35496" y="6239053"/>
            <a:ext cx="8640960" cy="646331"/>
          </a:xfrm>
          <a:prstGeom prst="rect">
            <a:avLst/>
          </a:prstGeom>
        </p:spPr>
        <p:txBody>
          <a:bodyPr wrap="square">
            <a:spAutoFit/>
          </a:bodyPr>
          <a:lstStyle/>
          <a:p>
            <a:r>
              <a:rPr lang="es-ES" altLang="es-ES" dirty="0" smtClean="0">
                <a:solidFill>
                  <a:schemeClr val="tx1"/>
                </a:solidFill>
                <a:hlinkClick r:id="rId3"/>
              </a:rPr>
              <a:t>http://www.wwpdb.org/documentation/file-format</a:t>
            </a:r>
            <a:endParaRPr lang="es-ES" altLang="es-ES" dirty="0" smtClean="0">
              <a:solidFill>
                <a:schemeClr val="tx1"/>
              </a:solidFill>
            </a:endParaRPr>
          </a:p>
          <a:p>
            <a:r>
              <a:rPr lang="es-ES" altLang="es-ES" dirty="0" smtClean="0">
                <a:solidFill>
                  <a:schemeClr val="tx1"/>
                </a:solidFill>
                <a:hlinkClick r:id="rId4"/>
              </a:rPr>
              <a:t>http://www.wwpdb.org/documentation/file-format-content/format33/v3.3.html</a:t>
            </a:r>
            <a:endParaRPr lang="es-ES" altLang="es-ES" dirty="0">
              <a:solidFill>
                <a:schemeClr val="tx1"/>
              </a:solidFill>
            </a:endParaRPr>
          </a:p>
        </p:txBody>
      </p:sp>
      <p:sp>
        <p:nvSpPr>
          <p:cNvPr id="5" name="8 CuadroTexto"/>
          <p:cNvSpPr txBox="1">
            <a:spLocks noChangeArrowheads="1"/>
          </p:cNvSpPr>
          <p:nvPr/>
        </p:nvSpPr>
        <p:spPr bwMode="auto">
          <a:xfrm>
            <a:off x="11880" y="1374442"/>
            <a:ext cx="5827236" cy="4862870"/>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es-ES" altLang="es-ES" sz="1000" dirty="0">
                <a:solidFill>
                  <a:schemeClr val="tx1"/>
                </a:solidFill>
                <a:latin typeface="Consolas" pitchFamily="49" charset="0"/>
                <a:cs typeface="Consolas" pitchFamily="49" charset="0"/>
              </a:rPr>
              <a:t>#---------------------------------------------------------------------------</a:t>
            </a:r>
          </a:p>
          <a:p>
            <a:r>
              <a:rPr lang="es-ES" altLang="es-ES" sz="1000" dirty="0">
                <a:solidFill>
                  <a:schemeClr val="tx1"/>
                </a:solidFill>
                <a:latin typeface="Consolas" pitchFamily="49" charset="0"/>
                <a:cs typeface="Consolas" pitchFamily="49" charset="0"/>
              </a:rPr>
              <a:t>#Field |    </a:t>
            </a:r>
            <a:r>
              <a:rPr lang="es-ES" altLang="es-ES" sz="1000" dirty="0" err="1">
                <a:solidFill>
                  <a:schemeClr val="tx1"/>
                </a:solidFill>
                <a:latin typeface="Consolas" pitchFamily="49" charset="0"/>
                <a:cs typeface="Consolas" pitchFamily="49" charset="0"/>
              </a:rPr>
              <a:t>Column</a:t>
            </a:r>
            <a:r>
              <a:rPr lang="es-ES" altLang="es-ES" sz="1000" dirty="0">
                <a:solidFill>
                  <a:schemeClr val="tx1"/>
                </a:solidFill>
                <a:latin typeface="Consolas" pitchFamily="49" charset="0"/>
                <a:cs typeface="Consolas" pitchFamily="49" charset="0"/>
              </a:rPr>
              <a:t>    | FORTRAN |                                         </a:t>
            </a:r>
          </a:p>
          <a:p>
            <a:r>
              <a:rPr lang="es-ES" altLang="es-ES" sz="1000" dirty="0">
                <a:solidFill>
                  <a:schemeClr val="tx1"/>
                </a:solidFill>
                <a:latin typeface="Consolas" pitchFamily="49" charset="0"/>
                <a:cs typeface="Consolas" pitchFamily="49" charset="0"/>
              </a:rPr>
              <a:t>#  No. |     </a:t>
            </a:r>
            <a:r>
              <a:rPr lang="es-ES" altLang="es-ES" sz="1000" dirty="0" err="1">
                <a:solidFill>
                  <a:schemeClr val="tx1"/>
                </a:solidFill>
                <a:latin typeface="Consolas" pitchFamily="49" charset="0"/>
                <a:cs typeface="Consolas" pitchFamily="49" charset="0"/>
              </a:rPr>
              <a:t>range</a:t>
            </a:r>
            <a:r>
              <a:rPr lang="es-ES" altLang="es-ES" sz="1000" dirty="0">
                <a:solidFill>
                  <a:schemeClr val="tx1"/>
                </a:solidFill>
                <a:latin typeface="Consolas" pitchFamily="49" charset="0"/>
                <a:cs typeface="Consolas" pitchFamily="49" charset="0"/>
              </a:rPr>
              <a:t>    | </a:t>
            </a:r>
            <a:r>
              <a:rPr lang="es-ES" altLang="es-ES" sz="1000" dirty="0" err="1">
                <a:solidFill>
                  <a:schemeClr val="tx1"/>
                </a:solidFill>
                <a:latin typeface="Consolas" pitchFamily="49" charset="0"/>
                <a:cs typeface="Consolas" pitchFamily="49" charset="0"/>
              </a:rPr>
              <a:t>format</a:t>
            </a:r>
            <a:r>
              <a:rPr lang="es-ES" altLang="es-ES" sz="1000" dirty="0">
                <a:solidFill>
                  <a:schemeClr val="tx1"/>
                </a:solidFill>
                <a:latin typeface="Consolas" pitchFamily="49" charset="0"/>
                <a:cs typeface="Consolas" pitchFamily="49" charset="0"/>
              </a:rPr>
              <a:t>  | </a:t>
            </a:r>
            <a:r>
              <a:rPr lang="es-ES" altLang="es-ES" sz="1000" dirty="0" err="1">
                <a:solidFill>
                  <a:schemeClr val="tx1"/>
                </a:solidFill>
                <a:latin typeface="Consolas" pitchFamily="49" charset="0"/>
                <a:cs typeface="Consolas" pitchFamily="49" charset="0"/>
              </a:rPr>
              <a:t>Description</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a:t>
            </a:r>
          </a:p>
          <a:p>
            <a:r>
              <a:rPr lang="es-ES" altLang="es-ES" sz="1000" dirty="0">
                <a:solidFill>
                  <a:schemeClr val="tx1"/>
                </a:solidFill>
                <a:latin typeface="Consolas" pitchFamily="49" charset="0"/>
                <a:cs typeface="Consolas" pitchFamily="49" charset="0"/>
              </a:rPr>
              <a:t>#   1. |    1 -  6    |   A6    | Record ID (</a:t>
            </a:r>
            <a:r>
              <a:rPr lang="es-ES" altLang="es-ES" sz="1000" dirty="0" err="1">
                <a:solidFill>
                  <a:schemeClr val="tx1"/>
                </a:solidFill>
                <a:latin typeface="Consolas" pitchFamily="49" charset="0"/>
                <a:cs typeface="Consolas" pitchFamily="49" charset="0"/>
              </a:rPr>
              <a:t>eg</a:t>
            </a:r>
            <a:r>
              <a:rPr lang="es-ES" altLang="es-ES" sz="1000" dirty="0">
                <a:solidFill>
                  <a:schemeClr val="tx1"/>
                </a:solidFill>
                <a:latin typeface="Consolas" pitchFamily="49" charset="0"/>
                <a:cs typeface="Consolas" pitchFamily="49" charset="0"/>
              </a:rPr>
              <a:t> ATOM, HETATM)       </a:t>
            </a:r>
          </a:p>
          <a:p>
            <a:r>
              <a:rPr lang="es-ES" altLang="es-ES" sz="1000" dirty="0">
                <a:solidFill>
                  <a:schemeClr val="tx1"/>
                </a:solidFill>
                <a:latin typeface="Consolas" pitchFamily="49" charset="0"/>
                <a:cs typeface="Consolas" pitchFamily="49" charset="0"/>
              </a:rPr>
              <a:t>#   2. |    7 - 11    |   I5    | </a:t>
            </a:r>
            <a:r>
              <a:rPr lang="es-ES" altLang="es-ES" sz="1000" dirty="0" err="1">
                <a:solidFill>
                  <a:schemeClr val="tx1"/>
                </a:solidFill>
                <a:latin typeface="Consolas" pitchFamily="49" charset="0"/>
                <a:cs typeface="Consolas" pitchFamily="49" charset="0"/>
              </a:rPr>
              <a:t>Atom</a:t>
            </a:r>
            <a:r>
              <a:rPr lang="es-ES" altLang="es-ES" sz="1000" dirty="0">
                <a:solidFill>
                  <a:schemeClr val="tx1"/>
                </a:solidFill>
                <a:latin typeface="Consolas" pitchFamily="49" charset="0"/>
                <a:cs typeface="Consolas" pitchFamily="49" charset="0"/>
              </a:rPr>
              <a:t> serial </a:t>
            </a:r>
            <a:r>
              <a:rPr lang="es-ES" altLang="es-ES" sz="1000" dirty="0" err="1">
                <a:solidFill>
                  <a:schemeClr val="tx1"/>
                </a:solidFill>
                <a:latin typeface="Consolas" pitchFamily="49" charset="0"/>
                <a:cs typeface="Consolas" pitchFamily="49" charset="0"/>
              </a:rPr>
              <a:t>number</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  |   12 - 12    |   1X    | </a:t>
            </a:r>
            <a:r>
              <a:rPr lang="es-ES" altLang="es-ES" sz="1000" dirty="0" err="1">
                <a:solidFill>
                  <a:schemeClr val="tx1"/>
                </a:solidFill>
                <a:latin typeface="Consolas" pitchFamily="49" charset="0"/>
                <a:cs typeface="Consolas" pitchFamily="49" charset="0"/>
              </a:rPr>
              <a:t>Blank</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3. |   13 - 16    |   A4    | </a:t>
            </a:r>
            <a:r>
              <a:rPr lang="es-ES" altLang="es-ES" sz="1000" dirty="0" err="1">
                <a:solidFill>
                  <a:schemeClr val="tx1"/>
                </a:solidFill>
                <a:latin typeface="Consolas" pitchFamily="49" charset="0"/>
                <a:cs typeface="Consolas" pitchFamily="49" charset="0"/>
              </a:rPr>
              <a:t>Atom</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name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eg</a:t>
            </a:r>
            <a:r>
              <a:rPr lang="es-ES" altLang="es-ES" sz="1000" dirty="0">
                <a:solidFill>
                  <a:schemeClr val="tx1"/>
                </a:solidFill>
                <a:latin typeface="Consolas" pitchFamily="49" charset="0"/>
                <a:cs typeface="Consolas" pitchFamily="49" charset="0"/>
              </a:rPr>
              <a:t> " CA " , " ND1")   </a:t>
            </a:r>
          </a:p>
          <a:p>
            <a:r>
              <a:rPr lang="es-ES" altLang="es-ES" sz="1000" dirty="0">
                <a:solidFill>
                  <a:schemeClr val="tx1"/>
                </a:solidFill>
                <a:latin typeface="Consolas" pitchFamily="49" charset="0"/>
                <a:cs typeface="Consolas" pitchFamily="49" charset="0"/>
              </a:rPr>
              <a:t>#   4. |   17 - 17    |   A1    | </a:t>
            </a:r>
            <a:r>
              <a:rPr lang="es-ES" altLang="es-ES" sz="1000" dirty="0" err="1">
                <a:solidFill>
                  <a:schemeClr val="tx1"/>
                </a:solidFill>
                <a:latin typeface="Consolas" pitchFamily="49" charset="0"/>
                <a:cs typeface="Consolas" pitchFamily="49" charset="0"/>
              </a:rPr>
              <a:t>Alternative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location</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code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if</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any</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5. |   18 - 20    |   A3    | Standard 3-letter amino </a:t>
            </a:r>
            <a:r>
              <a:rPr lang="es-ES" altLang="es-ES" sz="1000" dirty="0" err="1">
                <a:solidFill>
                  <a:schemeClr val="tx1"/>
                </a:solidFill>
                <a:latin typeface="Consolas" pitchFamily="49" charset="0"/>
                <a:cs typeface="Consolas" pitchFamily="49" charset="0"/>
              </a:rPr>
              <a:t>acid</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code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for</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residue</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  |   21 - 21    |   1X    | </a:t>
            </a:r>
            <a:r>
              <a:rPr lang="es-ES" altLang="es-ES" sz="1000" dirty="0" err="1">
                <a:solidFill>
                  <a:schemeClr val="tx1"/>
                </a:solidFill>
                <a:latin typeface="Consolas" pitchFamily="49" charset="0"/>
                <a:cs typeface="Consolas" pitchFamily="49" charset="0"/>
              </a:rPr>
              <a:t>Blank</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6. |   22 - 22    |   A1    | </a:t>
            </a:r>
            <a:r>
              <a:rPr lang="es-ES" altLang="es-ES" sz="1000" dirty="0" err="1">
                <a:solidFill>
                  <a:schemeClr val="tx1"/>
                </a:solidFill>
                <a:latin typeface="Consolas" pitchFamily="49" charset="0"/>
                <a:cs typeface="Consolas" pitchFamily="49" charset="0"/>
              </a:rPr>
              <a:t>Chain</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identifier</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code</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7. |   23 - 26    |   I4    | </a:t>
            </a:r>
            <a:r>
              <a:rPr lang="es-ES" altLang="es-ES" sz="1000" dirty="0" err="1">
                <a:solidFill>
                  <a:schemeClr val="tx1"/>
                </a:solidFill>
                <a:latin typeface="Consolas" pitchFamily="49" charset="0"/>
                <a:cs typeface="Consolas" pitchFamily="49" charset="0"/>
              </a:rPr>
              <a:t>Residue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sequence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number</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8. |   27 - 27    |   A1    | </a:t>
            </a:r>
            <a:r>
              <a:rPr lang="es-ES" altLang="es-ES" sz="1000" dirty="0" err="1">
                <a:solidFill>
                  <a:schemeClr val="tx1"/>
                </a:solidFill>
                <a:latin typeface="Consolas" pitchFamily="49" charset="0"/>
                <a:cs typeface="Consolas" pitchFamily="49" charset="0"/>
              </a:rPr>
              <a:t>Insertion</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code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if</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any</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  |   28 - 30    |   3X    | </a:t>
            </a:r>
            <a:r>
              <a:rPr lang="es-ES" altLang="es-ES" sz="1000" dirty="0" err="1">
                <a:solidFill>
                  <a:schemeClr val="tx1"/>
                </a:solidFill>
                <a:latin typeface="Consolas" pitchFamily="49" charset="0"/>
                <a:cs typeface="Consolas" pitchFamily="49" charset="0"/>
              </a:rPr>
              <a:t>Blank</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9. |   31 - 38    |  F8.3   | </a:t>
            </a:r>
            <a:r>
              <a:rPr lang="es-ES" altLang="es-ES" sz="1000" dirty="0" err="1">
                <a:solidFill>
                  <a:schemeClr val="tx1"/>
                </a:solidFill>
                <a:latin typeface="Consolas" pitchFamily="49" charset="0"/>
                <a:cs typeface="Consolas" pitchFamily="49" charset="0"/>
              </a:rPr>
              <a:t>Atom's</a:t>
            </a:r>
            <a:r>
              <a:rPr lang="es-ES" altLang="es-ES" sz="1000" dirty="0">
                <a:solidFill>
                  <a:schemeClr val="tx1"/>
                </a:solidFill>
                <a:latin typeface="Consolas" pitchFamily="49" charset="0"/>
                <a:cs typeface="Consolas" pitchFamily="49" charset="0"/>
              </a:rPr>
              <a:t> x-</a:t>
            </a:r>
            <a:r>
              <a:rPr lang="es-ES" altLang="es-ES" sz="1000" dirty="0" err="1">
                <a:solidFill>
                  <a:schemeClr val="tx1"/>
                </a:solidFill>
                <a:latin typeface="Consolas" pitchFamily="49" charset="0"/>
                <a:cs typeface="Consolas" pitchFamily="49" charset="0"/>
              </a:rPr>
              <a:t>coordinate</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10. |   39 - 46    |  F8.3   | </a:t>
            </a:r>
            <a:r>
              <a:rPr lang="es-ES" altLang="es-ES" sz="1000" dirty="0" err="1">
                <a:solidFill>
                  <a:schemeClr val="tx1"/>
                </a:solidFill>
                <a:latin typeface="Consolas" pitchFamily="49" charset="0"/>
                <a:cs typeface="Consolas" pitchFamily="49" charset="0"/>
              </a:rPr>
              <a:t>Atom's</a:t>
            </a:r>
            <a:r>
              <a:rPr lang="es-ES" altLang="es-ES" sz="1000" dirty="0">
                <a:solidFill>
                  <a:schemeClr val="tx1"/>
                </a:solidFill>
                <a:latin typeface="Consolas" pitchFamily="49" charset="0"/>
                <a:cs typeface="Consolas" pitchFamily="49" charset="0"/>
              </a:rPr>
              <a:t> y-</a:t>
            </a:r>
            <a:r>
              <a:rPr lang="es-ES" altLang="es-ES" sz="1000" dirty="0" err="1">
                <a:solidFill>
                  <a:schemeClr val="tx1"/>
                </a:solidFill>
                <a:latin typeface="Consolas" pitchFamily="49" charset="0"/>
                <a:cs typeface="Consolas" pitchFamily="49" charset="0"/>
              </a:rPr>
              <a:t>coordinate</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11. |   47 - 54    |  F8.3   | </a:t>
            </a:r>
            <a:r>
              <a:rPr lang="es-ES" altLang="es-ES" sz="1000" dirty="0" err="1">
                <a:solidFill>
                  <a:schemeClr val="tx1"/>
                </a:solidFill>
                <a:latin typeface="Consolas" pitchFamily="49" charset="0"/>
                <a:cs typeface="Consolas" pitchFamily="49" charset="0"/>
              </a:rPr>
              <a:t>Atom's</a:t>
            </a:r>
            <a:r>
              <a:rPr lang="es-ES" altLang="es-ES" sz="1000" dirty="0">
                <a:solidFill>
                  <a:schemeClr val="tx1"/>
                </a:solidFill>
                <a:latin typeface="Consolas" pitchFamily="49" charset="0"/>
                <a:cs typeface="Consolas" pitchFamily="49" charset="0"/>
              </a:rPr>
              <a:t> z-</a:t>
            </a:r>
            <a:r>
              <a:rPr lang="es-ES" altLang="es-ES" sz="1000" dirty="0" err="1">
                <a:solidFill>
                  <a:schemeClr val="tx1"/>
                </a:solidFill>
                <a:latin typeface="Consolas" pitchFamily="49" charset="0"/>
                <a:cs typeface="Consolas" pitchFamily="49" charset="0"/>
              </a:rPr>
              <a:t>coordinate</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12. |   55 - 60    |  F6.2   | </a:t>
            </a:r>
            <a:r>
              <a:rPr lang="es-ES" altLang="es-ES" sz="1000" dirty="0" err="1">
                <a:solidFill>
                  <a:schemeClr val="tx1"/>
                </a:solidFill>
                <a:latin typeface="Consolas" pitchFamily="49" charset="0"/>
                <a:cs typeface="Consolas" pitchFamily="49" charset="0"/>
              </a:rPr>
              <a:t>Occupancy</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value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for</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atom</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13. |   61 - 66    |  F6.2   | B-</a:t>
            </a:r>
            <a:r>
              <a:rPr lang="es-ES" altLang="es-ES" sz="1000" dirty="0" err="1">
                <a:solidFill>
                  <a:schemeClr val="tx1"/>
                </a:solidFill>
                <a:latin typeface="Consolas" pitchFamily="49" charset="0"/>
                <a:cs typeface="Consolas" pitchFamily="49" charset="0"/>
              </a:rPr>
              <a:t>value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thermal</a:t>
            </a:r>
            <a:r>
              <a:rPr lang="es-ES" altLang="es-ES" sz="1000" dirty="0">
                <a:solidFill>
                  <a:schemeClr val="tx1"/>
                </a:solidFill>
                <a:latin typeface="Consolas" pitchFamily="49" charset="0"/>
                <a:cs typeface="Consolas" pitchFamily="49" charset="0"/>
              </a:rPr>
              <a:t> factor)                    </a:t>
            </a:r>
          </a:p>
          <a:p>
            <a:r>
              <a:rPr lang="es-ES" altLang="es-ES" sz="1000" dirty="0">
                <a:solidFill>
                  <a:schemeClr val="tx1"/>
                </a:solidFill>
                <a:latin typeface="Consolas" pitchFamily="49" charset="0"/>
                <a:cs typeface="Consolas" pitchFamily="49" charset="0"/>
              </a:rPr>
              <a:t>#   -  |   67 - 67    |   1X    | </a:t>
            </a:r>
            <a:r>
              <a:rPr lang="es-ES" altLang="es-ES" sz="1000" dirty="0" err="1">
                <a:solidFill>
                  <a:schemeClr val="tx1"/>
                </a:solidFill>
                <a:latin typeface="Consolas" pitchFamily="49" charset="0"/>
                <a:cs typeface="Consolas" pitchFamily="49" charset="0"/>
              </a:rPr>
              <a:t>Blank</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14. |   68 - 70    |   I3    | </a:t>
            </a:r>
            <a:r>
              <a:rPr lang="es-ES" altLang="es-ES" sz="1000" dirty="0" err="1">
                <a:solidFill>
                  <a:schemeClr val="tx1"/>
                </a:solidFill>
                <a:latin typeface="Consolas" pitchFamily="49" charset="0"/>
                <a:cs typeface="Consolas" pitchFamily="49" charset="0"/>
              </a:rPr>
              <a:t>Footnote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number</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a:t>
            </a:r>
          </a:p>
          <a:p>
            <a:r>
              <a:rPr lang="es-ES" altLang="es-ES" sz="1000" dirty="0">
                <a:solidFill>
                  <a:schemeClr val="tx1"/>
                </a:solidFill>
                <a:latin typeface="Consolas" pitchFamily="49" charset="0"/>
                <a:cs typeface="Consolas" pitchFamily="49" charset="0"/>
              </a:rPr>
              <a:t>#</a:t>
            </a:r>
          </a:p>
          <a:p>
            <a:r>
              <a:rPr lang="es-ES" altLang="es-ES" sz="1000" dirty="0">
                <a:solidFill>
                  <a:schemeClr val="tx1"/>
                </a:solidFill>
                <a:latin typeface="Consolas" pitchFamily="49" charset="0"/>
                <a:cs typeface="Consolas" pitchFamily="49" charset="0"/>
              </a:rPr>
              <a:t>#         1         2         3         4         5         6        </a:t>
            </a:r>
          </a:p>
          <a:p>
            <a:r>
              <a:rPr lang="es-ES" altLang="es-ES" sz="1000" dirty="0">
                <a:solidFill>
                  <a:schemeClr val="tx1"/>
                </a:solidFill>
                <a:latin typeface="Consolas" pitchFamily="49" charset="0"/>
                <a:cs typeface="Consolas" pitchFamily="49" charset="0"/>
              </a:rPr>
              <a:t>#12345678901234567890123456789012345678901234567890123456789012345678</a:t>
            </a:r>
          </a:p>
          <a:p>
            <a:r>
              <a:rPr lang="es-ES" altLang="es-ES" sz="1000" dirty="0">
                <a:solidFill>
                  <a:schemeClr val="tx1"/>
                </a:solidFill>
                <a:latin typeface="Consolas" pitchFamily="49" charset="0"/>
                <a:cs typeface="Consolas" pitchFamily="49" charset="0"/>
              </a:rPr>
              <a:t>#--------------------------------------------------------------------</a:t>
            </a:r>
          </a:p>
          <a:p>
            <a:r>
              <a:rPr lang="es-ES" altLang="es-ES" sz="1000" dirty="0">
                <a:solidFill>
                  <a:schemeClr val="tx1"/>
                </a:solidFill>
                <a:latin typeface="Consolas" pitchFamily="49" charset="0"/>
                <a:cs typeface="Consolas" pitchFamily="49" charset="0"/>
              </a:rPr>
              <a:t>#@&lt;&lt;&lt;&lt;&lt;@&gt;&gt;&gt;&gt; @&lt;&lt;&lt;@@&lt;&lt; @@&gt;&gt;&gt;@   @&gt;&gt;&gt;&gt;&gt;&gt;&gt;@&gt;&gt;&gt;&gt;&gt;&gt;&gt;@&gt;&gt;&gt;&gt;&gt;&gt;&gt;</a:t>
            </a:r>
          </a:p>
          <a:p>
            <a:r>
              <a:rPr lang="es-ES" altLang="es-ES" sz="1000" dirty="0">
                <a:solidFill>
                  <a:schemeClr val="tx1"/>
                </a:solidFill>
                <a:latin typeface="Consolas" pitchFamily="49" charset="0"/>
                <a:cs typeface="Consolas" pitchFamily="49" charset="0"/>
              </a:rPr>
              <a:t>#ATOM   1751  N   GLY C 250      32.286   1.882  43.206  1.00 22.00</a:t>
            </a:r>
          </a:p>
          <a:p>
            <a:r>
              <a:rPr lang="es-ES" altLang="es-ES" sz="1000" dirty="0">
                <a:solidFill>
                  <a:schemeClr val="tx1"/>
                </a:solidFill>
                <a:latin typeface="Consolas" pitchFamily="49" charset="0"/>
                <a:cs typeface="Consolas" pitchFamily="49" charset="0"/>
              </a:rPr>
              <a:t>#ATOM     31  P   POM     3       8.010   4.280   1.939</a:t>
            </a:r>
          </a:p>
          <a:p>
            <a:r>
              <a:rPr lang="es-ES" altLang="es-ES" sz="1000" dirty="0">
                <a:solidFill>
                  <a:schemeClr val="tx1"/>
                </a:solidFill>
                <a:latin typeface="Consolas" pitchFamily="49" charset="0"/>
                <a:cs typeface="Consolas" pitchFamily="49" charset="0"/>
              </a:rPr>
              <a:t>#ATOM   3000 SE   MSE A 401      -1.600 -14.228  65.136  0.70 15.94          SE</a:t>
            </a:r>
          </a:p>
        </p:txBody>
      </p:sp>
      <p:sp>
        <p:nvSpPr>
          <p:cNvPr id="6" name="5 Rectángulo"/>
          <p:cNvSpPr/>
          <p:nvPr/>
        </p:nvSpPr>
        <p:spPr>
          <a:xfrm>
            <a:off x="6012160" y="1657482"/>
            <a:ext cx="3107140" cy="2585323"/>
          </a:xfrm>
          <a:prstGeom prst="rect">
            <a:avLst/>
          </a:prstGeom>
        </p:spPr>
        <p:txBody>
          <a:bodyPr wrap="square">
            <a:spAutoFit/>
          </a:bodyPr>
          <a:lstStyle/>
          <a:p>
            <a:r>
              <a:rPr lang="en-US" dirty="0" smtClean="0"/>
              <a:t>Is a </a:t>
            </a:r>
            <a:r>
              <a:rPr lang="en-US" dirty="0" err="1" smtClean="0"/>
              <a:t>pdb</a:t>
            </a:r>
            <a:r>
              <a:rPr lang="en-US" dirty="0" smtClean="0"/>
              <a:t> file, it contains a header with all the info present in the web page (sequence, ligands, binding site, </a:t>
            </a:r>
            <a:r>
              <a:rPr lang="en-US" dirty="0" err="1" smtClean="0"/>
              <a:t>Uniprot</a:t>
            </a:r>
            <a:r>
              <a:rPr lang="en-US" dirty="0" smtClean="0"/>
              <a:t> code, etc. </a:t>
            </a:r>
          </a:p>
          <a:p>
            <a:r>
              <a:rPr lang="en-US" dirty="0" smtClean="0"/>
              <a:t>And the XYZ coordinates for the atoms of the molecules present in the structure</a:t>
            </a:r>
          </a:p>
          <a:p>
            <a:r>
              <a:rPr lang="en-US" dirty="0" smtClean="0"/>
              <a:t>with the following format:</a:t>
            </a:r>
            <a:endParaRPr lang="en-US" dirty="0"/>
          </a:p>
        </p:txBody>
      </p:sp>
    </p:spTree>
    <p:extLst>
      <p:ext uri="{BB962C8B-B14F-4D97-AF65-F5344CB8AC3E}">
        <p14:creationId xmlns:p14="http://schemas.microsoft.com/office/powerpoint/2010/main" val="36382012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790" b="3310"/>
          <a:stretch/>
        </p:blipFill>
        <p:spPr bwMode="auto">
          <a:xfrm>
            <a:off x="0" y="1043520"/>
            <a:ext cx="7740352" cy="5814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Annotations</a:t>
            </a:r>
            <a:endParaRPr lang="en-US"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9712" y="278092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2012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20" t="2828" r="3437" b="22024"/>
          <a:stretch/>
        </p:blipFill>
        <p:spPr bwMode="auto">
          <a:xfrm>
            <a:off x="319314" y="1700808"/>
            <a:ext cx="7313926" cy="4680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Sequence</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27784" y="3412358"/>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251521" y="980728"/>
            <a:ext cx="6840760" cy="646331"/>
          </a:xfrm>
          <a:prstGeom prst="rect">
            <a:avLst/>
          </a:prstGeom>
          <a:noFill/>
        </p:spPr>
        <p:txBody>
          <a:bodyPr wrap="square" rtlCol="0">
            <a:spAutoFit/>
          </a:bodyPr>
          <a:lstStyle/>
          <a:p>
            <a:r>
              <a:rPr lang="en-US" dirty="0" smtClean="0"/>
              <a:t>Here we can view the sequence for all chains and all features annotated in the </a:t>
            </a:r>
            <a:r>
              <a:rPr lang="en-US" dirty="0" err="1" smtClean="0"/>
              <a:t>pdb</a:t>
            </a:r>
            <a:r>
              <a:rPr lang="en-US" dirty="0" smtClean="0"/>
              <a:t> file</a:t>
            </a:r>
            <a:endParaRPr lang="en-US" dirty="0"/>
          </a:p>
        </p:txBody>
      </p:sp>
    </p:spTree>
    <p:extLst>
      <p:ext uri="{BB962C8B-B14F-4D97-AF65-F5344CB8AC3E}">
        <p14:creationId xmlns:p14="http://schemas.microsoft.com/office/powerpoint/2010/main" val="394440037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Sequence</a:t>
            </a:r>
            <a:endParaRPr lang="en-US" dirty="0"/>
          </a:p>
        </p:txBody>
      </p:sp>
      <p:pic>
        <p:nvPicPr>
          <p:cNvPr id="5222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952" t="11578" r="16667" b="10566"/>
          <a:stretch/>
        </p:blipFill>
        <p:spPr bwMode="auto">
          <a:xfrm>
            <a:off x="251520" y="740556"/>
            <a:ext cx="6408712" cy="5924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660233" y="1434634"/>
            <a:ext cx="2483768" cy="4524315"/>
          </a:xfrm>
          <a:prstGeom prst="rect">
            <a:avLst/>
          </a:prstGeom>
          <a:noFill/>
        </p:spPr>
        <p:txBody>
          <a:bodyPr wrap="square" rtlCol="0">
            <a:spAutoFit/>
          </a:bodyPr>
          <a:lstStyle/>
          <a:p>
            <a:r>
              <a:rPr lang="en-US" dirty="0" smtClean="0"/>
              <a:t>Change the sequence displayed:</a:t>
            </a:r>
          </a:p>
          <a:p>
            <a:pPr marL="285750" indent="-285750">
              <a:buFontTx/>
              <a:buChar char="-"/>
            </a:pPr>
            <a:r>
              <a:rPr lang="en-US" dirty="0" smtClean="0"/>
              <a:t>Sequence used by the experimentalist to solve this structure</a:t>
            </a:r>
          </a:p>
          <a:p>
            <a:pPr marL="285750" indent="-285750">
              <a:buFontTx/>
              <a:buChar char="-"/>
            </a:pPr>
            <a:r>
              <a:rPr lang="en-US" dirty="0" smtClean="0"/>
              <a:t>Sequence in </a:t>
            </a:r>
            <a:r>
              <a:rPr lang="en-US" dirty="0" err="1" smtClean="0"/>
              <a:t>Uniprot</a:t>
            </a:r>
            <a:r>
              <a:rPr lang="en-US" dirty="0" smtClean="0"/>
              <a:t> for this protein</a:t>
            </a:r>
          </a:p>
          <a:p>
            <a:endParaRPr lang="en-US" dirty="0"/>
          </a:p>
          <a:p>
            <a:endParaRPr lang="en-US" dirty="0" smtClean="0"/>
          </a:p>
          <a:p>
            <a:r>
              <a:rPr lang="en-US" dirty="0" smtClean="0"/>
              <a:t>Mouse over a residue to see the residue and its number (numeration in PDB is not necessary the position in the sequence) this can be a cause for confusion</a:t>
            </a:r>
            <a:endParaRPr lang="en-US"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8729" y="259102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26446" y="1585367"/>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2012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142" t="3125" r="16310" b="12351"/>
          <a:stretch/>
        </p:blipFill>
        <p:spPr bwMode="auto">
          <a:xfrm>
            <a:off x="35496" y="909165"/>
            <a:ext cx="6768752" cy="5979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Sequence similarity</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90304" y="242088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9592" y="5013176"/>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6876256" y="2060848"/>
            <a:ext cx="2243045" cy="923330"/>
          </a:xfrm>
          <a:prstGeom prst="rect">
            <a:avLst/>
          </a:prstGeom>
          <a:noFill/>
        </p:spPr>
        <p:txBody>
          <a:bodyPr wrap="square" rtlCol="0">
            <a:spAutoFit/>
          </a:bodyPr>
          <a:lstStyle/>
          <a:p>
            <a:r>
              <a:rPr lang="en-US" dirty="0" smtClean="0"/>
              <a:t>In this case no other protein has a similar sequence (over 30% </a:t>
            </a:r>
            <a:r>
              <a:rPr lang="en-US" dirty="0"/>
              <a:t>)</a:t>
            </a:r>
          </a:p>
        </p:txBody>
      </p:sp>
    </p:spTree>
    <p:extLst>
      <p:ext uri="{BB962C8B-B14F-4D97-AF65-F5344CB8AC3E}">
        <p14:creationId xmlns:p14="http://schemas.microsoft.com/office/powerpoint/2010/main" val="394440037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04" t="3125" r="16072" b="2924"/>
          <a:stretch/>
        </p:blipFill>
        <p:spPr bwMode="auto">
          <a:xfrm>
            <a:off x="35496" y="677120"/>
            <a:ext cx="6362193" cy="6208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84821" y="2149332"/>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Structure similarity</a:t>
            </a:r>
            <a:endParaRPr lang="en-US"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9592" y="5085184"/>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71894" y="5805264"/>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6516216" y="1340768"/>
            <a:ext cx="2627784" cy="3139321"/>
          </a:xfrm>
          <a:prstGeom prst="rect">
            <a:avLst/>
          </a:prstGeom>
          <a:noFill/>
        </p:spPr>
        <p:txBody>
          <a:bodyPr wrap="square" rtlCol="0">
            <a:spAutoFit/>
          </a:bodyPr>
          <a:lstStyle/>
          <a:p>
            <a:r>
              <a:rPr lang="en-US" dirty="0" smtClean="0"/>
              <a:t>Here we can see those structures that have a domain similar to any domain that ours has.</a:t>
            </a:r>
          </a:p>
          <a:p>
            <a:r>
              <a:rPr lang="en-US" dirty="0" smtClean="0"/>
              <a:t>In this case 4BYZ has two structural domains.</a:t>
            </a:r>
          </a:p>
          <a:p>
            <a:endParaRPr lang="en-US" dirty="0"/>
          </a:p>
          <a:p>
            <a:r>
              <a:rPr lang="en-US" dirty="0" smtClean="0"/>
              <a:t>Interestingly there is a protein which has both domains quite similar to ours: </a:t>
            </a:r>
            <a:r>
              <a:rPr lang="en-US" dirty="0" err="1" smtClean="0"/>
              <a:t>BfpC</a:t>
            </a:r>
            <a:endParaRPr lang="en-US" dirty="0"/>
          </a:p>
        </p:txBody>
      </p:sp>
    </p:spTree>
    <p:extLst>
      <p:ext uri="{BB962C8B-B14F-4D97-AF65-F5344CB8AC3E}">
        <p14:creationId xmlns:p14="http://schemas.microsoft.com/office/powerpoint/2010/main" val="394440037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73504" y="21266"/>
            <a:ext cx="4545796"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err="1" smtClean="0"/>
              <a:t>Pairwaise</a:t>
            </a:r>
            <a:r>
              <a:rPr lang="en-US" dirty="0" smtClean="0"/>
              <a:t> Structure superposition</a:t>
            </a:r>
            <a:endParaRPr lang="en-US" dirty="0"/>
          </a:p>
        </p:txBody>
      </p:sp>
      <p:pic>
        <p:nvPicPr>
          <p:cNvPr id="5632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04" t="2827" r="8214" b="24554"/>
          <a:stretch/>
        </p:blipFill>
        <p:spPr bwMode="auto">
          <a:xfrm>
            <a:off x="179512" y="1129262"/>
            <a:ext cx="8178151" cy="5597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3 Grupo"/>
          <p:cNvGrpSpPr/>
          <p:nvPr/>
        </p:nvGrpSpPr>
        <p:grpSpPr>
          <a:xfrm>
            <a:off x="2555776" y="1556792"/>
            <a:ext cx="459135" cy="347796"/>
            <a:chOff x="5940152" y="6452651"/>
            <a:chExt cx="459135" cy="347796"/>
          </a:xfrm>
        </p:grpSpPr>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7" name="6 Grupo"/>
          <p:cNvGrpSpPr/>
          <p:nvPr/>
        </p:nvGrpSpPr>
        <p:grpSpPr>
          <a:xfrm>
            <a:off x="4039019" y="1890708"/>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0" name="9 Grupo"/>
          <p:cNvGrpSpPr/>
          <p:nvPr/>
        </p:nvGrpSpPr>
        <p:grpSpPr>
          <a:xfrm>
            <a:off x="1043608" y="5589240"/>
            <a:ext cx="459135" cy="347796"/>
            <a:chOff x="5940152" y="6452651"/>
            <a:chExt cx="459135" cy="347796"/>
          </a:xfrm>
        </p:grpSpPr>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grpSp>
        <p:nvGrpSpPr>
          <p:cNvPr id="13" name="12 Grupo"/>
          <p:cNvGrpSpPr/>
          <p:nvPr/>
        </p:nvGrpSpPr>
        <p:grpSpPr>
          <a:xfrm>
            <a:off x="2892386" y="6093296"/>
            <a:ext cx="459135" cy="347796"/>
            <a:chOff x="5940152" y="6452651"/>
            <a:chExt cx="459135" cy="347796"/>
          </a:xfrm>
        </p:grpSpPr>
        <p:pic>
          <p:nvPicPr>
            <p:cNvPr id="1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4</a:t>
              </a:r>
            </a:p>
          </p:txBody>
        </p:sp>
      </p:grpSp>
      <p:grpSp>
        <p:nvGrpSpPr>
          <p:cNvPr id="16" name="15 Grupo"/>
          <p:cNvGrpSpPr/>
          <p:nvPr/>
        </p:nvGrpSpPr>
        <p:grpSpPr>
          <a:xfrm>
            <a:off x="2627784" y="6393572"/>
            <a:ext cx="459135" cy="347796"/>
            <a:chOff x="5940152" y="6452651"/>
            <a:chExt cx="459135" cy="347796"/>
          </a:xfrm>
        </p:grpSpPr>
        <p:pic>
          <p:nvPicPr>
            <p:cNvPr id="1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8" name="17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5</a:t>
              </a:r>
              <a:endParaRPr lang="en-US" sz="1200" b="1" dirty="0">
                <a:solidFill>
                  <a:srgbClr val="FF0000"/>
                </a:solidFill>
              </a:endParaRPr>
            </a:p>
          </p:txBody>
        </p:sp>
      </p:grpSp>
      <p:grpSp>
        <p:nvGrpSpPr>
          <p:cNvPr id="19" name="18 Grupo"/>
          <p:cNvGrpSpPr/>
          <p:nvPr/>
        </p:nvGrpSpPr>
        <p:grpSpPr>
          <a:xfrm>
            <a:off x="4616921" y="5589240"/>
            <a:ext cx="459135" cy="347796"/>
            <a:chOff x="5940152" y="6452651"/>
            <a:chExt cx="459135" cy="347796"/>
          </a:xfrm>
        </p:grpSpPr>
        <p:pic>
          <p:nvPicPr>
            <p:cNvPr id="2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1" name="20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6</a:t>
              </a:r>
            </a:p>
          </p:txBody>
        </p:sp>
      </p:grpSp>
      <p:grpSp>
        <p:nvGrpSpPr>
          <p:cNvPr id="22" name="21 Grupo"/>
          <p:cNvGrpSpPr/>
          <p:nvPr/>
        </p:nvGrpSpPr>
        <p:grpSpPr>
          <a:xfrm>
            <a:off x="6876256" y="6132371"/>
            <a:ext cx="459135" cy="347796"/>
            <a:chOff x="5940152" y="6452651"/>
            <a:chExt cx="459135" cy="347796"/>
          </a:xfrm>
        </p:grpSpPr>
        <p:pic>
          <p:nvPicPr>
            <p:cNvPr id="2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4" name="23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7</a:t>
              </a:r>
              <a:endParaRPr lang="en-US" sz="1200" b="1" dirty="0">
                <a:solidFill>
                  <a:srgbClr val="FF0000"/>
                </a:solidFill>
              </a:endParaRPr>
            </a:p>
          </p:txBody>
        </p:sp>
      </p:grpSp>
      <p:sp>
        <p:nvSpPr>
          <p:cNvPr id="25" name="24 Rectángulo"/>
          <p:cNvSpPr/>
          <p:nvPr/>
        </p:nvSpPr>
        <p:spPr>
          <a:xfrm>
            <a:off x="179511" y="2996951"/>
            <a:ext cx="8178151" cy="237626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2 CuadroTexto"/>
          <p:cNvSpPr txBox="1"/>
          <p:nvPr/>
        </p:nvSpPr>
        <p:spPr>
          <a:xfrm>
            <a:off x="590622" y="3652698"/>
            <a:ext cx="7632848" cy="923330"/>
          </a:xfrm>
          <a:prstGeom prst="rect">
            <a:avLst/>
          </a:prstGeom>
          <a:noFill/>
        </p:spPr>
        <p:txBody>
          <a:bodyPr wrap="square" rtlCol="0">
            <a:spAutoFit/>
          </a:bodyPr>
          <a:lstStyle/>
          <a:p>
            <a:r>
              <a:rPr lang="en-US" dirty="0" smtClean="0"/>
              <a:t>We have seen that </a:t>
            </a:r>
            <a:r>
              <a:rPr lang="en-US" dirty="0" err="1" smtClean="0"/>
              <a:t>BfpC</a:t>
            </a:r>
            <a:r>
              <a:rPr lang="en-US" dirty="0" smtClean="0"/>
              <a:t> shares two structural domains with our protein, we can superpose both proteins (all solved structure, not just by domains) to see if they are really similar</a:t>
            </a:r>
            <a:endParaRPr lang="en-US" dirty="0"/>
          </a:p>
        </p:txBody>
      </p:sp>
    </p:spTree>
    <p:extLst>
      <p:ext uri="{BB962C8B-B14F-4D97-AF65-F5344CB8AC3E}">
        <p14:creationId xmlns:p14="http://schemas.microsoft.com/office/powerpoint/2010/main" val="36382012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73504" y="21266"/>
            <a:ext cx="4545796"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err="1" smtClean="0"/>
              <a:t>Pairwaise</a:t>
            </a:r>
            <a:r>
              <a:rPr lang="en-US" dirty="0" smtClean="0"/>
              <a:t> Structure superposition</a:t>
            </a:r>
            <a:endParaRPr lang="en-US" dirty="0"/>
          </a:p>
        </p:txBody>
      </p:sp>
      <p:pic>
        <p:nvPicPr>
          <p:cNvPr id="5632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04" t="2827" r="8214" b="24554"/>
          <a:stretch/>
        </p:blipFill>
        <p:spPr bwMode="auto">
          <a:xfrm>
            <a:off x="179512" y="1129262"/>
            <a:ext cx="8178151" cy="5597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3 Grupo"/>
          <p:cNvGrpSpPr/>
          <p:nvPr/>
        </p:nvGrpSpPr>
        <p:grpSpPr>
          <a:xfrm>
            <a:off x="2555776" y="1556792"/>
            <a:ext cx="459135" cy="347796"/>
            <a:chOff x="5940152" y="6452651"/>
            <a:chExt cx="459135" cy="347796"/>
          </a:xfrm>
        </p:grpSpPr>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7" name="6 Grupo"/>
          <p:cNvGrpSpPr/>
          <p:nvPr/>
        </p:nvGrpSpPr>
        <p:grpSpPr>
          <a:xfrm>
            <a:off x="4039019" y="1890708"/>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0" name="9 Grupo"/>
          <p:cNvGrpSpPr/>
          <p:nvPr/>
        </p:nvGrpSpPr>
        <p:grpSpPr>
          <a:xfrm>
            <a:off x="1043608" y="5589240"/>
            <a:ext cx="459135" cy="347796"/>
            <a:chOff x="5940152" y="6452651"/>
            <a:chExt cx="459135" cy="347796"/>
          </a:xfrm>
        </p:grpSpPr>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grpSp>
        <p:nvGrpSpPr>
          <p:cNvPr id="13" name="12 Grupo"/>
          <p:cNvGrpSpPr/>
          <p:nvPr/>
        </p:nvGrpSpPr>
        <p:grpSpPr>
          <a:xfrm>
            <a:off x="2892386" y="6093296"/>
            <a:ext cx="459135" cy="347796"/>
            <a:chOff x="5940152" y="6452651"/>
            <a:chExt cx="459135" cy="347796"/>
          </a:xfrm>
        </p:grpSpPr>
        <p:pic>
          <p:nvPicPr>
            <p:cNvPr id="1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4</a:t>
              </a:r>
            </a:p>
          </p:txBody>
        </p:sp>
      </p:grpSp>
      <p:grpSp>
        <p:nvGrpSpPr>
          <p:cNvPr id="16" name="15 Grupo"/>
          <p:cNvGrpSpPr/>
          <p:nvPr/>
        </p:nvGrpSpPr>
        <p:grpSpPr>
          <a:xfrm>
            <a:off x="2627784" y="6393572"/>
            <a:ext cx="459135" cy="347796"/>
            <a:chOff x="5940152" y="6452651"/>
            <a:chExt cx="459135" cy="347796"/>
          </a:xfrm>
        </p:grpSpPr>
        <p:pic>
          <p:nvPicPr>
            <p:cNvPr id="1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8" name="17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5</a:t>
              </a:r>
              <a:endParaRPr lang="en-US" sz="1200" b="1" dirty="0">
                <a:solidFill>
                  <a:srgbClr val="FF0000"/>
                </a:solidFill>
              </a:endParaRPr>
            </a:p>
          </p:txBody>
        </p:sp>
      </p:grpSp>
      <p:grpSp>
        <p:nvGrpSpPr>
          <p:cNvPr id="19" name="18 Grupo"/>
          <p:cNvGrpSpPr/>
          <p:nvPr/>
        </p:nvGrpSpPr>
        <p:grpSpPr>
          <a:xfrm>
            <a:off x="4616921" y="5589240"/>
            <a:ext cx="459135" cy="347796"/>
            <a:chOff x="5940152" y="6452651"/>
            <a:chExt cx="459135" cy="347796"/>
          </a:xfrm>
        </p:grpSpPr>
        <p:pic>
          <p:nvPicPr>
            <p:cNvPr id="2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1" name="20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6</a:t>
              </a:r>
            </a:p>
          </p:txBody>
        </p:sp>
      </p:grpSp>
      <p:grpSp>
        <p:nvGrpSpPr>
          <p:cNvPr id="22" name="21 Grupo"/>
          <p:cNvGrpSpPr/>
          <p:nvPr/>
        </p:nvGrpSpPr>
        <p:grpSpPr>
          <a:xfrm>
            <a:off x="6876256" y="6132371"/>
            <a:ext cx="459135" cy="347796"/>
            <a:chOff x="5940152" y="6452651"/>
            <a:chExt cx="459135" cy="347796"/>
          </a:xfrm>
        </p:grpSpPr>
        <p:pic>
          <p:nvPicPr>
            <p:cNvPr id="2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4" name="23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7</a:t>
              </a:r>
              <a:endParaRPr lang="en-US" sz="1200" b="1" dirty="0">
                <a:solidFill>
                  <a:srgbClr val="FF0000"/>
                </a:solidFill>
              </a:endParaRPr>
            </a:p>
          </p:txBody>
        </p:sp>
      </p:grpSp>
    </p:spTree>
    <p:extLst>
      <p:ext uri="{BB962C8B-B14F-4D97-AF65-F5344CB8AC3E}">
        <p14:creationId xmlns:p14="http://schemas.microsoft.com/office/powerpoint/2010/main" val="388146256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238" t="2678" r="16190" b="3721"/>
          <a:stretch/>
        </p:blipFill>
        <p:spPr bwMode="auto">
          <a:xfrm>
            <a:off x="251521" y="785080"/>
            <a:ext cx="5256584" cy="5740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573504" y="21266"/>
            <a:ext cx="4545796"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err="1" smtClean="0"/>
              <a:t>Pairwaise</a:t>
            </a:r>
            <a:r>
              <a:rPr lang="en-US" dirty="0" smtClean="0"/>
              <a:t> Structure superposition</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7704" y="5157192"/>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652121" y="2348880"/>
            <a:ext cx="3467180" cy="1200329"/>
          </a:xfrm>
          <a:prstGeom prst="rect">
            <a:avLst/>
          </a:prstGeom>
          <a:noFill/>
        </p:spPr>
        <p:txBody>
          <a:bodyPr wrap="square" rtlCol="0">
            <a:spAutoFit/>
          </a:bodyPr>
          <a:lstStyle/>
          <a:p>
            <a:r>
              <a:rPr lang="en-US" dirty="0" smtClean="0"/>
              <a:t>We can see that both structures are very similar (RMSD=2.90A) in spite of having a very low sequence identity (11.6%)</a:t>
            </a:r>
            <a:endParaRPr lang="en-US" dirty="0"/>
          </a:p>
        </p:txBody>
      </p:sp>
    </p:spTree>
    <p:extLst>
      <p:ext uri="{BB962C8B-B14F-4D97-AF65-F5344CB8AC3E}">
        <p14:creationId xmlns:p14="http://schemas.microsoft.com/office/powerpoint/2010/main" val="227706080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000" t="13086" r="40312" b="19336"/>
          <a:stretch/>
        </p:blipFill>
        <p:spPr bwMode="auto">
          <a:xfrm>
            <a:off x="107504" y="116632"/>
            <a:ext cx="5448300" cy="659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err="1" smtClean="0"/>
              <a:t>Pairwaise</a:t>
            </a:r>
            <a:r>
              <a:rPr lang="en-US" dirty="0" smtClean="0"/>
              <a:t> Structure superposition</a:t>
            </a:r>
            <a:endParaRPr lang="en-US" dirty="0"/>
          </a:p>
        </p:txBody>
      </p:sp>
    </p:spTree>
    <p:extLst>
      <p:ext uri="{BB962C8B-B14F-4D97-AF65-F5344CB8AC3E}">
        <p14:creationId xmlns:p14="http://schemas.microsoft.com/office/powerpoint/2010/main" val="394440037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smtClean="0"/>
              <a:t>Database Structure search</a:t>
            </a:r>
            <a:endParaRPr lang="en-US" dirty="0"/>
          </a:p>
        </p:txBody>
      </p:sp>
      <p:pic>
        <p:nvPicPr>
          <p:cNvPr id="59396" name="Picture 4">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405" t="19606" r="25595" b="12983"/>
          <a:stretch/>
        </p:blipFill>
        <p:spPr bwMode="auto">
          <a:xfrm>
            <a:off x="0" y="903705"/>
            <a:ext cx="6515376" cy="5405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6660232" y="2132856"/>
            <a:ext cx="2483767" cy="3139321"/>
          </a:xfrm>
          <a:prstGeom prst="rect">
            <a:avLst/>
          </a:prstGeom>
          <a:noFill/>
        </p:spPr>
        <p:txBody>
          <a:bodyPr wrap="square" rtlCol="0">
            <a:spAutoFit/>
          </a:bodyPr>
          <a:lstStyle/>
          <a:p>
            <a:r>
              <a:rPr lang="en-US" dirty="0" smtClean="0"/>
              <a:t>We can search against  the whole </a:t>
            </a:r>
            <a:r>
              <a:rPr lang="en-US" dirty="0" err="1" smtClean="0"/>
              <a:t>pdb</a:t>
            </a:r>
            <a:r>
              <a:rPr lang="en-US" dirty="0" smtClean="0"/>
              <a:t> database using a structure, not a sequence, with</a:t>
            </a:r>
            <a:br>
              <a:rPr lang="en-US" dirty="0" smtClean="0"/>
            </a:br>
            <a:r>
              <a:rPr lang="en-US" b="1" dirty="0" smtClean="0"/>
              <a:t>Dali server</a:t>
            </a:r>
          </a:p>
          <a:p>
            <a:endParaRPr lang="en-US" dirty="0" smtClean="0"/>
          </a:p>
          <a:p>
            <a:r>
              <a:rPr lang="en-US" dirty="0" smtClean="0"/>
              <a:t>This way we can find similar proteins that, using just a sequence search method, could not be found.</a:t>
            </a:r>
            <a:endParaRPr lang="en-US" dirty="0"/>
          </a:p>
        </p:txBody>
      </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79712" y="458112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4762" y="5349456"/>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706080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smtClean="0"/>
              <a:t>Database Structure search</a:t>
            </a:r>
            <a:endParaRPr lang="en-US" dirty="0"/>
          </a:p>
        </p:txBody>
      </p:sp>
      <p:pic>
        <p:nvPicPr>
          <p:cNvPr id="6553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380" t="7404" r="29049" b="12091"/>
          <a:stretch/>
        </p:blipFill>
        <p:spPr bwMode="auto">
          <a:xfrm>
            <a:off x="134438" y="954644"/>
            <a:ext cx="6237762" cy="5858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4 Grupo"/>
          <p:cNvGrpSpPr/>
          <p:nvPr/>
        </p:nvGrpSpPr>
        <p:grpSpPr>
          <a:xfrm>
            <a:off x="97195" y="5013176"/>
            <a:ext cx="459135" cy="347796"/>
            <a:chOff x="5940152" y="6452651"/>
            <a:chExt cx="459135" cy="347796"/>
          </a:xfrm>
        </p:grpSpPr>
        <p:pic>
          <p:nvPicPr>
            <p:cNvPr id="6"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8" name="7 Grupo"/>
          <p:cNvGrpSpPr/>
          <p:nvPr/>
        </p:nvGrpSpPr>
        <p:grpSpPr>
          <a:xfrm>
            <a:off x="683568" y="3961462"/>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1" name="10 Grupo"/>
          <p:cNvGrpSpPr/>
          <p:nvPr/>
        </p:nvGrpSpPr>
        <p:grpSpPr>
          <a:xfrm>
            <a:off x="2823050" y="3926064"/>
            <a:ext cx="459135" cy="347796"/>
            <a:chOff x="5940152" y="6452651"/>
            <a:chExt cx="459135" cy="347796"/>
          </a:xfrm>
        </p:grpSpPr>
        <p:pic>
          <p:nvPicPr>
            <p:cNvPr id="12"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Tree>
    <p:extLst>
      <p:ext uri="{BB962C8B-B14F-4D97-AF65-F5344CB8AC3E}">
        <p14:creationId xmlns:p14="http://schemas.microsoft.com/office/powerpoint/2010/main" val="394440037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smtClean="0"/>
              <a:t>Database Structure search</a:t>
            </a:r>
            <a:endParaRPr lang="en-US" dirty="0"/>
          </a:p>
        </p:txBody>
      </p:sp>
      <p:pic>
        <p:nvPicPr>
          <p:cNvPr id="6656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501" t="7228" r="51874" b="10351"/>
          <a:stretch/>
        </p:blipFill>
        <p:spPr bwMode="auto">
          <a:xfrm>
            <a:off x="251520" y="188640"/>
            <a:ext cx="4384638" cy="6336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656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8495" b="58399"/>
          <a:stretch/>
        </p:blipFill>
        <p:spPr bwMode="auto">
          <a:xfrm>
            <a:off x="1368152" y="4788945"/>
            <a:ext cx="7812360" cy="2069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860032" y="1916832"/>
            <a:ext cx="4032448" cy="1477328"/>
          </a:xfrm>
          <a:prstGeom prst="rect">
            <a:avLst/>
          </a:prstGeom>
          <a:noFill/>
        </p:spPr>
        <p:txBody>
          <a:bodyPr wrap="square" rtlCol="0">
            <a:spAutoFit/>
          </a:bodyPr>
          <a:lstStyle/>
          <a:p>
            <a:r>
              <a:rPr lang="en-US" dirty="0" smtClean="0"/>
              <a:t>We can visualize the sequence alignment and the structure superposition.</a:t>
            </a:r>
          </a:p>
          <a:p>
            <a:r>
              <a:rPr lang="en-US" dirty="0" smtClean="0"/>
              <a:t>But both results are obtained using only structural data, not the sequence.</a:t>
            </a:r>
          </a:p>
          <a:p>
            <a:endParaRPr lang="en-US" dirty="0"/>
          </a:p>
        </p:txBody>
      </p:sp>
    </p:spTree>
    <p:extLst>
      <p:ext uri="{BB962C8B-B14F-4D97-AF65-F5344CB8AC3E}">
        <p14:creationId xmlns:p14="http://schemas.microsoft.com/office/powerpoint/2010/main" val="36382012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468" t="9668" r="22188" b="5860"/>
          <a:stretch/>
        </p:blipFill>
        <p:spPr bwMode="auto">
          <a:xfrm>
            <a:off x="179512" y="1124744"/>
            <a:ext cx="5517873" cy="5537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smtClean="0"/>
              <a:t>Effects of point mutations in stability</a:t>
            </a:r>
            <a:endParaRPr lang="en-US" dirty="0"/>
          </a:p>
        </p:txBody>
      </p:sp>
      <p:sp>
        <p:nvSpPr>
          <p:cNvPr id="2" name="1 CuadroTexto"/>
          <p:cNvSpPr txBox="1"/>
          <p:nvPr/>
        </p:nvSpPr>
        <p:spPr>
          <a:xfrm>
            <a:off x="5796136" y="2204864"/>
            <a:ext cx="3347864" cy="2585323"/>
          </a:xfrm>
          <a:prstGeom prst="rect">
            <a:avLst/>
          </a:prstGeom>
          <a:noFill/>
        </p:spPr>
        <p:txBody>
          <a:bodyPr wrap="square" rtlCol="0">
            <a:spAutoFit/>
          </a:bodyPr>
          <a:lstStyle/>
          <a:p>
            <a:r>
              <a:rPr lang="en-US" dirty="0" smtClean="0"/>
              <a:t>With </a:t>
            </a:r>
            <a:r>
              <a:rPr lang="en-US" dirty="0" err="1" smtClean="0"/>
              <a:t>MAESTROweb</a:t>
            </a:r>
            <a:r>
              <a:rPr lang="en-US" dirty="0" smtClean="0"/>
              <a:t> we can perform an “in silico” mutation scan of our protein and detect if a residue will have a significant effect on the protein stability.</a:t>
            </a:r>
          </a:p>
          <a:p>
            <a:endParaRPr lang="en-US" dirty="0"/>
          </a:p>
          <a:p>
            <a:r>
              <a:rPr lang="en-US" dirty="0" smtClean="0"/>
              <a:t>We can also perform a desired single point mutation or a combination of them.</a:t>
            </a:r>
            <a:endParaRPr lang="en-US"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84524" y="3726324"/>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2012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312" t="10155" r="22032" b="22917"/>
          <a:stretch/>
        </p:blipFill>
        <p:spPr bwMode="auto">
          <a:xfrm>
            <a:off x="81294" y="1224721"/>
            <a:ext cx="7082993" cy="5605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smtClean="0"/>
              <a:t>Effects of point mutations in stability</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21944" y="482327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13338" y="4823276"/>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440037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357" t="10119" r="22143" b="29688"/>
          <a:stretch/>
        </p:blipFill>
        <p:spPr bwMode="auto">
          <a:xfrm>
            <a:off x="11562" y="1070876"/>
            <a:ext cx="8088830" cy="57706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5517232"/>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smtClean="0"/>
              <a:t>Effects of point mutations in stability</a:t>
            </a:r>
            <a:endParaRPr lang="en-US" dirty="0"/>
          </a:p>
        </p:txBody>
      </p:sp>
    </p:spTree>
    <p:extLst>
      <p:ext uri="{BB962C8B-B14F-4D97-AF65-F5344CB8AC3E}">
        <p14:creationId xmlns:p14="http://schemas.microsoft.com/office/powerpoint/2010/main" val="56889219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738" t="13744" r="17976" b="10268"/>
          <a:stretch/>
        </p:blipFill>
        <p:spPr bwMode="auto">
          <a:xfrm>
            <a:off x="0" y="245933"/>
            <a:ext cx="8042850" cy="6581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smtClean="0"/>
              <a:t>Effects of point mutations in stability</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1995" y="242088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7904" y="5085184"/>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44819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748920" y="21266"/>
            <a:ext cx="5370380" cy="830997"/>
          </a:xfrm>
          <a:prstGeom prst="rect">
            <a:avLst/>
          </a:prstGeom>
          <a:noFill/>
        </p:spPr>
        <p:txBody>
          <a:bodyPr wrap="none" rtlCol="0">
            <a:spAutoFit/>
          </a:bodyPr>
          <a:lstStyle/>
          <a:p>
            <a:pPr algn="r"/>
            <a:r>
              <a:rPr lang="en-US" sz="4800" dirty="0" smtClean="0"/>
              <a:t>Homology modelling</a:t>
            </a:r>
            <a:endParaRPr lang="en-US" sz="4800" dirty="0"/>
          </a:p>
        </p:txBody>
      </p:sp>
      <p:sp>
        <p:nvSpPr>
          <p:cNvPr id="5" name="4 CuadroTexto"/>
          <p:cNvSpPr txBox="1"/>
          <p:nvPr/>
        </p:nvSpPr>
        <p:spPr>
          <a:xfrm>
            <a:off x="1187624" y="1156102"/>
            <a:ext cx="6717929" cy="584775"/>
          </a:xfrm>
          <a:prstGeom prst="rect">
            <a:avLst/>
          </a:prstGeom>
          <a:noFill/>
        </p:spPr>
        <p:txBody>
          <a:bodyPr wrap="none" rtlCol="0">
            <a:spAutoFit/>
          </a:bodyPr>
          <a:lstStyle/>
          <a:p>
            <a:r>
              <a:rPr lang="en-US" sz="3200" dirty="0" smtClean="0"/>
              <a:t>Similar sequences =&gt; Similar Structures</a:t>
            </a:r>
            <a:endParaRPr lang="en-US" sz="3200" dirty="0"/>
          </a:p>
        </p:txBody>
      </p:sp>
      <p:pic>
        <p:nvPicPr>
          <p:cNvPr id="1026" name="Picture 2" descr="D:\TXINO\HOMOLOGY_MODEL\TEMPLATE_SUPERPOSE\man_3ign-3bre_jalview.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062857"/>
            <a:ext cx="6235701" cy="16541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TXINO\HOMOLOGY_MODEL\TEMPLATE_SUPERPOSE\manHMM_3ign-3b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3205" y="2060848"/>
            <a:ext cx="2653992" cy="4084984"/>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251520" y="4149080"/>
            <a:ext cx="5904656" cy="1815882"/>
          </a:xfrm>
          <a:prstGeom prst="rect">
            <a:avLst/>
          </a:prstGeom>
          <a:noFill/>
        </p:spPr>
        <p:txBody>
          <a:bodyPr wrap="square" rtlCol="0">
            <a:spAutoFit/>
          </a:bodyPr>
          <a:lstStyle/>
          <a:p>
            <a:r>
              <a:rPr lang="en-US" sz="2400" dirty="0" smtClean="0"/>
              <a:t>This way we can transfer the ATOMs </a:t>
            </a:r>
            <a:r>
              <a:rPr lang="en-US" sz="2400" dirty="0" err="1" smtClean="0"/>
              <a:t>x,y,z</a:t>
            </a:r>
            <a:r>
              <a:rPr lang="en-US" sz="2400" dirty="0" smtClean="0"/>
              <a:t> coordinates from a sequence with a known structure (</a:t>
            </a:r>
            <a:r>
              <a:rPr lang="en-US" sz="3200" b="1" dirty="0" smtClean="0"/>
              <a:t>Template</a:t>
            </a:r>
            <a:r>
              <a:rPr lang="en-US" sz="2400" dirty="0" smtClean="0"/>
              <a:t>) to a similar sequence with an unknown structure (</a:t>
            </a:r>
            <a:r>
              <a:rPr lang="en-US" sz="3200" b="1" dirty="0" smtClean="0"/>
              <a:t>Target</a:t>
            </a:r>
            <a:r>
              <a:rPr lang="en-US" sz="2400" dirty="0" smtClean="0"/>
              <a:t>)</a:t>
            </a:r>
            <a:endParaRPr lang="en-US" sz="2400" dirty="0"/>
          </a:p>
        </p:txBody>
      </p:sp>
    </p:spTree>
    <p:extLst>
      <p:ext uri="{BB962C8B-B14F-4D97-AF65-F5344CB8AC3E}">
        <p14:creationId xmlns:p14="http://schemas.microsoft.com/office/powerpoint/2010/main" val="148924781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106437" y="21266"/>
            <a:ext cx="6012863" cy="830997"/>
          </a:xfrm>
          <a:prstGeom prst="rect">
            <a:avLst/>
          </a:prstGeom>
          <a:noFill/>
        </p:spPr>
        <p:txBody>
          <a:bodyPr wrap="none" rtlCol="0">
            <a:spAutoFit/>
          </a:bodyPr>
          <a:lstStyle/>
          <a:p>
            <a:pPr algn="r"/>
            <a:r>
              <a:rPr lang="en-US" sz="2800" dirty="0" smtClean="0"/>
              <a:t>Homology modelling:</a:t>
            </a:r>
            <a:r>
              <a:rPr lang="en-US" sz="4800" dirty="0" smtClean="0"/>
              <a:t> </a:t>
            </a:r>
            <a:r>
              <a:rPr lang="en-US" sz="4800" dirty="0" err="1" smtClean="0"/>
              <a:t>aproaches</a:t>
            </a:r>
            <a:endParaRPr lang="en-US" sz="4800" dirty="0"/>
          </a:p>
        </p:txBody>
      </p:sp>
      <p:sp>
        <p:nvSpPr>
          <p:cNvPr id="5" name="4 CuadroTexto"/>
          <p:cNvSpPr txBox="1"/>
          <p:nvPr/>
        </p:nvSpPr>
        <p:spPr>
          <a:xfrm>
            <a:off x="251520" y="1596856"/>
            <a:ext cx="5544616" cy="3416320"/>
          </a:xfrm>
          <a:prstGeom prst="rect">
            <a:avLst/>
          </a:prstGeom>
          <a:noFill/>
        </p:spPr>
        <p:txBody>
          <a:bodyPr wrap="square" rtlCol="0">
            <a:spAutoFit/>
          </a:bodyPr>
          <a:lstStyle/>
          <a:p>
            <a:pPr marL="285750" indent="-285750">
              <a:buFontTx/>
              <a:buChar char="-"/>
            </a:pPr>
            <a:r>
              <a:rPr lang="en-US" b="1" dirty="0" smtClean="0"/>
              <a:t>Automatic</a:t>
            </a:r>
            <a:r>
              <a:rPr lang="en-US" dirty="0" smtClean="0"/>
              <a:t> (</a:t>
            </a:r>
            <a:r>
              <a:rPr lang="en-US" dirty="0"/>
              <a:t>c</a:t>
            </a:r>
            <a:r>
              <a:rPr lang="en-US" dirty="0" smtClean="0"/>
              <a:t>lick, click, click …)</a:t>
            </a:r>
          </a:p>
          <a:p>
            <a:endParaRPr lang="en-US" dirty="0" smtClean="0"/>
          </a:p>
          <a:p>
            <a:pPr marL="285750" indent="-285750">
              <a:buFontTx/>
              <a:buChar char="-"/>
            </a:pPr>
            <a:r>
              <a:rPr lang="en-US" b="1" dirty="0" smtClean="0"/>
              <a:t>Semiautomatic</a:t>
            </a:r>
            <a:r>
              <a:rPr lang="en-US" dirty="0" smtClean="0"/>
              <a:t> (search for templates, click: look and decide, click: look and decide, click: look and decide…)</a:t>
            </a:r>
          </a:p>
          <a:p>
            <a:endParaRPr lang="en-US" dirty="0" smtClean="0"/>
          </a:p>
          <a:p>
            <a:pPr marL="285750" indent="-285750">
              <a:buFontTx/>
              <a:buChar char="-"/>
            </a:pPr>
            <a:r>
              <a:rPr lang="en-US" b="1" dirty="0" smtClean="0"/>
              <a:t>Semimanual</a:t>
            </a:r>
            <a:r>
              <a:rPr lang="en-US" dirty="0" smtClean="0"/>
              <a:t> (search for templates, manually perform the alignments, send the alignments, click: look and decide,  click: look and decide…)</a:t>
            </a:r>
          </a:p>
          <a:p>
            <a:endParaRPr lang="en-US" dirty="0" smtClean="0"/>
          </a:p>
          <a:p>
            <a:pPr marL="285750" indent="-285750">
              <a:buFontTx/>
              <a:buChar char="-"/>
            </a:pPr>
            <a:r>
              <a:rPr lang="en-US" b="1" dirty="0" smtClean="0"/>
              <a:t>Fully  manual </a:t>
            </a:r>
            <a:r>
              <a:rPr lang="en-US" dirty="0" smtClean="0"/>
              <a:t>(search for templates, manually perform the alignments, run the models, evaluate, decide, superpose, etc. NO CLICKS HERE)</a:t>
            </a:r>
            <a:endParaRPr lang="en-US" dirty="0"/>
          </a:p>
        </p:txBody>
      </p:sp>
      <p:grpSp>
        <p:nvGrpSpPr>
          <p:cNvPr id="10" name="9 Grupo"/>
          <p:cNvGrpSpPr/>
          <p:nvPr/>
        </p:nvGrpSpPr>
        <p:grpSpPr>
          <a:xfrm>
            <a:off x="6012160" y="1596856"/>
            <a:ext cx="3131841" cy="2336200"/>
            <a:chOff x="6012160" y="1596856"/>
            <a:chExt cx="3131841" cy="2336200"/>
          </a:xfrm>
        </p:grpSpPr>
        <p:sp>
          <p:nvSpPr>
            <p:cNvPr id="6" name="5 Cerrar llave"/>
            <p:cNvSpPr/>
            <p:nvPr/>
          </p:nvSpPr>
          <p:spPr>
            <a:xfrm>
              <a:off x="6012160" y="1596856"/>
              <a:ext cx="216024" cy="2336200"/>
            </a:xfrm>
            <a:prstGeom prst="rightBrace">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6 CuadroTexto"/>
            <p:cNvSpPr txBox="1"/>
            <p:nvPr/>
          </p:nvSpPr>
          <p:spPr>
            <a:xfrm>
              <a:off x="6516217" y="2348880"/>
              <a:ext cx="2627784" cy="800219"/>
            </a:xfrm>
            <a:prstGeom prst="rect">
              <a:avLst/>
            </a:prstGeom>
            <a:noFill/>
          </p:spPr>
          <p:txBody>
            <a:bodyPr wrap="square" rtlCol="0">
              <a:spAutoFit/>
            </a:bodyPr>
            <a:lstStyle/>
            <a:p>
              <a:r>
                <a:rPr lang="en-US" sz="2800" dirty="0" smtClean="0"/>
                <a:t>Swiss-Model</a:t>
              </a:r>
            </a:p>
            <a:p>
              <a:r>
                <a:rPr lang="en-US" dirty="0" smtClean="0"/>
                <a:t>(and other web tools) </a:t>
              </a:r>
              <a:endParaRPr lang="en-US" dirty="0"/>
            </a:p>
          </p:txBody>
        </p:sp>
      </p:grpSp>
      <p:grpSp>
        <p:nvGrpSpPr>
          <p:cNvPr id="11" name="10 Grupo"/>
          <p:cNvGrpSpPr/>
          <p:nvPr/>
        </p:nvGrpSpPr>
        <p:grpSpPr>
          <a:xfrm>
            <a:off x="6012160" y="4140949"/>
            <a:ext cx="3131840" cy="1077218"/>
            <a:chOff x="6012160" y="4140949"/>
            <a:chExt cx="3131840" cy="1077218"/>
          </a:xfrm>
        </p:grpSpPr>
        <p:sp>
          <p:nvSpPr>
            <p:cNvPr id="8" name="7 Cerrar llave"/>
            <p:cNvSpPr/>
            <p:nvPr/>
          </p:nvSpPr>
          <p:spPr>
            <a:xfrm>
              <a:off x="6012160" y="4149080"/>
              <a:ext cx="216024" cy="792088"/>
            </a:xfrm>
            <a:prstGeom prst="rightBrace">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8 CuadroTexto"/>
            <p:cNvSpPr txBox="1"/>
            <p:nvPr/>
          </p:nvSpPr>
          <p:spPr>
            <a:xfrm>
              <a:off x="6516216" y="4140949"/>
              <a:ext cx="2627784" cy="1077218"/>
            </a:xfrm>
            <a:prstGeom prst="rect">
              <a:avLst/>
            </a:prstGeom>
            <a:noFill/>
          </p:spPr>
          <p:txBody>
            <a:bodyPr wrap="square" rtlCol="0">
              <a:spAutoFit/>
            </a:bodyPr>
            <a:lstStyle/>
            <a:p>
              <a:r>
                <a:rPr lang="en-US" sz="2800" dirty="0" err="1" smtClean="0"/>
                <a:t>Modeller</a:t>
              </a:r>
              <a:endParaRPr lang="en-US" sz="2800" dirty="0" smtClean="0"/>
            </a:p>
            <a:p>
              <a:r>
                <a:rPr lang="en-US" dirty="0" smtClean="0"/>
                <a:t>(and other command line tools) </a:t>
              </a:r>
              <a:endParaRPr lang="en-US" dirty="0"/>
            </a:p>
          </p:txBody>
        </p:sp>
      </p:grpSp>
      <p:grpSp>
        <p:nvGrpSpPr>
          <p:cNvPr id="17" name="16 Grupo"/>
          <p:cNvGrpSpPr/>
          <p:nvPr/>
        </p:nvGrpSpPr>
        <p:grpSpPr>
          <a:xfrm>
            <a:off x="251520" y="1594892"/>
            <a:ext cx="5616624" cy="2247106"/>
            <a:chOff x="251520" y="1594892"/>
            <a:chExt cx="5616624" cy="2247106"/>
          </a:xfrm>
        </p:grpSpPr>
        <p:sp>
          <p:nvSpPr>
            <p:cNvPr id="12" name="11 Rectángulo"/>
            <p:cNvSpPr/>
            <p:nvPr/>
          </p:nvSpPr>
          <p:spPr>
            <a:xfrm>
              <a:off x="251520" y="2076820"/>
              <a:ext cx="5616624" cy="776116"/>
            </a:xfrm>
            <a:prstGeom prst="rect">
              <a:avLst/>
            </a:prstGeom>
            <a:solidFill>
              <a:srgbClr val="C00000">
                <a:alpha val="27000"/>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14 Rectángulo"/>
            <p:cNvSpPr/>
            <p:nvPr/>
          </p:nvSpPr>
          <p:spPr>
            <a:xfrm>
              <a:off x="251520" y="1594892"/>
              <a:ext cx="5616624" cy="342104"/>
            </a:xfrm>
            <a:prstGeom prst="rect">
              <a:avLst/>
            </a:prstGeom>
            <a:solidFill>
              <a:srgbClr val="C00000">
                <a:alpha val="12000"/>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15 Rectángulo"/>
            <p:cNvSpPr/>
            <p:nvPr/>
          </p:nvSpPr>
          <p:spPr>
            <a:xfrm>
              <a:off x="251520" y="2995838"/>
              <a:ext cx="5616624" cy="846160"/>
            </a:xfrm>
            <a:prstGeom prst="rect">
              <a:avLst/>
            </a:prstGeom>
            <a:solidFill>
              <a:srgbClr val="C00000">
                <a:alpha val="12000"/>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66618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085789" y="21266"/>
            <a:ext cx="6033511" cy="830997"/>
          </a:xfrm>
          <a:prstGeom prst="rect">
            <a:avLst/>
          </a:prstGeom>
          <a:noFill/>
        </p:spPr>
        <p:txBody>
          <a:bodyPr wrap="none" rtlCol="0">
            <a:spAutoFit/>
          </a:bodyPr>
          <a:lstStyle/>
          <a:p>
            <a:pPr algn="r"/>
            <a:r>
              <a:rPr lang="en-US" sz="2800" dirty="0" smtClean="0"/>
              <a:t>Homology modelling:</a:t>
            </a:r>
            <a:r>
              <a:rPr lang="en-US" sz="4800" dirty="0" smtClean="0"/>
              <a:t> Automatic</a:t>
            </a:r>
            <a:endParaRPr lang="en-US" sz="4800"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967" r="35710" b="36221"/>
          <a:stretch/>
        </p:blipFill>
        <p:spPr bwMode="auto">
          <a:xfrm>
            <a:off x="2843808" y="1075810"/>
            <a:ext cx="6112353" cy="4397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07504" y="3501008"/>
            <a:ext cx="4754700" cy="2769989"/>
          </a:xfrm>
          <a:prstGeom prst="rect">
            <a:avLst/>
          </a:prstGeom>
          <a:solidFill>
            <a:schemeClr val="bg1">
              <a:alpha val="70000"/>
            </a:schemeClr>
          </a:solidFill>
        </p:spPr>
        <p:txBody>
          <a:bodyPr wrap="none" rtlCol="0">
            <a:spAutoFit/>
          </a:bodyPr>
          <a:lstStyle/>
          <a:p>
            <a:r>
              <a:rPr lang="en-US" sz="3600" dirty="0" smtClean="0"/>
              <a:t>Click, Click, Click …</a:t>
            </a:r>
          </a:p>
          <a:p>
            <a:endParaRPr lang="en-US" dirty="0"/>
          </a:p>
          <a:p>
            <a:pPr marL="285750" indent="-285750">
              <a:buFontTx/>
              <a:buChar char="-"/>
            </a:pPr>
            <a:r>
              <a:rPr lang="en-US" sz="2400" dirty="0" smtClean="0"/>
              <a:t>Paste a sequence</a:t>
            </a:r>
            <a:br>
              <a:rPr lang="en-US" sz="2400" dirty="0" smtClean="0"/>
            </a:br>
            <a:endParaRPr lang="en-US" sz="2400" dirty="0" smtClean="0"/>
          </a:p>
          <a:p>
            <a:pPr marL="285750" indent="-285750">
              <a:buFontTx/>
              <a:buChar char="-"/>
            </a:pPr>
            <a:r>
              <a:rPr lang="en-US" sz="2400" dirty="0" smtClean="0"/>
              <a:t>Build a model</a:t>
            </a:r>
            <a:br>
              <a:rPr lang="en-US" sz="2400" dirty="0" smtClean="0"/>
            </a:br>
            <a:endParaRPr lang="en-US" sz="2400" dirty="0" smtClean="0"/>
          </a:p>
          <a:p>
            <a:pPr marL="285750" indent="-285750">
              <a:buFontTx/>
              <a:buChar char="-"/>
            </a:pPr>
            <a:r>
              <a:rPr lang="en-US" sz="2400" dirty="0" smtClean="0"/>
              <a:t>Download and visualize the model</a:t>
            </a:r>
          </a:p>
        </p:txBody>
      </p:sp>
      <p:pic>
        <p:nvPicPr>
          <p:cNvPr id="6"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2120" y="3429000"/>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38360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198705" y="21266"/>
            <a:ext cx="5920595" cy="830997"/>
          </a:xfrm>
          <a:prstGeom prst="rect">
            <a:avLst/>
          </a:prstGeom>
          <a:noFill/>
        </p:spPr>
        <p:txBody>
          <a:bodyPr wrap="none" rtlCol="0">
            <a:spAutoFit/>
          </a:bodyPr>
          <a:lstStyle/>
          <a:p>
            <a:pPr algn="r"/>
            <a:r>
              <a:rPr lang="en-US" sz="2800" dirty="0" smtClean="0"/>
              <a:t>Homology modelling:</a:t>
            </a:r>
            <a:r>
              <a:rPr lang="en-US" sz="4800" dirty="0" smtClean="0"/>
              <a:t> Exercise 1</a:t>
            </a:r>
            <a:endParaRPr lang="en-US" sz="4800" dirty="0"/>
          </a:p>
        </p:txBody>
      </p:sp>
      <p:sp>
        <p:nvSpPr>
          <p:cNvPr id="5" name="4 CuadroTexto"/>
          <p:cNvSpPr txBox="1"/>
          <p:nvPr/>
        </p:nvSpPr>
        <p:spPr>
          <a:xfrm>
            <a:off x="251520" y="1268760"/>
            <a:ext cx="8568952" cy="646331"/>
          </a:xfrm>
          <a:prstGeom prst="rect">
            <a:avLst/>
          </a:prstGeom>
          <a:noFill/>
        </p:spPr>
        <p:txBody>
          <a:bodyPr wrap="square" rtlCol="0">
            <a:spAutoFit/>
          </a:bodyPr>
          <a:lstStyle/>
          <a:p>
            <a:r>
              <a:rPr lang="en-US" dirty="0" smtClean="0"/>
              <a:t>In this exercise and all the others we are going to model </a:t>
            </a:r>
            <a:r>
              <a:rPr lang="en-US" b="1" dirty="0" err="1" smtClean="0"/>
              <a:t>AdrA</a:t>
            </a:r>
            <a:r>
              <a:rPr lang="en-US" dirty="0" smtClean="0"/>
              <a:t> protein from </a:t>
            </a:r>
            <a:r>
              <a:rPr lang="en-US" i="1" dirty="0" smtClean="0"/>
              <a:t>Salmonella </a:t>
            </a:r>
            <a:r>
              <a:rPr lang="en-US" i="1" dirty="0" err="1" smtClean="0"/>
              <a:t>enterica</a:t>
            </a:r>
            <a:r>
              <a:rPr lang="en-US" dirty="0" smtClean="0"/>
              <a:t>, a protein involved in antibiotic resistance </a:t>
            </a:r>
            <a:r>
              <a:rPr lang="en-US" sz="800" dirty="0" smtClean="0"/>
              <a:t>(</a:t>
            </a:r>
            <a:r>
              <a:rPr lang="en-US" sz="800" dirty="0" smtClean="0">
                <a:hlinkClick r:id="rId2"/>
              </a:rPr>
              <a:t>http://journals.plos.org/plosone/article?id=10.1371/journal.pone.0144802</a:t>
            </a:r>
            <a:r>
              <a:rPr lang="en-US" sz="800" dirty="0" smtClean="0"/>
              <a:t>)</a:t>
            </a:r>
          </a:p>
        </p:txBody>
      </p:sp>
      <p:sp>
        <p:nvSpPr>
          <p:cNvPr id="6" name="5 CuadroTexto"/>
          <p:cNvSpPr txBox="1"/>
          <p:nvPr/>
        </p:nvSpPr>
        <p:spPr>
          <a:xfrm>
            <a:off x="251520" y="1988840"/>
            <a:ext cx="8892480" cy="2862322"/>
          </a:xfrm>
          <a:prstGeom prst="rect">
            <a:avLst/>
          </a:prstGeom>
          <a:noFill/>
        </p:spPr>
        <p:txBody>
          <a:bodyPr wrap="square" rtlCol="0">
            <a:spAutoFit/>
          </a:bodyPr>
          <a:lstStyle/>
          <a:p>
            <a:pPr marL="342900" indent="-342900">
              <a:buFont typeface="+mj-lt"/>
              <a:buAutoNum type="arabicPeriod"/>
            </a:pPr>
            <a:r>
              <a:rPr lang="en-US" dirty="0" smtClean="0"/>
              <a:t>Go to </a:t>
            </a:r>
            <a:r>
              <a:rPr lang="en-US" dirty="0" err="1" smtClean="0"/>
              <a:t>ncbi</a:t>
            </a:r>
            <a:r>
              <a:rPr lang="en-US" dirty="0" smtClean="0"/>
              <a:t> (</a:t>
            </a:r>
            <a:r>
              <a:rPr lang="en-US" dirty="0" smtClean="0">
                <a:hlinkClick r:id="rId3"/>
              </a:rPr>
              <a:t>https://www.ncbi.nlm.nih.gov/</a:t>
            </a:r>
            <a:r>
              <a:rPr lang="en-US" dirty="0" smtClean="0"/>
              <a:t>)database and download in </a:t>
            </a:r>
            <a:r>
              <a:rPr lang="en-US" dirty="0" err="1" smtClean="0"/>
              <a:t>fasta</a:t>
            </a:r>
            <a:r>
              <a:rPr lang="en-US" dirty="0" smtClean="0"/>
              <a:t> format the following code </a:t>
            </a:r>
            <a:r>
              <a:rPr lang="en-US" b="1" dirty="0" smtClean="0"/>
              <a:t>WP_039589453.1</a:t>
            </a:r>
            <a:r>
              <a:rPr lang="en-US" dirty="0" smtClean="0"/>
              <a:t> (</a:t>
            </a:r>
            <a:r>
              <a:rPr lang="en-US" i="1" dirty="0" smtClean="0"/>
              <a:t>S. </a:t>
            </a:r>
            <a:r>
              <a:rPr lang="en-US" i="1" dirty="0" err="1" smtClean="0"/>
              <a:t>enterica</a:t>
            </a:r>
            <a:r>
              <a:rPr lang="en-US" i="1" dirty="0" smtClean="0"/>
              <a:t> </a:t>
            </a:r>
            <a:r>
              <a:rPr lang="en-US" dirty="0" err="1" smtClean="0"/>
              <a:t>AdrA</a:t>
            </a:r>
            <a:r>
              <a:rPr lang="en-US" dirty="0" smtClean="0"/>
              <a:t> </a:t>
            </a:r>
            <a:r>
              <a:rPr lang="en-US" dirty="0" err="1" smtClean="0"/>
              <a:t>ncbi</a:t>
            </a:r>
            <a:r>
              <a:rPr lang="en-US" dirty="0" smtClean="0"/>
              <a:t> code)</a:t>
            </a:r>
          </a:p>
          <a:p>
            <a:pPr marL="342900" indent="-342900">
              <a:buFont typeface="+mj-lt"/>
              <a:buAutoNum type="arabicPeriod"/>
            </a:pPr>
            <a:r>
              <a:rPr lang="en-US" dirty="0" smtClean="0"/>
              <a:t>Open the downloaded file and copy the sequence to the clipboard</a:t>
            </a:r>
          </a:p>
          <a:p>
            <a:pPr marL="342900" indent="-342900">
              <a:buFont typeface="+mj-lt"/>
              <a:buAutoNum type="arabicPeriod"/>
            </a:pPr>
            <a:r>
              <a:rPr lang="en-US" dirty="0" smtClean="0"/>
              <a:t>Go to Swiss-Model (</a:t>
            </a:r>
            <a:r>
              <a:rPr lang="en-US" dirty="0" smtClean="0">
                <a:hlinkClick r:id="rId4"/>
              </a:rPr>
              <a:t>https://swissmodel.expasy.org/</a:t>
            </a:r>
            <a:r>
              <a:rPr lang="en-US" dirty="0" smtClean="0"/>
              <a:t>) web page and press “</a:t>
            </a:r>
            <a:r>
              <a:rPr lang="en-US" b="1" dirty="0" smtClean="0"/>
              <a:t>Start Modelling</a:t>
            </a:r>
            <a:r>
              <a:rPr lang="en-US" dirty="0" smtClean="0"/>
              <a:t>”</a:t>
            </a:r>
          </a:p>
          <a:p>
            <a:pPr marL="342900" indent="-342900">
              <a:buFont typeface="+mj-lt"/>
              <a:buAutoNum type="arabicPeriod"/>
            </a:pPr>
            <a:r>
              <a:rPr lang="en-US" dirty="0" smtClean="0"/>
              <a:t>Paste your sequence and press “</a:t>
            </a:r>
            <a:r>
              <a:rPr lang="en-US" b="1" dirty="0" smtClean="0"/>
              <a:t>Build Models</a:t>
            </a:r>
            <a:r>
              <a:rPr lang="en-US" dirty="0" smtClean="0"/>
              <a:t>”</a:t>
            </a:r>
          </a:p>
          <a:p>
            <a:pPr marL="342900" indent="-342900">
              <a:buFont typeface="+mj-lt"/>
              <a:buAutoNum type="arabicPeriod"/>
            </a:pPr>
            <a:r>
              <a:rPr lang="en-US" dirty="0" smtClean="0"/>
              <a:t>When the build ends, look at the result page, identify the resulting model, observe it. Try to understand all given information. Download the results, </a:t>
            </a:r>
            <a:r>
              <a:rPr lang="en-US" dirty="0" err="1" smtClean="0"/>
              <a:t>uncompres</a:t>
            </a:r>
            <a:r>
              <a:rPr lang="en-US" dirty="0" smtClean="0"/>
              <a:t> and view them locally.</a:t>
            </a:r>
            <a:br>
              <a:rPr lang="en-US" dirty="0" smtClean="0"/>
            </a:br>
            <a:endParaRPr lang="en-US" dirty="0" smtClean="0"/>
          </a:p>
        </p:txBody>
      </p:sp>
      <p:pic>
        <p:nvPicPr>
          <p:cNvPr id="1024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2930" b="40625"/>
          <a:stretch/>
        </p:blipFill>
        <p:spPr bwMode="auto">
          <a:xfrm>
            <a:off x="1437334" y="4266790"/>
            <a:ext cx="5798962" cy="26185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32945" y="6335444"/>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517528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156" r="35938" b="23633"/>
          <a:stretch/>
        </p:blipFill>
        <p:spPr bwMode="auto">
          <a:xfrm>
            <a:off x="5439622" y="846905"/>
            <a:ext cx="3384155" cy="2798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925215" y="21266"/>
            <a:ext cx="7194085" cy="830997"/>
          </a:xfrm>
          <a:prstGeom prst="rect">
            <a:avLst/>
          </a:prstGeom>
          <a:noFill/>
        </p:spPr>
        <p:txBody>
          <a:bodyPr wrap="none" rtlCol="0">
            <a:spAutoFit/>
          </a:bodyPr>
          <a:lstStyle/>
          <a:p>
            <a:pPr algn="r"/>
            <a:r>
              <a:rPr lang="en-US" sz="2800" dirty="0" smtClean="0"/>
              <a:t>Homology modelling:</a:t>
            </a:r>
            <a:r>
              <a:rPr lang="en-US" sz="4800" dirty="0" smtClean="0"/>
              <a:t> Semiautomatic</a:t>
            </a:r>
            <a:endParaRPr lang="en-US" sz="4800" dirty="0"/>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0156" r="35938" b="34570"/>
          <a:stretch/>
        </p:blipFill>
        <p:spPr bwMode="auto">
          <a:xfrm>
            <a:off x="5246608" y="3933056"/>
            <a:ext cx="3566875" cy="2462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107505" y="1556792"/>
            <a:ext cx="4752528" cy="3877985"/>
          </a:xfrm>
          <a:prstGeom prst="rect">
            <a:avLst/>
          </a:prstGeom>
          <a:solidFill>
            <a:schemeClr val="bg1">
              <a:alpha val="70000"/>
            </a:schemeClr>
          </a:solidFill>
        </p:spPr>
        <p:txBody>
          <a:bodyPr wrap="square" rtlCol="0">
            <a:spAutoFit/>
          </a:bodyPr>
          <a:lstStyle/>
          <a:p>
            <a:r>
              <a:rPr lang="en-US" sz="3600" dirty="0"/>
              <a:t>C</a:t>
            </a:r>
            <a:r>
              <a:rPr lang="en-US" sz="3600" dirty="0" smtClean="0"/>
              <a:t>lick: look and decide …</a:t>
            </a:r>
          </a:p>
          <a:p>
            <a:endParaRPr lang="en-US" dirty="0"/>
          </a:p>
          <a:p>
            <a:pPr marL="285750" indent="-285750">
              <a:buFontTx/>
              <a:buChar char="-"/>
            </a:pPr>
            <a:r>
              <a:rPr lang="en-US" sz="2400" dirty="0" smtClean="0"/>
              <a:t>Blast vs PDB</a:t>
            </a:r>
            <a:endParaRPr lang="en-US" sz="2400" dirty="0"/>
          </a:p>
          <a:p>
            <a:pPr marL="285750" indent="-285750">
              <a:buFontTx/>
              <a:buChar char="-"/>
            </a:pPr>
            <a:r>
              <a:rPr lang="en-US" sz="2400" dirty="0" smtClean="0"/>
              <a:t>Paste sequence in Swiss-Model</a:t>
            </a:r>
            <a:endParaRPr lang="en-US" sz="2400" dirty="0"/>
          </a:p>
          <a:p>
            <a:pPr marL="285750" indent="-285750">
              <a:buFontTx/>
              <a:buChar char="-"/>
            </a:pPr>
            <a:r>
              <a:rPr lang="en-US" sz="2400" dirty="0" smtClean="0"/>
              <a:t>Search templates</a:t>
            </a:r>
          </a:p>
          <a:p>
            <a:pPr marL="285750" indent="-285750">
              <a:buFontTx/>
              <a:buChar char="-"/>
            </a:pPr>
            <a:r>
              <a:rPr lang="en-US" sz="2400" dirty="0" smtClean="0"/>
              <a:t>Select templates</a:t>
            </a:r>
          </a:p>
          <a:p>
            <a:pPr marL="285750" indent="-285750">
              <a:buFontTx/>
              <a:buChar char="-"/>
            </a:pPr>
            <a:r>
              <a:rPr lang="en-US" sz="2400" dirty="0" smtClean="0"/>
              <a:t>Build Model</a:t>
            </a:r>
          </a:p>
          <a:p>
            <a:pPr marL="285750" indent="-285750">
              <a:buFontTx/>
              <a:buChar char="-"/>
            </a:pPr>
            <a:r>
              <a:rPr lang="en-US" sz="2400" dirty="0" smtClean="0"/>
              <a:t>Compare different results from selected templates</a:t>
            </a:r>
          </a:p>
          <a:p>
            <a:pPr marL="285750" indent="-285750">
              <a:buFontTx/>
              <a:buChar char="-"/>
            </a:pPr>
            <a:endParaRPr lang="en-US" sz="2400" dirty="0" smtClean="0"/>
          </a:p>
        </p:txBody>
      </p:sp>
    </p:spTree>
    <p:extLst>
      <p:ext uri="{BB962C8B-B14F-4D97-AF65-F5344CB8AC3E}">
        <p14:creationId xmlns:p14="http://schemas.microsoft.com/office/powerpoint/2010/main" val="298799932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043214" y="21266"/>
            <a:ext cx="6076086" cy="830997"/>
          </a:xfrm>
          <a:prstGeom prst="rect">
            <a:avLst/>
          </a:prstGeom>
          <a:noFill/>
        </p:spPr>
        <p:txBody>
          <a:bodyPr wrap="none" rtlCol="0">
            <a:spAutoFit/>
          </a:bodyPr>
          <a:lstStyle/>
          <a:p>
            <a:pPr algn="r"/>
            <a:r>
              <a:rPr lang="en-US" sz="2800" dirty="0" smtClean="0"/>
              <a:t>Homology modelling:</a:t>
            </a:r>
            <a:r>
              <a:rPr lang="en-US" sz="4800" dirty="0" smtClean="0"/>
              <a:t> Exercise 2</a:t>
            </a:r>
            <a:r>
              <a:rPr lang="en-US" dirty="0" smtClean="0"/>
              <a:t>.0</a:t>
            </a:r>
            <a:endParaRPr lang="en-US" dirty="0"/>
          </a:p>
        </p:txBody>
      </p:sp>
      <p:sp>
        <p:nvSpPr>
          <p:cNvPr id="5" name="4 CuadroTexto"/>
          <p:cNvSpPr txBox="1"/>
          <p:nvPr/>
        </p:nvSpPr>
        <p:spPr>
          <a:xfrm>
            <a:off x="395536" y="980728"/>
            <a:ext cx="8640960" cy="2031325"/>
          </a:xfrm>
          <a:prstGeom prst="rect">
            <a:avLst/>
          </a:prstGeom>
          <a:noFill/>
        </p:spPr>
        <p:txBody>
          <a:bodyPr wrap="square" rtlCol="0">
            <a:spAutoFit/>
          </a:bodyPr>
          <a:lstStyle/>
          <a:p>
            <a:pPr marL="342900" indent="-342900">
              <a:buFont typeface="+mj-lt"/>
              <a:buAutoNum type="arabicPeriod"/>
            </a:pPr>
            <a:r>
              <a:rPr lang="en-US" dirty="0" smtClean="0"/>
              <a:t>Go to Swiss-Model web page and press “</a:t>
            </a:r>
            <a:r>
              <a:rPr lang="en-US" b="1" dirty="0" smtClean="0"/>
              <a:t>Start Modelling</a:t>
            </a:r>
            <a:r>
              <a:rPr lang="en-US" dirty="0" smtClean="0"/>
              <a:t>”, paste your sequence and press “</a:t>
            </a:r>
            <a:r>
              <a:rPr lang="en-US" b="1" dirty="0" smtClean="0"/>
              <a:t>Search for Templates</a:t>
            </a:r>
            <a:r>
              <a:rPr lang="en-US" dirty="0" smtClean="0"/>
              <a:t>”</a:t>
            </a:r>
          </a:p>
          <a:p>
            <a:pPr marL="342900" indent="-342900">
              <a:buFont typeface="+mj-lt"/>
              <a:buAutoNum type="arabicPeriod"/>
            </a:pPr>
            <a:r>
              <a:rPr lang="en-US" dirty="0" smtClean="0"/>
              <a:t>In </a:t>
            </a:r>
            <a:r>
              <a:rPr lang="en-US" dirty="0" err="1" smtClean="0"/>
              <a:t>Paralel</a:t>
            </a:r>
            <a:r>
              <a:rPr lang="en-US" dirty="0" smtClean="0"/>
              <a:t> go to </a:t>
            </a:r>
            <a:r>
              <a:rPr lang="en-US" dirty="0" err="1" smtClean="0"/>
              <a:t>ncbi</a:t>
            </a:r>
            <a:r>
              <a:rPr lang="en-US" dirty="0" smtClean="0"/>
              <a:t> blast (protein), select database </a:t>
            </a:r>
            <a:r>
              <a:rPr lang="en-US" b="1" dirty="0" smtClean="0"/>
              <a:t>PDB</a:t>
            </a:r>
            <a:r>
              <a:rPr lang="en-US" dirty="0" smtClean="0"/>
              <a:t>, check “</a:t>
            </a:r>
            <a:r>
              <a:rPr lang="en-US" b="1" dirty="0" smtClean="0"/>
              <a:t>show results in new window</a:t>
            </a:r>
            <a:r>
              <a:rPr lang="en-US" dirty="0" smtClean="0"/>
              <a:t>” paste your </a:t>
            </a:r>
            <a:r>
              <a:rPr lang="en-US" dirty="0" err="1" smtClean="0"/>
              <a:t>AdrA</a:t>
            </a:r>
            <a:r>
              <a:rPr lang="en-US" dirty="0" smtClean="0"/>
              <a:t> sequence and press </a:t>
            </a:r>
            <a:r>
              <a:rPr lang="en-US" b="1" dirty="0" smtClean="0"/>
              <a:t>BLAST</a:t>
            </a:r>
          </a:p>
          <a:p>
            <a:pPr marL="342900" indent="-342900">
              <a:buFont typeface="+mj-lt"/>
              <a:buAutoNum type="arabicPeriod"/>
            </a:pPr>
            <a:r>
              <a:rPr lang="en-US" dirty="0" smtClean="0"/>
              <a:t>When both programs end and present results, observe what has been found. Can we model the whole sequence? Which template(s) would you choose? Why?</a:t>
            </a:r>
            <a:br>
              <a:rPr lang="en-US" dirty="0" smtClean="0"/>
            </a:br>
            <a:endParaRPr lang="en-US" dirty="0" smtClean="0"/>
          </a:p>
        </p:txBody>
      </p:sp>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7812" r="33750"/>
          <a:stretch/>
        </p:blipFill>
        <p:spPr bwMode="auto">
          <a:xfrm>
            <a:off x="251520" y="2897746"/>
            <a:ext cx="3528393" cy="3927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438" t="7617" r="4531" b="21094"/>
          <a:stretch/>
        </p:blipFill>
        <p:spPr bwMode="auto">
          <a:xfrm>
            <a:off x="3827334" y="3501008"/>
            <a:ext cx="5224582" cy="3237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4451" t="15127" r="35451" b="62158"/>
          <a:stretch/>
        </p:blipFill>
        <p:spPr bwMode="auto">
          <a:xfrm>
            <a:off x="6081257" y="2708920"/>
            <a:ext cx="1731103" cy="1045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772793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043214" y="21266"/>
            <a:ext cx="6076086" cy="830997"/>
          </a:xfrm>
          <a:prstGeom prst="rect">
            <a:avLst/>
          </a:prstGeom>
          <a:noFill/>
        </p:spPr>
        <p:txBody>
          <a:bodyPr wrap="none" rtlCol="0">
            <a:spAutoFit/>
          </a:bodyPr>
          <a:lstStyle/>
          <a:p>
            <a:pPr algn="r"/>
            <a:r>
              <a:rPr lang="en-US" sz="2800" dirty="0" smtClean="0"/>
              <a:t>Homology modelling:</a:t>
            </a:r>
            <a:r>
              <a:rPr lang="en-US" sz="4800" dirty="0" smtClean="0"/>
              <a:t> Exercise 2</a:t>
            </a:r>
            <a:r>
              <a:rPr lang="en-US" dirty="0" smtClean="0"/>
              <a:t>.1</a:t>
            </a:r>
            <a:endParaRPr lang="en-US" dirty="0"/>
          </a:p>
        </p:txBody>
      </p:sp>
      <p:sp>
        <p:nvSpPr>
          <p:cNvPr id="5" name="4 CuadroTexto"/>
          <p:cNvSpPr txBox="1"/>
          <p:nvPr/>
        </p:nvSpPr>
        <p:spPr>
          <a:xfrm>
            <a:off x="395536" y="1268760"/>
            <a:ext cx="8640960" cy="646331"/>
          </a:xfrm>
          <a:prstGeom prst="rect">
            <a:avLst/>
          </a:prstGeom>
          <a:noFill/>
        </p:spPr>
        <p:txBody>
          <a:bodyPr wrap="square" rtlCol="0">
            <a:spAutoFit/>
          </a:bodyPr>
          <a:lstStyle/>
          <a:p>
            <a:pPr marL="342900" indent="-342900">
              <a:buFont typeface="+mj-lt"/>
              <a:buAutoNum type="arabicPeriod" startAt="3"/>
            </a:pPr>
            <a:r>
              <a:rPr lang="en-US" dirty="0" smtClean="0"/>
              <a:t>Go to the </a:t>
            </a:r>
            <a:r>
              <a:rPr lang="en-US" b="1" dirty="0" smtClean="0"/>
              <a:t>Sequence Similarity </a:t>
            </a:r>
            <a:r>
              <a:rPr lang="en-US" dirty="0" smtClean="0"/>
              <a:t>tab and observe the different clusters (mouse over the circles). Would you say the structures differ?</a:t>
            </a:r>
            <a:endParaRPr lang="en-US" dirty="0"/>
          </a:p>
        </p:txBody>
      </p:sp>
      <p:pic>
        <p:nvPicPr>
          <p:cNvPr id="512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10156" r="2187" b="9570"/>
          <a:stretch/>
        </p:blipFill>
        <p:spPr bwMode="auto">
          <a:xfrm>
            <a:off x="1020531" y="1920796"/>
            <a:ext cx="7102937" cy="4663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82192" y="350100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793443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95536" y="1052736"/>
            <a:ext cx="4320480" cy="4524315"/>
          </a:xfrm>
          <a:prstGeom prst="rect">
            <a:avLst/>
          </a:prstGeom>
          <a:noFill/>
        </p:spPr>
        <p:txBody>
          <a:bodyPr wrap="square" rtlCol="0">
            <a:spAutoFit/>
          </a:bodyPr>
          <a:lstStyle/>
          <a:p>
            <a:pPr marL="342900" indent="-342900">
              <a:buFont typeface="+mj-lt"/>
              <a:buAutoNum type="arabicPeriod" startAt="3"/>
            </a:pPr>
            <a:r>
              <a:rPr lang="en-US" dirty="0" smtClean="0"/>
              <a:t>Go back to the </a:t>
            </a:r>
            <a:r>
              <a:rPr lang="en-US" b="1" dirty="0" smtClean="0"/>
              <a:t>Templates</a:t>
            </a:r>
            <a:r>
              <a:rPr lang="en-US" dirty="0" smtClean="0"/>
              <a:t> tab and select 3bre.1.B (already selected) and 3ign.1.A (best blast match)</a:t>
            </a:r>
            <a:br>
              <a:rPr lang="en-US" dirty="0" smtClean="0"/>
            </a:br>
            <a:endParaRPr lang="en-US" dirty="0" smtClean="0"/>
          </a:p>
          <a:p>
            <a:pPr marL="342900" indent="-342900">
              <a:buFont typeface="+mj-lt"/>
              <a:buAutoNum type="arabicPeriod" startAt="3"/>
            </a:pPr>
            <a:r>
              <a:rPr lang="en-US" dirty="0" smtClean="0"/>
              <a:t>Go to the </a:t>
            </a:r>
            <a:r>
              <a:rPr lang="en-US" b="1" dirty="0" smtClean="0"/>
              <a:t>Sequence Similarity </a:t>
            </a:r>
            <a:r>
              <a:rPr lang="en-US" dirty="0" smtClean="0"/>
              <a:t>tab, on the right side there is a structure representation, press the “detach” button         and turn the structure around (keep left mouse button pressed while moving the mouse). This is a superposition of both templates, observe the differences specially in loops.</a:t>
            </a:r>
            <a:br>
              <a:rPr lang="en-US" dirty="0" smtClean="0"/>
            </a:br>
            <a:endParaRPr lang="en-US" dirty="0" smtClean="0"/>
          </a:p>
          <a:p>
            <a:pPr marL="342900" indent="-342900">
              <a:buFont typeface="+mj-lt"/>
              <a:buAutoNum type="arabicPeriod" startAt="3"/>
            </a:pPr>
            <a:r>
              <a:rPr lang="en-US" dirty="0" smtClean="0"/>
              <a:t>What will this differences involve? How will they influence our models?</a:t>
            </a:r>
          </a:p>
        </p:txBody>
      </p:sp>
      <p:sp>
        <p:nvSpPr>
          <p:cNvPr id="5" name="4 CuadroTexto"/>
          <p:cNvSpPr txBox="1"/>
          <p:nvPr/>
        </p:nvSpPr>
        <p:spPr>
          <a:xfrm>
            <a:off x="3043214" y="21266"/>
            <a:ext cx="6076086" cy="830997"/>
          </a:xfrm>
          <a:prstGeom prst="rect">
            <a:avLst/>
          </a:prstGeom>
          <a:noFill/>
        </p:spPr>
        <p:txBody>
          <a:bodyPr wrap="none" rtlCol="0">
            <a:spAutoFit/>
          </a:bodyPr>
          <a:lstStyle/>
          <a:p>
            <a:pPr algn="r"/>
            <a:r>
              <a:rPr lang="en-US" sz="2800" dirty="0" smtClean="0"/>
              <a:t>Homology modelling:</a:t>
            </a:r>
            <a:r>
              <a:rPr lang="en-US" sz="4800" dirty="0" smtClean="0"/>
              <a:t> Exercise 2</a:t>
            </a:r>
            <a:r>
              <a:rPr lang="en-US" dirty="0" smtClean="0"/>
              <a:t>.2</a:t>
            </a:r>
            <a:endParaRPr lang="en-US" dirty="0"/>
          </a:p>
        </p:txBody>
      </p:sp>
      <p:pic>
        <p:nvPicPr>
          <p:cNvPr id="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89103" t="73411" r="8152" b="23422"/>
          <a:stretch/>
        </p:blipFill>
        <p:spPr bwMode="auto">
          <a:xfrm>
            <a:off x="1534271" y="3042593"/>
            <a:ext cx="262632" cy="242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65857" t="24362" r="2187" b="16763"/>
          <a:stretch/>
        </p:blipFill>
        <p:spPr bwMode="auto">
          <a:xfrm>
            <a:off x="5006798" y="1052736"/>
            <a:ext cx="3541931" cy="5220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4328" y="5517232"/>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357899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82" t="30506" r="34285" b="21875"/>
          <a:stretch/>
        </p:blipFill>
        <p:spPr bwMode="auto">
          <a:xfrm>
            <a:off x="711200" y="2491976"/>
            <a:ext cx="6885136" cy="4141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3043214" y="21266"/>
            <a:ext cx="6076086" cy="830997"/>
          </a:xfrm>
          <a:prstGeom prst="rect">
            <a:avLst/>
          </a:prstGeom>
          <a:noFill/>
        </p:spPr>
        <p:txBody>
          <a:bodyPr wrap="none" rtlCol="0">
            <a:spAutoFit/>
          </a:bodyPr>
          <a:lstStyle/>
          <a:p>
            <a:pPr algn="r"/>
            <a:r>
              <a:rPr lang="en-US" sz="2800" dirty="0" smtClean="0"/>
              <a:t>Homology modelling:</a:t>
            </a:r>
            <a:r>
              <a:rPr lang="en-US" sz="4800" dirty="0" smtClean="0"/>
              <a:t> Exercise 2</a:t>
            </a:r>
            <a:r>
              <a:rPr lang="en-US" dirty="0" smtClean="0"/>
              <a:t>.3</a:t>
            </a:r>
            <a:endParaRPr lang="en-US" dirty="0"/>
          </a:p>
        </p:txBody>
      </p:sp>
      <p:sp>
        <p:nvSpPr>
          <p:cNvPr id="7" name="6 CuadroTexto"/>
          <p:cNvSpPr txBox="1"/>
          <p:nvPr/>
        </p:nvSpPr>
        <p:spPr>
          <a:xfrm>
            <a:off x="395536" y="1268760"/>
            <a:ext cx="8640960" cy="1200329"/>
          </a:xfrm>
          <a:prstGeom prst="rect">
            <a:avLst/>
          </a:prstGeom>
          <a:noFill/>
        </p:spPr>
        <p:txBody>
          <a:bodyPr wrap="square" rtlCol="0">
            <a:spAutoFit/>
          </a:bodyPr>
          <a:lstStyle/>
          <a:p>
            <a:pPr marL="342900" indent="-342900">
              <a:buFont typeface="+mj-lt"/>
              <a:buAutoNum type="arabicPeriod" startAt="6"/>
            </a:pPr>
            <a:r>
              <a:rPr lang="en-US" dirty="0" smtClean="0"/>
              <a:t>Go to the </a:t>
            </a:r>
            <a:r>
              <a:rPr lang="en-US" b="1" dirty="0" smtClean="0"/>
              <a:t>Alignment of Selected Templates</a:t>
            </a:r>
            <a:r>
              <a:rPr lang="en-US" dirty="0" smtClean="0"/>
              <a:t> tab and observe the alignments of both templates with your target sequence</a:t>
            </a:r>
            <a:br>
              <a:rPr lang="en-US" dirty="0" smtClean="0"/>
            </a:br>
            <a:endParaRPr lang="en-US" dirty="0" smtClean="0"/>
          </a:p>
          <a:p>
            <a:pPr marL="342900" indent="-342900">
              <a:buFont typeface="+mj-lt"/>
              <a:buAutoNum type="arabicPeriod" startAt="6"/>
            </a:pPr>
            <a:r>
              <a:rPr lang="en-US" dirty="0" smtClean="0"/>
              <a:t>Now press the “Build Models” button</a:t>
            </a:r>
            <a:endParaRPr lang="en-US" dirty="0"/>
          </a:p>
        </p:txBody>
      </p:sp>
      <p:pic>
        <p:nvPicPr>
          <p:cNvPr id="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66634" t="24362" r="2187" b="70323"/>
          <a:stretch/>
        </p:blipFill>
        <p:spPr bwMode="auto">
          <a:xfrm>
            <a:off x="4500517" y="2055758"/>
            <a:ext cx="3455859" cy="471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43753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467544" y="941433"/>
            <a:ext cx="3267491" cy="5733213"/>
            <a:chOff x="145142" y="-2547664"/>
            <a:chExt cx="7883242" cy="13832116"/>
          </a:xfrm>
        </p:grpSpPr>
        <p:pic>
          <p:nvPicPr>
            <p:cNvPr id="717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73" t="20237" r="34167" b="8185"/>
            <a:stretch/>
          </p:blipFill>
          <p:spPr bwMode="auto">
            <a:xfrm>
              <a:off x="145142" y="-2547664"/>
              <a:ext cx="7883242" cy="69813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89" t="20648" r="34167" b="9115"/>
            <a:stretch/>
          </p:blipFill>
          <p:spPr bwMode="auto">
            <a:xfrm>
              <a:off x="145142" y="4433708"/>
              <a:ext cx="7881257" cy="6850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6" name="5 CuadroTexto"/>
          <p:cNvSpPr txBox="1"/>
          <p:nvPr/>
        </p:nvSpPr>
        <p:spPr>
          <a:xfrm>
            <a:off x="3043214" y="21266"/>
            <a:ext cx="6076086" cy="830997"/>
          </a:xfrm>
          <a:prstGeom prst="rect">
            <a:avLst/>
          </a:prstGeom>
          <a:noFill/>
        </p:spPr>
        <p:txBody>
          <a:bodyPr wrap="none" rtlCol="0">
            <a:spAutoFit/>
          </a:bodyPr>
          <a:lstStyle/>
          <a:p>
            <a:pPr algn="r"/>
            <a:r>
              <a:rPr lang="en-US" sz="2800" dirty="0" smtClean="0"/>
              <a:t>Homology modelling:</a:t>
            </a:r>
            <a:r>
              <a:rPr lang="en-US" sz="4800" dirty="0" smtClean="0"/>
              <a:t> Exercise 2</a:t>
            </a:r>
            <a:r>
              <a:rPr lang="en-US" dirty="0" smtClean="0"/>
              <a:t>.4</a:t>
            </a:r>
            <a:endParaRPr lang="en-US" dirty="0"/>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108" t="23909" r="1222" b="25187"/>
          <a:stretch/>
        </p:blipFill>
        <p:spPr bwMode="auto">
          <a:xfrm>
            <a:off x="4788023" y="3516792"/>
            <a:ext cx="2533521" cy="31578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3 Grupo"/>
          <p:cNvGrpSpPr/>
          <p:nvPr/>
        </p:nvGrpSpPr>
        <p:grpSpPr>
          <a:xfrm>
            <a:off x="5940152" y="6452651"/>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13" name="12 Grupo"/>
          <p:cNvGrpSpPr/>
          <p:nvPr/>
        </p:nvGrpSpPr>
        <p:grpSpPr>
          <a:xfrm>
            <a:off x="6417121" y="6518538"/>
            <a:ext cx="459135" cy="347796"/>
            <a:chOff x="5940152" y="6452651"/>
            <a:chExt cx="459135" cy="347796"/>
          </a:xfrm>
        </p:grpSpPr>
        <p:pic>
          <p:nvPicPr>
            <p:cNvPr id="1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6" name="15 Grupo"/>
          <p:cNvGrpSpPr/>
          <p:nvPr/>
        </p:nvGrpSpPr>
        <p:grpSpPr>
          <a:xfrm>
            <a:off x="6516216" y="6021288"/>
            <a:ext cx="459135" cy="347796"/>
            <a:chOff x="5940152" y="6452651"/>
            <a:chExt cx="459135" cy="347796"/>
          </a:xfrm>
        </p:grpSpPr>
        <p:pic>
          <p:nvPicPr>
            <p:cNvPr id="1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8" name="17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
        <p:nvSpPr>
          <p:cNvPr id="5" name="4 CuadroTexto"/>
          <p:cNvSpPr txBox="1"/>
          <p:nvPr/>
        </p:nvSpPr>
        <p:spPr>
          <a:xfrm>
            <a:off x="7413350" y="6381328"/>
            <a:ext cx="1047082" cy="246221"/>
          </a:xfrm>
          <a:prstGeom prst="rect">
            <a:avLst/>
          </a:prstGeom>
          <a:noFill/>
        </p:spPr>
        <p:txBody>
          <a:bodyPr wrap="none" rtlCol="0">
            <a:spAutoFit/>
          </a:bodyPr>
          <a:lstStyle/>
          <a:p>
            <a:r>
              <a:rPr lang="en-US" sz="1000" dirty="0" smtClean="0"/>
              <a:t>Both highlighted</a:t>
            </a:r>
          </a:p>
        </p:txBody>
      </p:sp>
      <p:cxnSp>
        <p:nvCxnSpPr>
          <p:cNvPr id="20" name="19 Conector recto de flecha"/>
          <p:cNvCxnSpPr/>
          <p:nvPr/>
        </p:nvCxnSpPr>
        <p:spPr>
          <a:xfrm flipH="1">
            <a:off x="7164288" y="6462861"/>
            <a:ext cx="268547"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23 Conector recto de flecha"/>
          <p:cNvCxnSpPr/>
          <p:nvPr/>
        </p:nvCxnSpPr>
        <p:spPr>
          <a:xfrm flipH="1">
            <a:off x="7183773" y="6549727"/>
            <a:ext cx="268547"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20 CuadroTexto"/>
          <p:cNvSpPr txBox="1"/>
          <p:nvPr/>
        </p:nvSpPr>
        <p:spPr>
          <a:xfrm>
            <a:off x="3851920" y="1340768"/>
            <a:ext cx="5184576" cy="2031325"/>
          </a:xfrm>
          <a:prstGeom prst="rect">
            <a:avLst/>
          </a:prstGeom>
          <a:noFill/>
        </p:spPr>
        <p:txBody>
          <a:bodyPr wrap="square" rtlCol="0">
            <a:spAutoFit/>
          </a:bodyPr>
          <a:lstStyle/>
          <a:p>
            <a:pPr marL="342900" indent="-342900">
              <a:buFont typeface="+mj-lt"/>
              <a:buAutoNum type="arabicPeriod" startAt="8"/>
            </a:pPr>
            <a:r>
              <a:rPr lang="en-US" dirty="0" smtClean="0"/>
              <a:t>From the left panel using the help buttons “?” try to understand the different data presented as results. Which model would you chose? Why?</a:t>
            </a:r>
            <a:br>
              <a:rPr lang="en-US" dirty="0" smtClean="0"/>
            </a:br>
            <a:endParaRPr lang="en-US" dirty="0" smtClean="0"/>
          </a:p>
          <a:p>
            <a:pPr marL="342900" indent="-342900">
              <a:buFont typeface="+mj-lt"/>
              <a:buAutoNum type="arabicPeriod" startAt="8"/>
            </a:pPr>
            <a:r>
              <a:rPr lang="en-US" dirty="0" smtClean="0"/>
              <a:t>From the right panel  (after selecting both models) observe the differences, would you say one is better than the other? </a:t>
            </a:r>
            <a:endParaRPr lang="en-US" dirty="0"/>
          </a:p>
        </p:txBody>
      </p:sp>
    </p:spTree>
    <p:extLst>
      <p:ext uri="{BB962C8B-B14F-4D97-AF65-F5344CB8AC3E}">
        <p14:creationId xmlns:p14="http://schemas.microsoft.com/office/powerpoint/2010/main" val="11096182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000" t="5469" r="51094" b="34374"/>
          <a:stretch/>
        </p:blipFill>
        <p:spPr bwMode="auto">
          <a:xfrm>
            <a:off x="179512" y="836712"/>
            <a:ext cx="3524250" cy="586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3043214" y="21266"/>
            <a:ext cx="6076086" cy="830997"/>
          </a:xfrm>
          <a:prstGeom prst="rect">
            <a:avLst/>
          </a:prstGeom>
          <a:noFill/>
        </p:spPr>
        <p:txBody>
          <a:bodyPr wrap="none" rtlCol="0">
            <a:spAutoFit/>
          </a:bodyPr>
          <a:lstStyle/>
          <a:p>
            <a:pPr algn="r"/>
            <a:r>
              <a:rPr lang="en-US" sz="2800" dirty="0" smtClean="0"/>
              <a:t>Homology modelling:</a:t>
            </a:r>
            <a:r>
              <a:rPr lang="en-US" sz="4800" dirty="0" smtClean="0"/>
              <a:t> Exercise 2</a:t>
            </a:r>
            <a:r>
              <a:rPr lang="en-US" dirty="0" smtClean="0"/>
              <a:t>.5</a:t>
            </a:r>
            <a:endParaRPr lang="en-US" dirty="0"/>
          </a:p>
        </p:txBody>
      </p:sp>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382" t="49413" r="34285" b="21875"/>
          <a:stretch/>
        </p:blipFill>
        <p:spPr bwMode="auto">
          <a:xfrm>
            <a:off x="4091191" y="4365104"/>
            <a:ext cx="5017881" cy="1819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9 Forma libre"/>
          <p:cNvSpPr/>
          <p:nvPr/>
        </p:nvSpPr>
        <p:spPr>
          <a:xfrm>
            <a:off x="8323138" y="4812258"/>
            <a:ext cx="569342" cy="488950"/>
          </a:xfrm>
          <a:custGeom>
            <a:avLst/>
            <a:gdLst>
              <a:gd name="connsiteX0" fmla="*/ 615950 w 641350"/>
              <a:gd name="connsiteY0" fmla="*/ 0 h 488950"/>
              <a:gd name="connsiteX1" fmla="*/ 0 w 641350"/>
              <a:gd name="connsiteY1" fmla="*/ 0 h 488950"/>
              <a:gd name="connsiteX2" fmla="*/ 0 w 641350"/>
              <a:gd name="connsiteY2" fmla="*/ 488950 h 488950"/>
              <a:gd name="connsiteX3" fmla="*/ 641350 w 641350"/>
              <a:gd name="connsiteY3" fmla="*/ 488950 h 488950"/>
            </a:gdLst>
            <a:ahLst/>
            <a:cxnLst>
              <a:cxn ang="0">
                <a:pos x="connsiteX0" y="connsiteY0"/>
              </a:cxn>
              <a:cxn ang="0">
                <a:pos x="connsiteX1" y="connsiteY1"/>
              </a:cxn>
              <a:cxn ang="0">
                <a:pos x="connsiteX2" y="connsiteY2"/>
              </a:cxn>
              <a:cxn ang="0">
                <a:pos x="connsiteX3" y="connsiteY3"/>
              </a:cxn>
            </a:cxnLst>
            <a:rect l="l" t="t" r="r" b="b"/>
            <a:pathLst>
              <a:path w="641350" h="488950">
                <a:moveTo>
                  <a:pt x="615950" y="0"/>
                </a:moveTo>
                <a:lnTo>
                  <a:pt x="0" y="0"/>
                </a:lnTo>
                <a:lnTo>
                  <a:pt x="0" y="488950"/>
                </a:lnTo>
                <a:lnTo>
                  <a:pt x="641350" y="488950"/>
                </a:ln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11 Forma libre"/>
          <p:cNvSpPr/>
          <p:nvPr/>
        </p:nvSpPr>
        <p:spPr>
          <a:xfrm flipH="1">
            <a:off x="4499991" y="5262331"/>
            <a:ext cx="244455" cy="488950"/>
          </a:xfrm>
          <a:custGeom>
            <a:avLst/>
            <a:gdLst>
              <a:gd name="connsiteX0" fmla="*/ 615950 w 641350"/>
              <a:gd name="connsiteY0" fmla="*/ 0 h 488950"/>
              <a:gd name="connsiteX1" fmla="*/ 0 w 641350"/>
              <a:gd name="connsiteY1" fmla="*/ 0 h 488950"/>
              <a:gd name="connsiteX2" fmla="*/ 0 w 641350"/>
              <a:gd name="connsiteY2" fmla="*/ 488950 h 488950"/>
              <a:gd name="connsiteX3" fmla="*/ 641350 w 641350"/>
              <a:gd name="connsiteY3" fmla="*/ 488950 h 488950"/>
            </a:gdLst>
            <a:ahLst/>
            <a:cxnLst>
              <a:cxn ang="0">
                <a:pos x="connsiteX0" y="connsiteY0"/>
              </a:cxn>
              <a:cxn ang="0">
                <a:pos x="connsiteX1" y="connsiteY1"/>
              </a:cxn>
              <a:cxn ang="0">
                <a:pos x="connsiteX2" y="connsiteY2"/>
              </a:cxn>
              <a:cxn ang="0">
                <a:pos x="connsiteX3" y="connsiteY3"/>
              </a:cxn>
            </a:cxnLst>
            <a:rect l="l" t="t" r="r" b="b"/>
            <a:pathLst>
              <a:path w="641350" h="488950">
                <a:moveTo>
                  <a:pt x="615950" y="0"/>
                </a:moveTo>
                <a:lnTo>
                  <a:pt x="0" y="0"/>
                </a:lnTo>
                <a:lnTo>
                  <a:pt x="0" y="488950"/>
                </a:lnTo>
                <a:lnTo>
                  <a:pt x="641350" y="488950"/>
                </a:ln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10 CuadroTexto"/>
          <p:cNvSpPr txBox="1"/>
          <p:nvPr/>
        </p:nvSpPr>
        <p:spPr>
          <a:xfrm>
            <a:off x="3851920" y="1444134"/>
            <a:ext cx="4968553" cy="2862322"/>
          </a:xfrm>
          <a:prstGeom prst="rect">
            <a:avLst/>
          </a:prstGeom>
          <a:noFill/>
        </p:spPr>
        <p:txBody>
          <a:bodyPr wrap="square" rtlCol="0">
            <a:spAutoFit/>
          </a:bodyPr>
          <a:lstStyle/>
          <a:p>
            <a:pPr marL="342900" indent="-342900">
              <a:buFont typeface="+mj-lt"/>
              <a:buAutoNum type="arabicPeriod" startAt="10"/>
            </a:pPr>
            <a:r>
              <a:rPr lang="en-US" dirty="0" smtClean="0"/>
              <a:t>With the “detach” vision try to reproduce the left picture. </a:t>
            </a:r>
          </a:p>
          <a:p>
            <a:pPr marL="342900" indent="-342900">
              <a:buFont typeface="+mj-lt"/>
              <a:buAutoNum type="arabicPeriod" startAt="10"/>
            </a:pPr>
            <a:r>
              <a:rPr lang="en-US" dirty="0" smtClean="0"/>
              <a:t>There is a clear misalignment between both models, and this can not happen </a:t>
            </a:r>
            <a:r>
              <a:rPr lang="en-US" sz="1200" dirty="0" smtClean="0"/>
              <a:t>Explanation: they come from different templates, so they can have different structure, but they both have the same sequence (our target) so all residues must be perfectly aligned.</a:t>
            </a:r>
            <a:endParaRPr lang="en-US" dirty="0" smtClean="0"/>
          </a:p>
          <a:p>
            <a:pPr marL="342900" indent="-342900">
              <a:buFont typeface="+mj-lt"/>
              <a:buAutoNum type="arabicPeriod" startAt="10"/>
            </a:pPr>
            <a:r>
              <a:rPr lang="en-US" dirty="0" smtClean="0"/>
              <a:t>With this data which model should we choose?</a:t>
            </a:r>
            <a:r>
              <a:rPr lang="en-US" dirty="0"/>
              <a:t> </a:t>
            </a:r>
            <a:r>
              <a:rPr lang="en-US" dirty="0" smtClean="0"/>
              <a:t>But… is this the right alignment? If both templates had the right alignment would we still be choosing the same model? </a:t>
            </a:r>
          </a:p>
        </p:txBody>
      </p:sp>
      <p:cxnSp>
        <p:nvCxnSpPr>
          <p:cNvPr id="17" name="16 Conector recto de flecha"/>
          <p:cNvCxnSpPr/>
          <p:nvPr/>
        </p:nvCxnSpPr>
        <p:spPr>
          <a:xfrm>
            <a:off x="799964" y="2597004"/>
            <a:ext cx="108012" cy="183924"/>
          </a:xfrm>
          <a:prstGeom prst="straightConnector1">
            <a:avLst/>
          </a:prstGeom>
          <a:ln w="50800">
            <a:solidFill>
              <a:srgbClr val="FF0000"/>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8" name="17 Conector recto de flecha"/>
          <p:cNvCxnSpPr/>
          <p:nvPr/>
        </p:nvCxnSpPr>
        <p:spPr>
          <a:xfrm rot="5400000" flipH="1">
            <a:off x="1225580" y="2922992"/>
            <a:ext cx="108012" cy="183924"/>
          </a:xfrm>
          <a:prstGeom prst="straightConnector1">
            <a:avLst/>
          </a:prstGeom>
          <a:ln w="50800">
            <a:solidFill>
              <a:srgbClr val="FF0000"/>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9" name="18 Conector recto de flecha"/>
          <p:cNvCxnSpPr/>
          <p:nvPr/>
        </p:nvCxnSpPr>
        <p:spPr>
          <a:xfrm>
            <a:off x="719572" y="1516884"/>
            <a:ext cx="108012" cy="183924"/>
          </a:xfrm>
          <a:prstGeom prst="straightConnector1">
            <a:avLst/>
          </a:prstGeom>
          <a:ln w="50800">
            <a:solidFill>
              <a:srgbClr val="92D050"/>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0" name="19 Conector recto de flecha"/>
          <p:cNvCxnSpPr/>
          <p:nvPr/>
        </p:nvCxnSpPr>
        <p:spPr>
          <a:xfrm rot="5400000" flipH="1">
            <a:off x="1689728" y="1806869"/>
            <a:ext cx="108012" cy="183924"/>
          </a:xfrm>
          <a:prstGeom prst="straightConnector1">
            <a:avLst/>
          </a:prstGeom>
          <a:ln w="50800">
            <a:solidFill>
              <a:srgbClr val="92D050"/>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1" name="20 Conector recto de flecha"/>
          <p:cNvCxnSpPr/>
          <p:nvPr/>
        </p:nvCxnSpPr>
        <p:spPr>
          <a:xfrm flipH="1">
            <a:off x="1367644" y="980728"/>
            <a:ext cx="108012" cy="183924"/>
          </a:xfrm>
          <a:prstGeom prst="straightConnector1">
            <a:avLst/>
          </a:prstGeom>
          <a:ln w="50800">
            <a:solidFill>
              <a:srgbClr val="00B0F0"/>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2" name="21 Conector recto de flecha"/>
          <p:cNvCxnSpPr/>
          <p:nvPr/>
        </p:nvCxnSpPr>
        <p:spPr>
          <a:xfrm flipV="1">
            <a:off x="2195736" y="2308972"/>
            <a:ext cx="108012" cy="183924"/>
          </a:xfrm>
          <a:prstGeom prst="straightConnector1">
            <a:avLst/>
          </a:prstGeom>
          <a:ln w="50800">
            <a:solidFill>
              <a:srgbClr val="00B0F0"/>
            </a:solidFill>
            <a:tailEnd type="triangle"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14673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2695" r="34062" b="59766"/>
          <a:stretch/>
        </p:blipFill>
        <p:spPr bwMode="auto">
          <a:xfrm>
            <a:off x="349324" y="1607046"/>
            <a:ext cx="8039100" cy="2686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043214" y="21266"/>
            <a:ext cx="6076086" cy="830997"/>
          </a:xfrm>
          <a:prstGeom prst="rect">
            <a:avLst/>
          </a:prstGeom>
          <a:noFill/>
        </p:spPr>
        <p:txBody>
          <a:bodyPr wrap="none" rtlCol="0">
            <a:spAutoFit/>
          </a:bodyPr>
          <a:lstStyle/>
          <a:p>
            <a:pPr algn="r"/>
            <a:r>
              <a:rPr lang="en-US" sz="2800" dirty="0" smtClean="0"/>
              <a:t>Homology modelling:</a:t>
            </a:r>
            <a:r>
              <a:rPr lang="en-US" sz="4800" dirty="0" smtClean="0"/>
              <a:t> Exercise 2</a:t>
            </a:r>
            <a:r>
              <a:rPr lang="en-US" dirty="0" smtClean="0"/>
              <a:t>.6</a:t>
            </a:r>
            <a:endParaRPr lang="en-US" dirty="0"/>
          </a:p>
        </p:txBody>
      </p:sp>
      <p:sp>
        <p:nvSpPr>
          <p:cNvPr id="4" name="3 CuadroTexto"/>
          <p:cNvSpPr txBox="1"/>
          <p:nvPr/>
        </p:nvSpPr>
        <p:spPr>
          <a:xfrm>
            <a:off x="395536" y="1268760"/>
            <a:ext cx="8640960" cy="369332"/>
          </a:xfrm>
          <a:prstGeom prst="rect">
            <a:avLst/>
          </a:prstGeom>
          <a:noFill/>
        </p:spPr>
        <p:txBody>
          <a:bodyPr wrap="square" rtlCol="0">
            <a:spAutoFit/>
          </a:bodyPr>
          <a:lstStyle/>
          <a:p>
            <a:pPr marL="342900" indent="-342900">
              <a:buFont typeface="+mj-lt"/>
              <a:buAutoNum type="arabicPeriod" startAt="13"/>
            </a:pPr>
            <a:r>
              <a:rPr lang="en-US" dirty="0" smtClean="0"/>
              <a:t>As a final step download the complete report, </a:t>
            </a:r>
            <a:r>
              <a:rPr lang="en-US" dirty="0" err="1" smtClean="0"/>
              <a:t>uncompres</a:t>
            </a:r>
            <a:r>
              <a:rPr lang="en-US" dirty="0" smtClean="0"/>
              <a:t> it and visualize it locally.</a:t>
            </a:r>
            <a:endParaRPr lang="en-US" dirty="0"/>
          </a:p>
        </p:txBody>
      </p:sp>
      <p:sp>
        <p:nvSpPr>
          <p:cNvPr id="6" name="5 CuadroTexto"/>
          <p:cNvSpPr txBox="1"/>
          <p:nvPr/>
        </p:nvSpPr>
        <p:spPr>
          <a:xfrm>
            <a:off x="395536" y="4831992"/>
            <a:ext cx="8640960" cy="923330"/>
          </a:xfrm>
          <a:prstGeom prst="rect">
            <a:avLst/>
          </a:prstGeom>
          <a:noFill/>
        </p:spPr>
        <p:txBody>
          <a:bodyPr wrap="square" rtlCol="0">
            <a:spAutoFit/>
          </a:bodyPr>
          <a:lstStyle/>
          <a:p>
            <a:pPr marL="342900" indent="-342900">
              <a:buFont typeface="+mj-lt"/>
              <a:buAutoNum type="arabicPeriod" startAt="14"/>
            </a:pPr>
            <a:r>
              <a:rPr lang="en-US" dirty="0" smtClean="0"/>
              <a:t>We should be asking ourselves if the misalignment problem can be solved. Can we find the right alignment?</a:t>
            </a:r>
            <a:br>
              <a:rPr lang="en-US" dirty="0" smtClean="0"/>
            </a:br>
            <a:r>
              <a:rPr lang="en-US" dirty="0" smtClean="0"/>
              <a:t>Yes we can: align target-template ourselves and use the Semimanual approach</a:t>
            </a:r>
            <a:endParaRPr lang="en-US" dirty="0"/>
          </a:p>
        </p:txBody>
      </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7248" y="259102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60065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2588345" y="21266"/>
            <a:ext cx="6530955" cy="830997"/>
          </a:xfrm>
          <a:prstGeom prst="rect">
            <a:avLst/>
          </a:prstGeom>
          <a:noFill/>
        </p:spPr>
        <p:txBody>
          <a:bodyPr wrap="none" rtlCol="0">
            <a:spAutoFit/>
          </a:bodyPr>
          <a:lstStyle/>
          <a:p>
            <a:pPr algn="r"/>
            <a:r>
              <a:rPr lang="en-US" sz="2800" dirty="0" smtClean="0"/>
              <a:t>Homology modelling:</a:t>
            </a:r>
            <a:r>
              <a:rPr lang="en-US" sz="4800" dirty="0" smtClean="0"/>
              <a:t> Semimanual</a:t>
            </a:r>
            <a:endParaRPr lang="en-US" sz="4800" dirty="0"/>
          </a:p>
        </p:txBody>
      </p:sp>
      <p:sp>
        <p:nvSpPr>
          <p:cNvPr id="9" name="8 CuadroTexto"/>
          <p:cNvSpPr txBox="1"/>
          <p:nvPr/>
        </p:nvSpPr>
        <p:spPr>
          <a:xfrm>
            <a:off x="107505" y="836712"/>
            <a:ext cx="4752528" cy="3816429"/>
          </a:xfrm>
          <a:prstGeom prst="rect">
            <a:avLst/>
          </a:prstGeom>
          <a:solidFill>
            <a:schemeClr val="bg1">
              <a:alpha val="70000"/>
            </a:schemeClr>
          </a:solidFill>
        </p:spPr>
        <p:txBody>
          <a:bodyPr wrap="square" rtlCol="0">
            <a:spAutoFit/>
          </a:bodyPr>
          <a:lstStyle/>
          <a:p>
            <a:r>
              <a:rPr lang="en-US" sz="2800" dirty="0" smtClean="0"/>
              <a:t>Search, align, click: look and decide …</a:t>
            </a:r>
          </a:p>
          <a:p>
            <a:endParaRPr lang="en-US" dirty="0"/>
          </a:p>
          <a:p>
            <a:pPr marL="285750" indent="-285750">
              <a:buFontTx/>
              <a:buChar char="-"/>
            </a:pPr>
            <a:r>
              <a:rPr lang="en-US" dirty="0" smtClean="0"/>
              <a:t>Blast vs PDB</a:t>
            </a:r>
          </a:p>
          <a:p>
            <a:pPr marL="285750" indent="-285750">
              <a:buFontTx/>
              <a:buChar char="-"/>
            </a:pPr>
            <a:r>
              <a:rPr lang="en-US" dirty="0" smtClean="0"/>
              <a:t>Search in PFAM</a:t>
            </a:r>
          </a:p>
          <a:p>
            <a:pPr marL="285750" indent="-285750">
              <a:buFontTx/>
              <a:buChar char="-"/>
            </a:pPr>
            <a:r>
              <a:rPr lang="en-US" dirty="0" smtClean="0"/>
              <a:t>Identify domains</a:t>
            </a:r>
          </a:p>
          <a:p>
            <a:pPr marL="285750" indent="-285750">
              <a:buFontTx/>
              <a:buChar char="-"/>
            </a:pPr>
            <a:r>
              <a:rPr lang="en-US" dirty="0" smtClean="0"/>
              <a:t>Align according to these domains</a:t>
            </a:r>
            <a:endParaRPr lang="en-US" dirty="0"/>
          </a:p>
          <a:p>
            <a:pPr marL="285750" indent="-285750">
              <a:buFontTx/>
              <a:buChar char="-"/>
            </a:pPr>
            <a:r>
              <a:rPr lang="en-US" dirty="0" smtClean="0"/>
              <a:t>Paste alignment in Swiss-Model</a:t>
            </a:r>
            <a:endParaRPr lang="en-US" dirty="0"/>
          </a:p>
          <a:p>
            <a:pPr marL="285750" indent="-285750">
              <a:buFontTx/>
              <a:buChar char="-"/>
            </a:pPr>
            <a:r>
              <a:rPr lang="en-US" dirty="0" smtClean="0"/>
              <a:t>Build Model</a:t>
            </a:r>
          </a:p>
          <a:p>
            <a:pPr marL="285750" indent="-285750">
              <a:buFontTx/>
              <a:buChar char="-"/>
            </a:pPr>
            <a:r>
              <a:rPr lang="en-US" dirty="0" smtClean="0"/>
              <a:t>Compare different results from selected templates</a:t>
            </a:r>
          </a:p>
          <a:p>
            <a:pPr marL="285750" indent="-285750">
              <a:buFontTx/>
              <a:buChar char="-"/>
            </a:pPr>
            <a:endParaRPr lang="en-US" sz="2400" dirty="0" smtClean="0"/>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156" r="35938" b="23633"/>
          <a:stretch/>
        </p:blipFill>
        <p:spPr bwMode="auto">
          <a:xfrm>
            <a:off x="6300192" y="4365105"/>
            <a:ext cx="2786857"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1 Grupo"/>
          <p:cNvGrpSpPr/>
          <p:nvPr/>
        </p:nvGrpSpPr>
        <p:grpSpPr>
          <a:xfrm>
            <a:off x="251520" y="4365104"/>
            <a:ext cx="5972510" cy="2305016"/>
            <a:chOff x="251520" y="4365104"/>
            <a:chExt cx="5972510" cy="2305016"/>
          </a:xfrm>
        </p:grpSpPr>
        <p:pic>
          <p:nvPicPr>
            <p:cNvPr id="112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3516" b="48242"/>
            <a:stretch/>
          </p:blipFill>
          <p:spPr bwMode="auto">
            <a:xfrm>
              <a:off x="251520" y="4365104"/>
              <a:ext cx="5972510" cy="2305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8064" y="5589240"/>
              <a:ext cx="459135" cy="3339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 name="2 Grupo"/>
          <p:cNvGrpSpPr/>
          <p:nvPr/>
        </p:nvGrpSpPr>
        <p:grpSpPr>
          <a:xfrm>
            <a:off x="3768647" y="1628800"/>
            <a:ext cx="5194304" cy="2664296"/>
            <a:chOff x="3768647" y="1628800"/>
            <a:chExt cx="5194304" cy="2664296"/>
          </a:xfrm>
        </p:grpSpPr>
        <p:pic>
          <p:nvPicPr>
            <p:cNvPr id="11269"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7727" t="21907" r="22290" b="33222"/>
            <a:stretch/>
          </p:blipFill>
          <p:spPr bwMode="auto">
            <a:xfrm>
              <a:off x="3768647" y="1628800"/>
              <a:ext cx="5194304"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6" y="3239100"/>
              <a:ext cx="459135" cy="33391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4688249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043213" y="21266"/>
            <a:ext cx="6076087" cy="830997"/>
          </a:xfrm>
          <a:prstGeom prst="rect">
            <a:avLst/>
          </a:prstGeom>
          <a:noFill/>
        </p:spPr>
        <p:txBody>
          <a:bodyPr wrap="none" rtlCol="0">
            <a:spAutoFit/>
          </a:bodyPr>
          <a:lstStyle/>
          <a:p>
            <a:pPr algn="r"/>
            <a:r>
              <a:rPr lang="en-US" sz="2800" dirty="0" smtClean="0"/>
              <a:t>Homology modelling:</a:t>
            </a:r>
            <a:r>
              <a:rPr lang="en-US" sz="4800" dirty="0" smtClean="0"/>
              <a:t> Exercise 3</a:t>
            </a:r>
            <a:r>
              <a:rPr lang="en-US" dirty="0" smtClean="0"/>
              <a:t>.0</a:t>
            </a:r>
            <a:endParaRPr lang="en-US" dirty="0"/>
          </a:p>
        </p:txBody>
      </p:sp>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812" t="21485" r="28594" b="17773"/>
          <a:stretch/>
        </p:blipFill>
        <p:spPr bwMode="auto">
          <a:xfrm>
            <a:off x="4572000" y="2348880"/>
            <a:ext cx="4381221" cy="3347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251519" y="908720"/>
            <a:ext cx="8701701" cy="1477328"/>
          </a:xfrm>
          <a:prstGeom prst="rect">
            <a:avLst/>
          </a:prstGeom>
          <a:noFill/>
        </p:spPr>
        <p:txBody>
          <a:bodyPr wrap="square" rtlCol="0">
            <a:spAutoFit/>
          </a:bodyPr>
          <a:lstStyle/>
          <a:p>
            <a:pPr marL="342900" indent="-342900">
              <a:buFont typeface="+mj-lt"/>
              <a:buAutoNum type="arabicPeriod"/>
            </a:pPr>
            <a:r>
              <a:rPr lang="en-US" dirty="0" smtClean="0"/>
              <a:t>Go to </a:t>
            </a:r>
            <a:r>
              <a:rPr lang="en-US" dirty="0" err="1" smtClean="0"/>
              <a:t>pfam</a:t>
            </a:r>
            <a:r>
              <a:rPr lang="en-US" dirty="0" smtClean="0"/>
              <a:t> database and search your </a:t>
            </a:r>
            <a:r>
              <a:rPr lang="en-US" dirty="0" err="1" smtClean="0"/>
              <a:t>sequcene</a:t>
            </a:r>
            <a:endParaRPr lang="en-US" dirty="0" smtClean="0"/>
          </a:p>
          <a:p>
            <a:pPr marL="342900" indent="-342900">
              <a:buFont typeface="+mj-lt"/>
              <a:buAutoNum type="arabicPeriod"/>
            </a:pPr>
            <a:r>
              <a:rPr lang="en-US" dirty="0" smtClean="0"/>
              <a:t>Check results, how many known </a:t>
            </a:r>
            <a:r>
              <a:rPr lang="en-US" dirty="0" err="1" smtClean="0"/>
              <a:t>pfam</a:t>
            </a:r>
            <a:r>
              <a:rPr lang="en-US" dirty="0" smtClean="0"/>
              <a:t> domains your sequence contains? All your sequence is included in a domain? (if not, will we be able to align this part of the sequence?)</a:t>
            </a:r>
          </a:p>
          <a:p>
            <a:pPr marL="342900" indent="-342900">
              <a:buFont typeface="+mj-lt"/>
              <a:buAutoNum type="arabicPeriod"/>
            </a:pPr>
            <a:r>
              <a:rPr lang="en-US" dirty="0" smtClean="0"/>
              <a:t>Identify those domains which have at least one known structure</a:t>
            </a:r>
          </a:p>
        </p:txBody>
      </p:sp>
      <p:pic>
        <p:nvPicPr>
          <p:cNvPr id="12292"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657" t="19726" r="26565" b="17578"/>
          <a:stretch/>
        </p:blipFill>
        <p:spPr bwMode="auto">
          <a:xfrm>
            <a:off x="97383" y="4538829"/>
            <a:ext cx="2818433" cy="21490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3 Grupo"/>
          <p:cNvGrpSpPr/>
          <p:nvPr/>
        </p:nvGrpSpPr>
        <p:grpSpPr>
          <a:xfrm>
            <a:off x="1560988" y="2421136"/>
            <a:ext cx="3008263" cy="2457821"/>
            <a:chOff x="1560988" y="2421136"/>
            <a:chExt cx="3008263" cy="2457821"/>
          </a:xfrm>
        </p:grpSpPr>
        <p:pic>
          <p:nvPicPr>
            <p:cNvPr id="8"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438" t="19322" r="28438" b="14844"/>
            <a:stretch/>
          </p:blipFill>
          <p:spPr bwMode="auto">
            <a:xfrm>
              <a:off x="1560988" y="2421136"/>
              <a:ext cx="2945831" cy="2457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10116" y="3039379"/>
              <a:ext cx="459135" cy="3339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10 Grupo"/>
          <p:cNvGrpSpPr/>
          <p:nvPr/>
        </p:nvGrpSpPr>
        <p:grpSpPr>
          <a:xfrm>
            <a:off x="8505353" y="5241444"/>
            <a:ext cx="459135" cy="347796"/>
            <a:chOff x="5940152" y="6452651"/>
            <a:chExt cx="459135" cy="347796"/>
          </a:xfrm>
        </p:grpSpPr>
        <p:pic>
          <p:nvPicPr>
            <p:cNvPr id="12"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14" name="13 Grupo"/>
          <p:cNvGrpSpPr/>
          <p:nvPr/>
        </p:nvGrpSpPr>
        <p:grpSpPr>
          <a:xfrm>
            <a:off x="6300192" y="3501008"/>
            <a:ext cx="459135" cy="347796"/>
            <a:chOff x="5940152" y="6452651"/>
            <a:chExt cx="459135" cy="347796"/>
          </a:xfrm>
        </p:grpSpPr>
        <p:pic>
          <p:nvPicPr>
            <p:cNvPr id="15"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6" name="15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7" name="16 Grupo"/>
          <p:cNvGrpSpPr/>
          <p:nvPr/>
        </p:nvGrpSpPr>
        <p:grpSpPr>
          <a:xfrm>
            <a:off x="6849169" y="3513252"/>
            <a:ext cx="459135" cy="347796"/>
            <a:chOff x="5940152" y="6452651"/>
            <a:chExt cx="459135" cy="347796"/>
          </a:xfrm>
        </p:grpSpPr>
        <p:pic>
          <p:nvPicPr>
            <p:cNvPr id="18"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9" name="18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Tree>
    <p:extLst>
      <p:ext uri="{BB962C8B-B14F-4D97-AF65-F5344CB8AC3E}">
        <p14:creationId xmlns:p14="http://schemas.microsoft.com/office/powerpoint/2010/main" val="137760479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043213" y="21266"/>
            <a:ext cx="6076087" cy="830997"/>
          </a:xfrm>
          <a:prstGeom prst="rect">
            <a:avLst/>
          </a:prstGeom>
          <a:noFill/>
        </p:spPr>
        <p:txBody>
          <a:bodyPr wrap="none" rtlCol="0">
            <a:spAutoFit/>
          </a:bodyPr>
          <a:lstStyle/>
          <a:p>
            <a:pPr algn="r"/>
            <a:r>
              <a:rPr lang="en-US" sz="2800" dirty="0" smtClean="0"/>
              <a:t>Homology modelling:</a:t>
            </a:r>
            <a:r>
              <a:rPr lang="en-US" sz="4800" dirty="0" smtClean="0"/>
              <a:t> Exercise 3</a:t>
            </a:r>
            <a:r>
              <a:rPr lang="en-US" dirty="0" smtClean="0"/>
              <a:t>.0</a:t>
            </a:r>
            <a:endParaRPr lang="en-US" dirty="0"/>
          </a:p>
        </p:txBody>
      </p:sp>
      <p:sp>
        <p:nvSpPr>
          <p:cNvPr id="3" name="2 CuadroTexto"/>
          <p:cNvSpPr txBox="1"/>
          <p:nvPr/>
        </p:nvSpPr>
        <p:spPr>
          <a:xfrm>
            <a:off x="251520" y="908720"/>
            <a:ext cx="8640960" cy="646331"/>
          </a:xfrm>
          <a:prstGeom prst="rect">
            <a:avLst/>
          </a:prstGeom>
          <a:noFill/>
        </p:spPr>
        <p:txBody>
          <a:bodyPr wrap="square" rtlCol="0">
            <a:spAutoFit/>
          </a:bodyPr>
          <a:lstStyle/>
          <a:p>
            <a:r>
              <a:rPr lang="en-US" dirty="0" smtClean="0"/>
              <a:t>Now we know those structures belong to </a:t>
            </a:r>
            <a:r>
              <a:rPr lang="en-US" dirty="0" err="1" smtClean="0"/>
              <a:t>pfam</a:t>
            </a:r>
            <a:r>
              <a:rPr lang="en-US" dirty="0" smtClean="0"/>
              <a:t> domain, so we should align the sequence using their domain profile to guide the alignment. </a:t>
            </a:r>
          </a:p>
        </p:txBody>
      </p:sp>
      <p:sp>
        <p:nvSpPr>
          <p:cNvPr id="4" name="3 Rectángulo"/>
          <p:cNvSpPr/>
          <p:nvPr/>
        </p:nvSpPr>
        <p:spPr>
          <a:xfrm>
            <a:off x="251520" y="1844824"/>
            <a:ext cx="8640960" cy="1200329"/>
          </a:xfrm>
          <a:prstGeom prst="rect">
            <a:avLst/>
          </a:prstGeom>
        </p:spPr>
        <p:txBody>
          <a:bodyPr wrap="square">
            <a:spAutoFit/>
          </a:bodyPr>
          <a:lstStyle/>
          <a:p>
            <a:pPr marL="342900" indent="-342900">
              <a:buFont typeface="+mj-lt"/>
              <a:buAutoNum type="arabicPeriod" startAt="4"/>
            </a:pPr>
            <a:r>
              <a:rPr lang="en-US" dirty="0" smtClean="0"/>
              <a:t>This profile has been created using the full protein sequence, so we won’t use the structure sequence, we download the </a:t>
            </a:r>
            <a:r>
              <a:rPr lang="en-US" dirty="0" err="1" smtClean="0"/>
              <a:t>uniprot</a:t>
            </a:r>
            <a:r>
              <a:rPr lang="en-US" dirty="0" smtClean="0"/>
              <a:t> sequence of the full protein. </a:t>
            </a:r>
            <a:r>
              <a:rPr lang="en-US" dirty="0"/>
              <a:t>W</a:t>
            </a:r>
            <a:r>
              <a:rPr lang="en-US" dirty="0" smtClean="0"/>
              <a:t>e will trim later the part that has no structure from the alignment.</a:t>
            </a:r>
          </a:p>
          <a:p>
            <a:pPr marL="342900" indent="-342900">
              <a:buFont typeface="+mj-lt"/>
              <a:buAutoNum type="arabicPeriod" startAt="4"/>
            </a:pPr>
            <a:r>
              <a:rPr lang="en-US" dirty="0" smtClean="0"/>
              <a:t>We download the hmm profile that defines our domain</a:t>
            </a:r>
          </a:p>
        </p:txBody>
      </p:sp>
      <p:pic>
        <p:nvPicPr>
          <p:cNvPr id="6"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8438" t="19322" r="28438" b="14844"/>
          <a:stretch/>
        </p:blipFill>
        <p:spPr bwMode="auto">
          <a:xfrm>
            <a:off x="417995" y="3045153"/>
            <a:ext cx="4041457" cy="3371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3970" y="505128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8569" y="520368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8007" t="19530" r="23333" b="12501"/>
          <a:stretch/>
        </p:blipFill>
        <p:spPr bwMode="auto">
          <a:xfrm>
            <a:off x="4788024" y="3068960"/>
            <a:ext cx="4227727" cy="3348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4564167"/>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8184" y="6250139"/>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7312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043213" y="21266"/>
            <a:ext cx="6076087" cy="830997"/>
          </a:xfrm>
          <a:prstGeom prst="rect">
            <a:avLst/>
          </a:prstGeom>
          <a:noFill/>
        </p:spPr>
        <p:txBody>
          <a:bodyPr wrap="none" rtlCol="0">
            <a:spAutoFit/>
          </a:bodyPr>
          <a:lstStyle/>
          <a:p>
            <a:pPr algn="r"/>
            <a:r>
              <a:rPr lang="en-US" sz="2800" dirty="0" smtClean="0"/>
              <a:t>Homology modelling:</a:t>
            </a:r>
            <a:r>
              <a:rPr lang="en-US" sz="4800" dirty="0" smtClean="0"/>
              <a:t> Exercise 3</a:t>
            </a:r>
            <a:r>
              <a:rPr lang="en-US" dirty="0" smtClean="0"/>
              <a:t>.1</a:t>
            </a:r>
            <a:endParaRPr lang="en-US" dirty="0"/>
          </a:p>
        </p:txBody>
      </p:sp>
      <p:sp>
        <p:nvSpPr>
          <p:cNvPr id="4" name="3 CuadroTexto"/>
          <p:cNvSpPr txBox="1"/>
          <p:nvPr/>
        </p:nvSpPr>
        <p:spPr>
          <a:xfrm>
            <a:off x="251519" y="908720"/>
            <a:ext cx="8701701" cy="2585323"/>
          </a:xfrm>
          <a:prstGeom prst="rect">
            <a:avLst/>
          </a:prstGeom>
          <a:noFill/>
        </p:spPr>
        <p:txBody>
          <a:bodyPr wrap="square" rtlCol="0">
            <a:spAutoFit/>
          </a:bodyPr>
          <a:lstStyle/>
          <a:p>
            <a:pPr marL="342900" indent="-342900">
              <a:buFont typeface="+mj-lt"/>
              <a:buAutoNum type="arabicPeriod" startAt="6"/>
            </a:pPr>
            <a:r>
              <a:rPr lang="en-US" dirty="0" smtClean="0"/>
              <a:t>Concatenate all three </a:t>
            </a:r>
            <a:r>
              <a:rPr lang="en-US" dirty="0" err="1" smtClean="0"/>
              <a:t>fasta</a:t>
            </a:r>
            <a:r>
              <a:rPr lang="en-US" dirty="0" smtClean="0"/>
              <a:t> sequences (</a:t>
            </a:r>
            <a:r>
              <a:rPr lang="en-US" dirty="0" err="1" smtClean="0"/>
              <a:t>AdrA</a:t>
            </a:r>
            <a:r>
              <a:rPr lang="en-US" dirty="0" smtClean="0"/>
              <a:t>, 3ignA, 3breB) in a single file called </a:t>
            </a:r>
            <a:r>
              <a:rPr lang="en-US" dirty="0" err="1" smtClean="0"/>
              <a:t>AdrA_UP.fst</a:t>
            </a:r>
            <a:endParaRPr lang="en-US" dirty="0" smtClean="0"/>
          </a:p>
          <a:p>
            <a:pPr marL="342900" indent="-342900">
              <a:buFont typeface="+mj-lt"/>
              <a:buAutoNum type="arabicPeriod" startAt="6"/>
            </a:pPr>
            <a:r>
              <a:rPr lang="en-US" dirty="0" smtClean="0"/>
              <a:t>In a computer with </a:t>
            </a:r>
            <a:r>
              <a:rPr lang="en-US" dirty="0" err="1" smtClean="0"/>
              <a:t>hmmer</a:t>
            </a:r>
            <a:r>
              <a:rPr lang="en-US" dirty="0" smtClean="0"/>
              <a:t> installed (</a:t>
            </a:r>
            <a:r>
              <a:rPr lang="en-US" dirty="0" smtClean="0">
                <a:hlinkClick r:id="rId2"/>
              </a:rPr>
              <a:t>http://hmmer.org/</a:t>
            </a:r>
            <a:r>
              <a:rPr lang="en-US" dirty="0" smtClean="0"/>
              <a:t>) we align those three sequences against the hmm profile previously downloaded with the following command:</a:t>
            </a:r>
            <a:r>
              <a:rPr lang="en-US" dirty="0"/>
              <a:t/>
            </a:r>
            <a:br>
              <a:rPr lang="en-US" dirty="0"/>
            </a:br>
            <a:r>
              <a:rPr lang="en-US" dirty="0" err="1" smtClean="0">
                <a:latin typeface="Consolas" panose="020B0609020204030204" pitchFamily="49" charset="0"/>
                <a:cs typeface="Consolas" panose="020B0609020204030204" pitchFamily="49" charset="0"/>
              </a:rPr>
              <a:t>hmmalign</a:t>
            </a:r>
            <a:r>
              <a:rPr lang="en-US" dirty="0" smtClean="0">
                <a:latin typeface="Consolas" panose="020B0609020204030204" pitchFamily="49" charset="0"/>
                <a:cs typeface="Consolas" panose="020B0609020204030204" pitchFamily="49" charset="0"/>
              </a:rPr>
              <a:t> -o </a:t>
            </a:r>
            <a:r>
              <a:rPr lang="en-US" dirty="0" err="1" smtClean="0">
                <a:latin typeface="Consolas" panose="020B0609020204030204" pitchFamily="49" charset="0"/>
                <a:cs typeface="Consolas" panose="020B0609020204030204" pitchFamily="49" charset="0"/>
              </a:rPr>
              <a:t>AdrA_UP.sto</a:t>
            </a:r>
            <a:r>
              <a:rPr lang="en-US" dirty="0" smtClean="0">
                <a:latin typeface="Consolas" panose="020B0609020204030204" pitchFamily="49" charset="0"/>
                <a:cs typeface="Consolas" panose="020B0609020204030204" pitchFamily="49" charset="0"/>
              </a:rPr>
              <a:t> PF00990.hmm </a:t>
            </a:r>
            <a:r>
              <a:rPr lang="en-US" dirty="0" err="1" smtClean="0">
                <a:latin typeface="Consolas" panose="020B0609020204030204" pitchFamily="49" charset="0"/>
                <a:cs typeface="Consolas" panose="020B0609020204030204" pitchFamily="49" charset="0"/>
              </a:rPr>
              <a:t>ArdA_UP.fst</a:t>
            </a:r>
            <a:endParaRPr lang="en-US" dirty="0" smtClean="0">
              <a:latin typeface="Consolas" panose="020B0609020204030204" pitchFamily="49" charset="0"/>
              <a:cs typeface="Consolas" panose="020B0609020204030204" pitchFamily="49" charset="0"/>
            </a:endParaRPr>
          </a:p>
          <a:p>
            <a:pPr marL="342900" indent="-342900">
              <a:buFont typeface="+mj-lt"/>
              <a:buAutoNum type="arabicPeriod" startAt="6"/>
            </a:pPr>
            <a:r>
              <a:rPr lang="en-US" dirty="0" smtClean="0"/>
              <a:t>Then we load the resulting alignment in </a:t>
            </a:r>
            <a:r>
              <a:rPr lang="en-US" dirty="0" err="1" smtClean="0"/>
              <a:t>jalview</a:t>
            </a:r>
            <a:r>
              <a:rPr lang="en-US" dirty="0" smtClean="0"/>
              <a:t> (</a:t>
            </a:r>
            <a:r>
              <a:rPr lang="en-US" dirty="0" smtClean="0">
                <a:hlinkClick r:id="rId3"/>
              </a:rPr>
              <a:t>http://www.jalview.org/</a:t>
            </a:r>
            <a:r>
              <a:rPr lang="en-US" dirty="0" smtClean="0"/>
              <a:t>) and we select and delete all residues in lower case letters in the N and C terminal tails (these residues are not aligned against the profile, so we can not use them)</a:t>
            </a:r>
          </a:p>
        </p:txBody>
      </p:sp>
      <p:pic>
        <p:nvPicPr>
          <p:cNvPr id="1433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907" t="7818" r="25970" b="36523"/>
          <a:stretch/>
        </p:blipFill>
        <p:spPr bwMode="auto">
          <a:xfrm>
            <a:off x="179512" y="3717032"/>
            <a:ext cx="4464496" cy="2834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6668" t="14844" r="27399" b="45182"/>
          <a:stretch/>
        </p:blipFill>
        <p:spPr bwMode="auto">
          <a:xfrm>
            <a:off x="4355976" y="4221088"/>
            <a:ext cx="4608512" cy="2235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915490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043213" y="21266"/>
            <a:ext cx="6076087" cy="830997"/>
          </a:xfrm>
          <a:prstGeom prst="rect">
            <a:avLst/>
          </a:prstGeom>
          <a:noFill/>
        </p:spPr>
        <p:txBody>
          <a:bodyPr wrap="none" rtlCol="0">
            <a:spAutoFit/>
          </a:bodyPr>
          <a:lstStyle/>
          <a:p>
            <a:pPr algn="r"/>
            <a:r>
              <a:rPr lang="en-US" sz="2800" dirty="0" smtClean="0"/>
              <a:t>Homology modelling:</a:t>
            </a:r>
            <a:r>
              <a:rPr lang="en-US" sz="4800" dirty="0" smtClean="0"/>
              <a:t> Exercise 3</a:t>
            </a:r>
            <a:r>
              <a:rPr lang="en-US" dirty="0" smtClean="0"/>
              <a:t>.2</a:t>
            </a:r>
            <a:endParaRPr lang="en-US" dirty="0"/>
          </a:p>
        </p:txBody>
      </p:sp>
      <p:sp>
        <p:nvSpPr>
          <p:cNvPr id="3" name="2 CuadroTexto"/>
          <p:cNvSpPr txBox="1"/>
          <p:nvPr/>
        </p:nvSpPr>
        <p:spPr>
          <a:xfrm>
            <a:off x="251519" y="908720"/>
            <a:ext cx="4104457" cy="5078313"/>
          </a:xfrm>
          <a:prstGeom prst="rect">
            <a:avLst/>
          </a:prstGeom>
          <a:noFill/>
        </p:spPr>
        <p:txBody>
          <a:bodyPr wrap="square" rtlCol="0">
            <a:spAutoFit/>
          </a:bodyPr>
          <a:lstStyle/>
          <a:p>
            <a:pPr marL="342900" indent="-342900">
              <a:buFont typeface="+mj-lt"/>
              <a:buAutoNum type="arabicPeriod" startAt="9"/>
            </a:pPr>
            <a:r>
              <a:rPr lang="en-US" dirty="0" smtClean="0"/>
              <a:t>We export this alignment to a </a:t>
            </a:r>
            <a:r>
              <a:rPr lang="en-US" dirty="0" err="1" smtClean="0"/>
              <a:t>clustal</a:t>
            </a:r>
            <a:r>
              <a:rPr lang="en-US" dirty="0" smtClean="0"/>
              <a:t> formatted one and we manually edit the names to change them to the </a:t>
            </a:r>
            <a:r>
              <a:rPr lang="en-US" dirty="0" err="1" smtClean="0"/>
              <a:t>pdbcode</a:t>
            </a:r>
            <a:r>
              <a:rPr lang="en-US" dirty="0" smtClean="0"/>
              <a:t> with the chain.</a:t>
            </a:r>
            <a:br>
              <a:rPr lang="en-US" dirty="0" smtClean="0"/>
            </a:br>
            <a:r>
              <a:rPr lang="en-US" dirty="0" smtClean="0"/>
              <a:t>You can download this alignment from here:</a:t>
            </a:r>
            <a:br>
              <a:rPr lang="en-US" dirty="0" smtClean="0"/>
            </a:br>
            <a:r>
              <a:rPr lang="en-US" dirty="0" smtClean="0">
                <a:hlinkClick r:id="rId2"/>
              </a:rPr>
              <a:t>http</a:t>
            </a:r>
            <a:r>
              <a:rPr lang="en-US" dirty="0">
                <a:hlinkClick r:id="rId2"/>
              </a:rPr>
              <a:t>://</a:t>
            </a:r>
            <a:r>
              <a:rPr lang="en-US" dirty="0" smtClean="0">
                <a:hlinkClick r:id="rId2"/>
              </a:rPr>
              <a:t>bioinf.uab.es/ocs/HOMOLMOD/AdrA-3BRE_3IGN.aln</a:t>
            </a:r>
            <a:r>
              <a:rPr lang="en-US" dirty="0" smtClean="0"/>
              <a:t/>
            </a:r>
            <a:br>
              <a:rPr lang="en-US" dirty="0" smtClean="0"/>
            </a:br>
            <a:endParaRPr lang="en-US" dirty="0" smtClean="0"/>
          </a:p>
          <a:p>
            <a:pPr marL="342900" indent="-342900">
              <a:buFont typeface="+mj-lt"/>
              <a:buAutoNum type="arabicPeriod" startAt="9"/>
            </a:pPr>
            <a:r>
              <a:rPr lang="en-US" dirty="0" smtClean="0"/>
              <a:t>We open 2 tabs to </a:t>
            </a:r>
            <a:r>
              <a:rPr lang="en-US" dirty="0" err="1" smtClean="0"/>
              <a:t>swiss</a:t>
            </a:r>
            <a:r>
              <a:rPr lang="en-US" dirty="0" smtClean="0"/>
              <a:t>-model, we press Start Modelling and select “Target-Templet Alignments” and we paste the alignment in both tabs.</a:t>
            </a:r>
            <a:br>
              <a:rPr lang="en-US" dirty="0" smtClean="0"/>
            </a:br>
            <a:endParaRPr lang="en-US" dirty="0" smtClean="0"/>
          </a:p>
          <a:p>
            <a:pPr marL="342900" indent="-342900">
              <a:buFont typeface="+mj-lt"/>
              <a:buAutoNum type="arabicPeriod" startAt="9"/>
            </a:pPr>
            <a:r>
              <a:rPr lang="en-US" dirty="0" smtClean="0"/>
              <a:t>Then we select with which template we want to make a model (one for each tab) and we press “Validate Target-Template Alignment”</a:t>
            </a:r>
          </a:p>
        </p:txBody>
      </p:sp>
      <p:pic>
        <p:nvPicPr>
          <p:cNvPr id="1536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188" t="35742" r="26093" b="32129"/>
          <a:stretch/>
        </p:blipFill>
        <p:spPr bwMode="auto">
          <a:xfrm>
            <a:off x="4512966" y="908720"/>
            <a:ext cx="4580934"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344" b="36426"/>
          <a:stretch/>
        </p:blipFill>
        <p:spPr bwMode="auto">
          <a:xfrm>
            <a:off x="4185026" y="3897585"/>
            <a:ext cx="4923478" cy="24117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7 Grupo"/>
          <p:cNvGrpSpPr/>
          <p:nvPr/>
        </p:nvGrpSpPr>
        <p:grpSpPr>
          <a:xfrm>
            <a:off x="8244408" y="4941168"/>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11" name="10 Grupo"/>
          <p:cNvGrpSpPr/>
          <p:nvPr/>
        </p:nvGrpSpPr>
        <p:grpSpPr>
          <a:xfrm>
            <a:off x="5048969" y="4924837"/>
            <a:ext cx="459135" cy="347796"/>
            <a:chOff x="5940152" y="6452651"/>
            <a:chExt cx="459135" cy="347796"/>
          </a:xfrm>
        </p:grpSpPr>
        <p:pic>
          <p:nvPicPr>
            <p:cNvPr id="12"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4" name="13 Grupo"/>
          <p:cNvGrpSpPr/>
          <p:nvPr/>
        </p:nvGrpSpPr>
        <p:grpSpPr>
          <a:xfrm>
            <a:off x="5796136" y="5166619"/>
            <a:ext cx="459135" cy="347796"/>
            <a:chOff x="5940152" y="6452651"/>
            <a:chExt cx="459135" cy="347796"/>
          </a:xfrm>
        </p:grpSpPr>
        <p:pic>
          <p:nvPicPr>
            <p:cNvPr id="15"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6" name="15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Tree>
    <p:extLst>
      <p:ext uri="{BB962C8B-B14F-4D97-AF65-F5344CB8AC3E}">
        <p14:creationId xmlns:p14="http://schemas.microsoft.com/office/powerpoint/2010/main" val="397902690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930" r="25000" b="12500"/>
          <a:stretch/>
        </p:blipFill>
        <p:spPr bwMode="auto">
          <a:xfrm>
            <a:off x="5811642" y="872902"/>
            <a:ext cx="3152846" cy="2844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043213" y="21266"/>
            <a:ext cx="6076087" cy="830997"/>
          </a:xfrm>
          <a:prstGeom prst="rect">
            <a:avLst/>
          </a:prstGeom>
          <a:noFill/>
        </p:spPr>
        <p:txBody>
          <a:bodyPr wrap="none" rtlCol="0">
            <a:spAutoFit/>
          </a:bodyPr>
          <a:lstStyle/>
          <a:p>
            <a:pPr algn="r"/>
            <a:r>
              <a:rPr lang="en-US" sz="2800" dirty="0" smtClean="0"/>
              <a:t>Homology modelling:</a:t>
            </a:r>
            <a:r>
              <a:rPr lang="en-US" sz="4800" dirty="0" smtClean="0"/>
              <a:t> Exercise 3</a:t>
            </a:r>
            <a:r>
              <a:rPr lang="en-US" dirty="0" smtClean="0"/>
              <a:t>.3</a:t>
            </a:r>
            <a:endParaRPr lang="en-US" dirty="0"/>
          </a:p>
        </p:txBody>
      </p:sp>
      <p:sp>
        <p:nvSpPr>
          <p:cNvPr id="4" name="3 CuadroTexto"/>
          <p:cNvSpPr txBox="1"/>
          <p:nvPr/>
        </p:nvSpPr>
        <p:spPr>
          <a:xfrm>
            <a:off x="251519" y="908720"/>
            <a:ext cx="4104457" cy="2585323"/>
          </a:xfrm>
          <a:prstGeom prst="rect">
            <a:avLst/>
          </a:prstGeom>
          <a:noFill/>
        </p:spPr>
        <p:txBody>
          <a:bodyPr wrap="square" rtlCol="0">
            <a:spAutoFit/>
          </a:bodyPr>
          <a:lstStyle/>
          <a:p>
            <a:pPr marL="342900" indent="-342900">
              <a:buFont typeface="+mj-lt"/>
              <a:buAutoNum type="arabicPeriod" startAt="12"/>
            </a:pPr>
            <a:r>
              <a:rPr lang="en-US" dirty="0" smtClean="0"/>
              <a:t>In case there are several models and chains for the template structure we must press “Build Model” in the one we want to use, in this case </a:t>
            </a:r>
            <a:r>
              <a:rPr lang="en-US" b="1" dirty="0" smtClean="0"/>
              <a:t>3bre.1.B</a:t>
            </a:r>
            <a:r>
              <a:rPr lang="en-US" dirty="0" smtClean="0"/>
              <a:t>.</a:t>
            </a:r>
          </a:p>
          <a:p>
            <a:pPr marL="342900" indent="-342900">
              <a:buFont typeface="+mj-lt"/>
              <a:buAutoNum type="arabicPeriod" startAt="12"/>
            </a:pPr>
            <a:r>
              <a:rPr lang="en-US" dirty="0" smtClean="0"/>
              <a:t> After a while we see the results</a:t>
            </a:r>
            <a:endParaRPr lang="en-US" dirty="0"/>
          </a:p>
          <a:p>
            <a:pPr marL="342900" indent="-342900">
              <a:buFont typeface="+mj-lt"/>
              <a:buAutoNum type="arabicPeriod" startAt="12"/>
            </a:pPr>
            <a:r>
              <a:rPr lang="en-US" dirty="0" smtClean="0"/>
              <a:t>Compare the given scoring values with those obtained by automatic and semi-automatic . What do you think, are they better or worse?</a:t>
            </a:r>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89129" y="215898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638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2929" r="33906" b="22657"/>
          <a:stretch/>
        </p:blipFill>
        <p:spPr bwMode="auto">
          <a:xfrm>
            <a:off x="273645" y="3573016"/>
            <a:ext cx="3529103" cy="3178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2735" r="34275" b="22656"/>
          <a:stretch/>
        </p:blipFill>
        <p:spPr bwMode="auto">
          <a:xfrm>
            <a:off x="4362626" y="3573016"/>
            <a:ext cx="3617237" cy="3284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3043213" y="4725144"/>
            <a:ext cx="664691"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8 Rectángulo"/>
          <p:cNvSpPr/>
          <p:nvPr/>
        </p:nvSpPr>
        <p:spPr>
          <a:xfrm>
            <a:off x="7236296" y="4797152"/>
            <a:ext cx="664691"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4953" y="5482932"/>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497" y="5373216"/>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406115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043213" y="21266"/>
            <a:ext cx="6076087" cy="830997"/>
          </a:xfrm>
          <a:prstGeom prst="rect">
            <a:avLst/>
          </a:prstGeom>
          <a:noFill/>
        </p:spPr>
        <p:txBody>
          <a:bodyPr wrap="none" rtlCol="0">
            <a:spAutoFit/>
          </a:bodyPr>
          <a:lstStyle/>
          <a:p>
            <a:pPr algn="r"/>
            <a:r>
              <a:rPr lang="en-US" sz="2800" dirty="0" smtClean="0"/>
              <a:t>Homology modelling:</a:t>
            </a:r>
            <a:r>
              <a:rPr lang="en-US" sz="4800" dirty="0" smtClean="0"/>
              <a:t> Exercise 3</a:t>
            </a:r>
            <a:r>
              <a:rPr lang="en-US" dirty="0" smtClean="0"/>
              <a:t>.4</a:t>
            </a:r>
            <a:endParaRPr lang="en-US" dirty="0"/>
          </a:p>
        </p:txBody>
      </p:sp>
      <p:sp>
        <p:nvSpPr>
          <p:cNvPr id="3" name="2 CuadroTexto"/>
          <p:cNvSpPr txBox="1"/>
          <p:nvPr/>
        </p:nvSpPr>
        <p:spPr>
          <a:xfrm>
            <a:off x="251519" y="908720"/>
            <a:ext cx="8701701" cy="1477328"/>
          </a:xfrm>
          <a:prstGeom prst="rect">
            <a:avLst/>
          </a:prstGeom>
          <a:noFill/>
        </p:spPr>
        <p:txBody>
          <a:bodyPr wrap="square" rtlCol="0">
            <a:spAutoFit/>
          </a:bodyPr>
          <a:lstStyle/>
          <a:p>
            <a:pPr marL="342900" indent="-342900">
              <a:buFont typeface="+mj-lt"/>
              <a:buAutoNum type="arabicPeriod" startAt="15"/>
            </a:pPr>
            <a:r>
              <a:rPr lang="en-US" dirty="0" smtClean="0"/>
              <a:t>After downloading both models (and rename them with the template used for each one) we need to superpose them, for that we are going to use “CLICK server” (</a:t>
            </a:r>
            <a:r>
              <a:rPr lang="en-US" dirty="0" smtClean="0">
                <a:hlinkClick r:id="rId2"/>
              </a:rPr>
              <a:t>http://mspc.bii.a-star.edu.sg/minhn/click.html</a:t>
            </a:r>
            <a:r>
              <a:rPr lang="en-US" dirty="0" smtClean="0"/>
              <a:t>) (better with </a:t>
            </a:r>
            <a:r>
              <a:rPr lang="en-US" dirty="0" err="1" smtClean="0"/>
              <a:t>firefox</a:t>
            </a:r>
            <a:r>
              <a:rPr lang="en-US" dirty="0" smtClean="0"/>
              <a:t>)</a:t>
            </a:r>
          </a:p>
          <a:p>
            <a:pPr marL="342900" indent="-342900">
              <a:buFont typeface="+mj-lt"/>
              <a:buAutoNum type="arabicPeriod" startAt="15"/>
            </a:pPr>
            <a:r>
              <a:rPr lang="en-US" dirty="0" smtClean="0"/>
              <a:t>We can see now that the region where we had previously identified a </a:t>
            </a:r>
            <a:r>
              <a:rPr lang="en-US" dirty="0" err="1" smtClean="0"/>
              <a:t>missalignment</a:t>
            </a:r>
            <a:r>
              <a:rPr lang="en-US" dirty="0" smtClean="0"/>
              <a:t> is perfectly aligned.</a:t>
            </a:r>
          </a:p>
        </p:txBody>
      </p:sp>
      <p:grpSp>
        <p:nvGrpSpPr>
          <p:cNvPr id="4" name="3 Grupo"/>
          <p:cNvGrpSpPr/>
          <p:nvPr/>
        </p:nvGrpSpPr>
        <p:grpSpPr>
          <a:xfrm>
            <a:off x="702422" y="2386048"/>
            <a:ext cx="7709635" cy="4067288"/>
            <a:chOff x="983505" y="2386048"/>
            <a:chExt cx="5328592" cy="2811147"/>
          </a:xfrm>
        </p:grpSpPr>
        <p:pic>
          <p:nvPicPr>
            <p:cNvPr id="174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4643" t="13541" r="9762" b="36607"/>
            <a:stretch/>
          </p:blipFill>
          <p:spPr bwMode="auto">
            <a:xfrm>
              <a:off x="983505" y="2386048"/>
              <a:ext cx="5328592" cy="28111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Rectángulo"/>
            <p:cNvSpPr/>
            <p:nvPr/>
          </p:nvSpPr>
          <p:spPr>
            <a:xfrm>
              <a:off x="3335959" y="4869160"/>
              <a:ext cx="288032" cy="144016"/>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5 Rectángulo"/>
            <p:cNvSpPr/>
            <p:nvPr/>
          </p:nvSpPr>
          <p:spPr>
            <a:xfrm>
              <a:off x="4624392" y="4869160"/>
              <a:ext cx="955719" cy="14401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8 Rectángulo"/>
          <p:cNvSpPr/>
          <p:nvPr/>
        </p:nvSpPr>
        <p:spPr>
          <a:xfrm>
            <a:off x="3006678" y="1825970"/>
            <a:ext cx="5544616" cy="208369"/>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9 Rectángulo"/>
          <p:cNvSpPr/>
          <p:nvPr/>
        </p:nvSpPr>
        <p:spPr>
          <a:xfrm>
            <a:off x="1278486" y="3212976"/>
            <a:ext cx="504056" cy="792087"/>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118120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3043213" y="21266"/>
            <a:ext cx="6076087" cy="830997"/>
          </a:xfrm>
          <a:prstGeom prst="rect">
            <a:avLst/>
          </a:prstGeom>
          <a:noFill/>
        </p:spPr>
        <p:txBody>
          <a:bodyPr wrap="none" rtlCol="0">
            <a:spAutoFit/>
          </a:bodyPr>
          <a:lstStyle/>
          <a:p>
            <a:pPr algn="r"/>
            <a:r>
              <a:rPr lang="en-US" sz="2800" dirty="0" smtClean="0"/>
              <a:t>Homology modelling:</a:t>
            </a:r>
            <a:r>
              <a:rPr lang="en-US" sz="4800" dirty="0" smtClean="0"/>
              <a:t> Exercise 3</a:t>
            </a:r>
            <a:r>
              <a:rPr lang="en-US" dirty="0" smtClean="0"/>
              <a:t>.4</a:t>
            </a:r>
            <a:endParaRPr lang="en-US" dirty="0"/>
          </a:p>
        </p:txBody>
      </p:sp>
      <p:sp>
        <p:nvSpPr>
          <p:cNvPr id="7" name="6 CuadroTexto"/>
          <p:cNvSpPr txBox="1"/>
          <p:nvPr/>
        </p:nvSpPr>
        <p:spPr>
          <a:xfrm>
            <a:off x="251519" y="908720"/>
            <a:ext cx="8701701" cy="1477328"/>
          </a:xfrm>
          <a:prstGeom prst="rect">
            <a:avLst/>
          </a:prstGeom>
          <a:noFill/>
        </p:spPr>
        <p:txBody>
          <a:bodyPr wrap="square" rtlCol="0">
            <a:spAutoFit/>
          </a:bodyPr>
          <a:lstStyle/>
          <a:p>
            <a:pPr marL="342900" indent="-342900">
              <a:buFont typeface="+mj-lt"/>
              <a:buAutoNum type="arabicPeriod" startAt="17"/>
            </a:pPr>
            <a:r>
              <a:rPr lang="en-US" dirty="0" smtClean="0"/>
              <a:t>The two loops with different structures remain misaligned, but here is where there are the most important differences between the three sequences, so probably none of the alignments are correct, so probably none of the models are correct in these regions. There are other methods for “loop modelling” that could be applied here, but you really would never know if the obtained structure is correct.</a:t>
            </a:r>
          </a:p>
        </p:txBody>
      </p:sp>
      <p:grpSp>
        <p:nvGrpSpPr>
          <p:cNvPr id="4" name="3 Grupo"/>
          <p:cNvGrpSpPr/>
          <p:nvPr/>
        </p:nvGrpSpPr>
        <p:grpSpPr>
          <a:xfrm>
            <a:off x="1197871" y="2975356"/>
            <a:ext cx="6715372" cy="3809891"/>
            <a:chOff x="448916" y="2569418"/>
            <a:chExt cx="7430887" cy="4215830"/>
          </a:xfrm>
        </p:grpSpPr>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125" t="23633" r="53750" b="33593"/>
            <a:stretch/>
          </p:blipFill>
          <p:spPr bwMode="auto">
            <a:xfrm>
              <a:off x="448916" y="2569418"/>
              <a:ext cx="2819400" cy="417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2499" t="15039" r="56563" b="35351"/>
            <a:stretch/>
          </p:blipFill>
          <p:spPr bwMode="auto">
            <a:xfrm>
              <a:off x="4788025" y="2780928"/>
              <a:ext cx="3091778" cy="3966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Rectángulo"/>
            <p:cNvSpPr/>
            <p:nvPr/>
          </p:nvSpPr>
          <p:spPr>
            <a:xfrm>
              <a:off x="1907704" y="2708920"/>
              <a:ext cx="955719" cy="72008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8 Rectángulo"/>
            <p:cNvSpPr/>
            <p:nvPr/>
          </p:nvSpPr>
          <p:spPr>
            <a:xfrm>
              <a:off x="6208569" y="2780928"/>
              <a:ext cx="955719" cy="72008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9 Rectángulo"/>
            <p:cNvSpPr/>
            <p:nvPr/>
          </p:nvSpPr>
          <p:spPr>
            <a:xfrm>
              <a:off x="5940152" y="5877272"/>
              <a:ext cx="1584176" cy="86987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10 Rectángulo"/>
            <p:cNvSpPr/>
            <p:nvPr/>
          </p:nvSpPr>
          <p:spPr>
            <a:xfrm>
              <a:off x="899592" y="5915372"/>
              <a:ext cx="1584176" cy="86987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11 Grupo"/>
          <p:cNvGrpSpPr/>
          <p:nvPr/>
        </p:nvGrpSpPr>
        <p:grpSpPr>
          <a:xfrm>
            <a:off x="179512" y="2488675"/>
            <a:ext cx="8783235" cy="364261"/>
            <a:chOff x="983505" y="4792187"/>
            <a:chExt cx="5328592" cy="220989"/>
          </a:xfrm>
        </p:grpSpPr>
        <p:pic>
          <p:nvPicPr>
            <p:cNvPr id="1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4643" t="56211" r="9762" b="39870"/>
            <a:stretch/>
          </p:blipFill>
          <p:spPr bwMode="auto">
            <a:xfrm>
              <a:off x="983505" y="4792187"/>
              <a:ext cx="5328592" cy="220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14 Rectángulo"/>
            <p:cNvSpPr/>
            <p:nvPr/>
          </p:nvSpPr>
          <p:spPr>
            <a:xfrm>
              <a:off x="4624392" y="4869160"/>
              <a:ext cx="955719" cy="14401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5766726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63435" y="764704"/>
            <a:ext cx="8401054" cy="1692771"/>
          </a:xfrm>
          <a:prstGeom prst="rect">
            <a:avLst/>
          </a:prstGeom>
          <a:noFill/>
        </p:spPr>
        <p:txBody>
          <a:bodyPr wrap="square" rtlCol="0">
            <a:spAutoFit/>
          </a:bodyPr>
          <a:lstStyle/>
          <a:p>
            <a:r>
              <a:rPr lang="en-US" sz="4800" dirty="0" smtClean="0"/>
              <a:t>So… after all of this…</a:t>
            </a:r>
          </a:p>
          <a:p>
            <a:r>
              <a:rPr lang="en-US" sz="2800" dirty="0" smtClean="0"/>
              <a:t>Which model, from which approach, would you choose as the best one?</a:t>
            </a:r>
          </a:p>
        </p:txBody>
      </p:sp>
      <p:sp>
        <p:nvSpPr>
          <p:cNvPr id="5" name="4 CuadroTexto"/>
          <p:cNvSpPr txBox="1"/>
          <p:nvPr/>
        </p:nvSpPr>
        <p:spPr>
          <a:xfrm>
            <a:off x="563435" y="2767568"/>
            <a:ext cx="7996292" cy="3046988"/>
          </a:xfrm>
          <a:prstGeom prst="rect">
            <a:avLst/>
          </a:prstGeom>
          <a:noFill/>
        </p:spPr>
        <p:txBody>
          <a:bodyPr wrap="none" rtlCol="0">
            <a:spAutoFit/>
          </a:bodyPr>
          <a:lstStyle/>
          <a:p>
            <a:r>
              <a:rPr lang="en-US" sz="2400" dirty="0" smtClean="0"/>
              <a:t>Depends on what you want it for.</a:t>
            </a:r>
          </a:p>
          <a:p>
            <a:endParaRPr lang="en-US" sz="2400" dirty="0" smtClean="0"/>
          </a:p>
          <a:p>
            <a:pPr marL="285750" indent="-285750">
              <a:buFontTx/>
              <a:buChar char="-"/>
            </a:pPr>
            <a:r>
              <a:rPr lang="en-US" sz="2400" dirty="0" smtClean="0"/>
              <a:t>A nice picture (in a publication)</a:t>
            </a:r>
          </a:p>
          <a:p>
            <a:pPr marL="285750" indent="-285750">
              <a:buFontTx/>
              <a:buChar char="-"/>
            </a:pPr>
            <a:r>
              <a:rPr lang="en-US" sz="2400" dirty="0" smtClean="0"/>
              <a:t>Try to understand the structure and function</a:t>
            </a:r>
          </a:p>
          <a:p>
            <a:pPr marL="285750" indent="-285750">
              <a:buFontTx/>
              <a:buChar char="-"/>
            </a:pPr>
            <a:r>
              <a:rPr lang="en-US" sz="2400" dirty="0" smtClean="0"/>
              <a:t>Mutagenesis studies</a:t>
            </a:r>
          </a:p>
          <a:p>
            <a:pPr marL="285750" indent="-285750">
              <a:buFontTx/>
              <a:buChar char="-"/>
            </a:pPr>
            <a:r>
              <a:rPr lang="en-US" sz="2400" dirty="0" smtClean="0"/>
              <a:t>Predict interactions with other proteins (without high detail)</a:t>
            </a:r>
          </a:p>
          <a:p>
            <a:pPr marL="285750" indent="-285750">
              <a:buFontTx/>
              <a:buChar char="-"/>
            </a:pPr>
            <a:r>
              <a:rPr lang="en-US" sz="2400" dirty="0" smtClean="0"/>
              <a:t>Predict interactions with other proteins (with high detail)</a:t>
            </a:r>
          </a:p>
          <a:p>
            <a:pPr marL="285750" indent="-285750">
              <a:buFontTx/>
              <a:buChar char="-"/>
            </a:pPr>
            <a:r>
              <a:rPr lang="en-US" sz="2400" dirty="0" smtClean="0"/>
              <a:t>Predict interactions with small molecules</a:t>
            </a:r>
            <a:endParaRPr lang="en-US" sz="2400" dirty="0"/>
          </a:p>
        </p:txBody>
      </p:sp>
      <p:sp>
        <p:nvSpPr>
          <p:cNvPr id="6" name="5 CuadroTexto"/>
          <p:cNvSpPr txBox="1"/>
          <p:nvPr/>
        </p:nvSpPr>
        <p:spPr>
          <a:xfrm>
            <a:off x="1808581" y="21266"/>
            <a:ext cx="7310719" cy="830997"/>
          </a:xfrm>
          <a:prstGeom prst="rect">
            <a:avLst/>
          </a:prstGeom>
          <a:noFill/>
        </p:spPr>
        <p:txBody>
          <a:bodyPr wrap="none" rtlCol="0">
            <a:spAutoFit/>
          </a:bodyPr>
          <a:lstStyle/>
          <a:p>
            <a:pPr algn="r"/>
            <a:r>
              <a:rPr lang="en-US" sz="2800" dirty="0" smtClean="0"/>
              <a:t>Homology modelling:</a:t>
            </a:r>
            <a:r>
              <a:rPr lang="en-US" sz="4800" dirty="0" smtClean="0"/>
              <a:t> Final thoughts </a:t>
            </a:r>
            <a:r>
              <a:rPr lang="en-US" dirty="0" smtClean="0"/>
              <a:t>1</a:t>
            </a:r>
            <a:endParaRPr lang="en-US" dirty="0"/>
          </a:p>
        </p:txBody>
      </p:sp>
    </p:spTree>
    <p:extLst>
      <p:ext uri="{BB962C8B-B14F-4D97-AF65-F5344CB8AC3E}">
        <p14:creationId xmlns:p14="http://schemas.microsoft.com/office/powerpoint/2010/main" val="255551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 Grupo"/>
          <p:cNvGrpSpPr/>
          <p:nvPr/>
        </p:nvGrpSpPr>
        <p:grpSpPr>
          <a:xfrm>
            <a:off x="107505" y="2520895"/>
            <a:ext cx="8928991" cy="4119437"/>
            <a:chOff x="107505" y="3284984"/>
            <a:chExt cx="7272807" cy="3355348"/>
          </a:xfrm>
        </p:grpSpPr>
        <p:pic>
          <p:nvPicPr>
            <p:cNvPr id="194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344" t="25595" r="62757" b="29688"/>
            <a:stretch/>
          </p:blipFill>
          <p:spPr bwMode="auto">
            <a:xfrm>
              <a:off x="107505" y="3284984"/>
              <a:ext cx="2334074" cy="3353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3381" t="27344" r="62813" b="29688"/>
            <a:stretch/>
          </p:blipFill>
          <p:spPr bwMode="auto">
            <a:xfrm>
              <a:off x="2627784" y="3284984"/>
              <a:ext cx="2323579" cy="335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0"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3382" t="26897" r="63452" b="29501"/>
            <a:stretch/>
          </p:blipFill>
          <p:spPr bwMode="auto">
            <a:xfrm>
              <a:off x="5151988" y="3285132"/>
              <a:ext cx="2228324" cy="335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5" name="4 CuadroTexto"/>
          <p:cNvSpPr txBox="1"/>
          <p:nvPr/>
        </p:nvSpPr>
        <p:spPr>
          <a:xfrm>
            <a:off x="430897" y="2060848"/>
            <a:ext cx="1707006" cy="369332"/>
          </a:xfrm>
          <a:prstGeom prst="rect">
            <a:avLst/>
          </a:prstGeom>
          <a:noFill/>
        </p:spPr>
        <p:txBody>
          <a:bodyPr wrap="none" rtlCol="0">
            <a:spAutoFit/>
          </a:bodyPr>
          <a:lstStyle/>
          <a:p>
            <a:r>
              <a:rPr lang="en-US" dirty="0" smtClean="0"/>
              <a:t>99..85% identity</a:t>
            </a:r>
            <a:endParaRPr lang="en-US" dirty="0"/>
          </a:p>
        </p:txBody>
      </p:sp>
      <p:sp>
        <p:nvSpPr>
          <p:cNvPr id="9" name="8 CuadroTexto"/>
          <p:cNvSpPr txBox="1"/>
          <p:nvPr/>
        </p:nvSpPr>
        <p:spPr>
          <a:xfrm>
            <a:off x="3714576" y="2060848"/>
            <a:ext cx="1707006" cy="369332"/>
          </a:xfrm>
          <a:prstGeom prst="rect">
            <a:avLst/>
          </a:prstGeom>
          <a:noFill/>
        </p:spPr>
        <p:txBody>
          <a:bodyPr wrap="none" rtlCol="0">
            <a:spAutoFit/>
          </a:bodyPr>
          <a:lstStyle/>
          <a:p>
            <a:r>
              <a:rPr lang="en-US" dirty="0" smtClean="0"/>
              <a:t>70..60% identity</a:t>
            </a:r>
            <a:endParaRPr lang="en-US" dirty="0"/>
          </a:p>
        </p:txBody>
      </p:sp>
      <p:sp>
        <p:nvSpPr>
          <p:cNvPr id="10" name="9 CuadroTexto"/>
          <p:cNvSpPr txBox="1"/>
          <p:nvPr/>
        </p:nvSpPr>
        <p:spPr>
          <a:xfrm>
            <a:off x="6825434" y="2060848"/>
            <a:ext cx="1707006" cy="369332"/>
          </a:xfrm>
          <a:prstGeom prst="rect">
            <a:avLst/>
          </a:prstGeom>
          <a:noFill/>
        </p:spPr>
        <p:txBody>
          <a:bodyPr wrap="none" rtlCol="0">
            <a:spAutoFit/>
          </a:bodyPr>
          <a:lstStyle/>
          <a:p>
            <a:r>
              <a:rPr lang="en-US" dirty="0"/>
              <a:t>5</a:t>
            </a:r>
            <a:r>
              <a:rPr lang="en-US" dirty="0" smtClean="0"/>
              <a:t>0..40% identity</a:t>
            </a:r>
            <a:endParaRPr lang="en-US" dirty="0"/>
          </a:p>
        </p:txBody>
      </p:sp>
      <p:sp>
        <p:nvSpPr>
          <p:cNvPr id="6" name="5 CuadroTexto"/>
          <p:cNvSpPr txBox="1"/>
          <p:nvPr/>
        </p:nvSpPr>
        <p:spPr>
          <a:xfrm>
            <a:off x="251520" y="747861"/>
            <a:ext cx="8640960" cy="1384995"/>
          </a:xfrm>
          <a:prstGeom prst="rect">
            <a:avLst/>
          </a:prstGeom>
          <a:noFill/>
        </p:spPr>
        <p:txBody>
          <a:bodyPr wrap="square" rtlCol="0">
            <a:spAutoFit/>
          </a:bodyPr>
          <a:lstStyle/>
          <a:p>
            <a:r>
              <a:rPr lang="en-US" dirty="0" smtClean="0"/>
              <a:t>Homology modeling ends up generating a X,Y,Z coordinate for each atom, like in a high resolution NMR or X-ray experimentally obtained structure, but …</a:t>
            </a:r>
          </a:p>
          <a:p>
            <a:r>
              <a:rPr lang="en-US" sz="2800" dirty="0" smtClean="0"/>
              <a:t>How much should I believe about the predicted model?</a:t>
            </a:r>
            <a:br>
              <a:rPr lang="en-US" sz="2800" dirty="0" smtClean="0"/>
            </a:br>
            <a:r>
              <a:rPr lang="en-US" sz="2000" dirty="0" smtClean="0"/>
              <a:t>(IMMO, but this numbers are </a:t>
            </a:r>
            <a:r>
              <a:rPr lang="en-US" sz="2000" dirty="0"/>
              <a:t>fully illustrative)</a:t>
            </a:r>
          </a:p>
        </p:txBody>
      </p:sp>
      <p:sp>
        <p:nvSpPr>
          <p:cNvPr id="12" name="11 CuadroTexto"/>
          <p:cNvSpPr txBox="1"/>
          <p:nvPr/>
        </p:nvSpPr>
        <p:spPr>
          <a:xfrm>
            <a:off x="1808581" y="21266"/>
            <a:ext cx="7310719" cy="830997"/>
          </a:xfrm>
          <a:prstGeom prst="rect">
            <a:avLst/>
          </a:prstGeom>
          <a:noFill/>
        </p:spPr>
        <p:txBody>
          <a:bodyPr wrap="none" rtlCol="0">
            <a:spAutoFit/>
          </a:bodyPr>
          <a:lstStyle/>
          <a:p>
            <a:pPr algn="r"/>
            <a:r>
              <a:rPr lang="en-US" sz="2800" dirty="0" smtClean="0"/>
              <a:t>Homology modelling:</a:t>
            </a:r>
            <a:r>
              <a:rPr lang="en-US" sz="4800" dirty="0" smtClean="0"/>
              <a:t> Final thoughts </a:t>
            </a:r>
            <a:r>
              <a:rPr lang="en-US" dirty="0" smtClean="0"/>
              <a:t>2</a:t>
            </a:r>
            <a:endParaRPr lang="en-US" dirty="0"/>
          </a:p>
        </p:txBody>
      </p:sp>
    </p:spTree>
    <p:extLst>
      <p:ext uri="{BB962C8B-B14F-4D97-AF65-F5344CB8AC3E}">
        <p14:creationId xmlns:p14="http://schemas.microsoft.com/office/powerpoint/2010/main" val="293532628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1309" b="25893"/>
          <a:stretch/>
        </p:blipFill>
        <p:spPr bwMode="auto">
          <a:xfrm>
            <a:off x="0" y="861059"/>
            <a:ext cx="6948264" cy="59969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71744" y="21266"/>
            <a:ext cx="3947556" cy="1107996"/>
          </a:xfrm>
          <a:prstGeom prst="rect">
            <a:avLst/>
          </a:prstGeom>
          <a:noFill/>
        </p:spPr>
        <p:txBody>
          <a:bodyPr wrap="none" rtlCol="0">
            <a:spAutoFit/>
          </a:bodyPr>
          <a:lstStyle/>
          <a:p>
            <a:pPr algn="r"/>
            <a:r>
              <a:rPr lang="en-US" sz="2800" dirty="0" smtClean="0"/>
              <a:t>Structure:</a:t>
            </a:r>
            <a:r>
              <a:rPr lang="en-US" sz="4800" dirty="0" smtClean="0"/>
              <a:t> Visualize</a:t>
            </a:r>
          </a:p>
          <a:p>
            <a:pPr algn="r"/>
            <a:r>
              <a:rPr lang="en-US" dirty="0" err="1" smtClean="0"/>
              <a:t>Pymol</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29262"/>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752" y="501317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5013176"/>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7145522" y="1463178"/>
            <a:ext cx="1890974" cy="4985980"/>
          </a:xfrm>
          <a:prstGeom prst="rect">
            <a:avLst/>
          </a:prstGeom>
          <a:noFill/>
        </p:spPr>
        <p:txBody>
          <a:bodyPr wrap="square" rtlCol="0">
            <a:spAutoFit/>
          </a:bodyPr>
          <a:lstStyle/>
          <a:p>
            <a:r>
              <a:rPr lang="en-US" dirty="0" smtClean="0"/>
              <a:t>We can visualize and make several operations with structures using </a:t>
            </a:r>
            <a:r>
              <a:rPr lang="en-US" dirty="0" err="1" smtClean="0"/>
              <a:t>pymol</a:t>
            </a:r>
            <a:r>
              <a:rPr lang="en-US" dirty="0" smtClean="0"/>
              <a:t> software (and lots of others), </a:t>
            </a:r>
            <a:r>
              <a:rPr lang="en-US" dirty="0" err="1" smtClean="0"/>
              <a:t>pymol</a:t>
            </a:r>
            <a:r>
              <a:rPr lang="en-US" dirty="0" smtClean="0"/>
              <a:t> can be downloaded from here:</a:t>
            </a:r>
          </a:p>
          <a:p>
            <a:r>
              <a:rPr lang="en-US" sz="1200" dirty="0" smtClean="0">
                <a:hlinkClick r:id="rId4"/>
              </a:rPr>
              <a:t>https://www.pymol.org/</a:t>
            </a:r>
            <a:endParaRPr lang="en-US" sz="1200" dirty="0" smtClean="0"/>
          </a:p>
          <a:p>
            <a:endParaRPr lang="en-US" dirty="0" smtClean="0"/>
          </a:p>
          <a:p>
            <a:r>
              <a:rPr lang="en-US" dirty="0" smtClean="0"/>
              <a:t>We are going to visualize with </a:t>
            </a:r>
            <a:r>
              <a:rPr lang="en-US" dirty="0" err="1" smtClean="0"/>
              <a:t>Pymol</a:t>
            </a:r>
            <a:r>
              <a:rPr lang="en-US" dirty="0" smtClean="0"/>
              <a:t> the structure 4BYZ previously downloaded</a:t>
            </a:r>
            <a:endParaRPr lang="en-US" dirty="0"/>
          </a:p>
        </p:txBody>
      </p:sp>
    </p:spTree>
    <p:extLst>
      <p:ext uri="{BB962C8B-B14F-4D97-AF65-F5344CB8AC3E}">
        <p14:creationId xmlns:p14="http://schemas.microsoft.com/office/powerpoint/2010/main" val="301952567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r="32143" b="29799"/>
          <a:stretch/>
        </p:blipFill>
        <p:spPr bwMode="auto">
          <a:xfrm>
            <a:off x="179512" y="1129262"/>
            <a:ext cx="6794059" cy="5622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171744" y="21266"/>
            <a:ext cx="3947556" cy="1107996"/>
          </a:xfrm>
          <a:prstGeom prst="rect">
            <a:avLst/>
          </a:prstGeom>
          <a:noFill/>
        </p:spPr>
        <p:txBody>
          <a:bodyPr wrap="none" rtlCol="0">
            <a:spAutoFit/>
          </a:bodyPr>
          <a:lstStyle/>
          <a:p>
            <a:pPr algn="r"/>
            <a:r>
              <a:rPr lang="en-US" sz="2800" dirty="0" smtClean="0"/>
              <a:t>Structure:</a:t>
            </a:r>
            <a:r>
              <a:rPr lang="en-US" sz="4800" dirty="0" smtClean="0"/>
              <a:t> Visualize</a:t>
            </a:r>
          </a:p>
          <a:p>
            <a:pPr algn="r"/>
            <a:r>
              <a:rPr lang="en-US" dirty="0" err="1" smtClean="0"/>
              <a:t>Pymol</a:t>
            </a:r>
            <a:endParaRPr lang="en-US" dirty="0"/>
          </a:p>
        </p:txBody>
      </p:sp>
      <p:sp>
        <p:nvSpPr>
          <p:cNvPr id="3" name="2 CuadroTexto"/>
          <p:cNvSpPr txBox="1"/>
          <p:nvPr/>
        </p:nvSpPr>
        <p:spPr>
          <a:xfrm>
            <a:off x="7145523" y="1628800"/>
            <a:ext cx="1998478" cy="2862322"/>
          </a:xfrm>
          <a:prstGeom prst="rect">
            <a:avLst/>
          </a:prstGeom>
          <a:noFill/>
        </p:spPr>
        <p:txBody>
          <a:bodyPr wrap="square" rtlCol="0">
            <a:spAutoFit/>
          </a:bodyPr>
          <a:lstStyle/>
          <a:p>
            <a:r>
              <a:rPr lang="en-US" dirty="0" smtClean="0"/>
              <a:t>Now we Display the sequence.</a:t>
            </a:r>
          </a:p>
          <a:p>
            <a:endParaRPr lang="en-US" dirty="0" smtClean="0"/>
          </a:p>
          <a:p>
            <a:r>
              <a:rPr lang="en-US" dirty="0" smtClean="0"/>
              <a:t>And then go to the right menu.</a:t>
            </a:r>
          </a:p>
          <a:p>
            <a:endParaRPr lang="en-US" dirty="0" smtClean="0"/>
          </a:p>
          <a:p>
            <a:r>
              <a:rPr lang="en-US" dirty="0" smtClean="0"/>
              <a:t>Click on every letter to discover the meaning (A,S,H,L,C)</a:t>
            </a:r>
            <a:endParaRPr lang="en-US" dirty="0"/>
          </a:p>
        </p:txBody>
      </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5696" y="1654924"/>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9089" y="3095084"/>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1489" y="309798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4861" y="3094522"/>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2747" y="309798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5147" y="3109036"/>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889219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2024" b="29687"/>
          <a:stretch/>
        </p:blipFill>
        <p:spPr bwMode="auto">
          <a:xfrm>
            <a:off x="0" y="1124744"/>
            <a:ext cx="6928443" cy="5733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00192" y="323910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5171744" y="21266"/>
            <a:ext cx="3947556" cy="1107996"/>
          </a:xfrm>
          <a:prstGeom prst="rect">
            <a:avLst/>
          </a:prstGeom>
          <a:noFill/>
        </p:spPr>
        <p:txBody>
          <a:bodyPr wrap="none" rtlCol="0">
            <a:spAutoFit/>
          </a:bodyPr>
          <a:lstStyle/>
          <a:p>
            <a:pPr algn="r"/>
            <a:r>
              <a:rPr lang="en-US" sz="2800" dirty="0" smtClean="0"/>
              <a:t>Structure:</a:t>
            </a:r>
            <a:r>
              <a:rPr lang="en-US" sz="4800" dirty="0" smtClean="0"/>
              <a:t> Visualize</a:t>
            </a:r>
          </a:p>
          <a:p>
            <a:pPr algn="r"/>
            <a:r>
              <a:rPr lang="en-US" dirty="0" err="1" smtClean="0"/>
              <a:t>Pymol</a:t>
            </a:r>
            <a:endParaRPr lang="en-US"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4128" y="3671148"/>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7145523" y="1628800"/>
            <a:ext cx="1998478" cy="1477328"/>
          </a:xfrm>
          <a:prstGeom prst="rect">
            <a:avLst/>
          </a:prstGeom>
          <a:noFill/>
        </p:spPr>
        <p:txBody>
          <a:bodyPr wrap="square" rtlCol="0">
            <a:spAutoFit/>
          </a:bodyPr>
          <a:lstStyle/>
          <a:p>
            <a:r>
              <a:rPr lang="en-US" dirty="0" smtClean="0"/>
              <a:t>Show-&gt; as -&gt; Cartoon</a:t>
            </a:r>
          </a:p>
          <a:p>
            <a:r>
              <a:rPr lang="en-US" dirty="0" smtClean="0"/>
              <a:t>(all selected is presented as cartoons)</a:t>
            </a:r>
            <a:endParaRPr lang="en-US" dirty="0"/>
          </a:p>
        </p:txBody>
      </p:sp>
    </p:spTree>
    <p:extLst>
      <p:ext uri="{BB962C8B-B14F-4D97-AF65-F5344CB8AC3E}">
        <p14:creationId xmlns:p14="http://schemas.microsoft.com/office/powerpoint/2010/main" val="417644819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2381" b="29687"/>
          <a:stretch/>
        </p:blipFill>
        <p:spPr bwMode="auto">
          <a:xfrm>
            <a:off x="0" y="958172"/>
            <a:ext cx="7092280" cy="5899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71744" y="21266"/>
            <a:ext cx="3947556" cy="1107996"/>
          </a:xfrm>
          <a:prstGeom prst="rect">
            <a:avLst/>
          </a:prstGeom>
          <a:noFill/>
        </p:spPr>
        <p:txBody>
          <a:bodyPr wrap="none" rtlCol="0">
            <a:spAutoFit/>
          </a:bodyPr>
          <a:lstStyle/>
          <a:p>
            <a:pPr algn="r"/>
            <a:r>
              <a:rPr lang="en-US" sz="2800" dirty="0" smtClean="0"/>
              <a:t>Structure:</a:t>
            </a:r>
            <a:r>
              <a:rPr lang="en-US" sz="4800" dirty="0" smtClean="0"/>
              <a:t> Visualize</a:t>
            </a:r>
          </a:p>
          <a:p>
            <a:pPr algn="r"/>
            <a:r>
              <a:rPr lang="en-US" dirty="0" err="1" smtClean="0"/>
              <a:t>Pymol</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289429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3089" y="3449513"/>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7145523" y="1124744"/>
            <a:ext cx="1998478" cy="5909310"/>
          </a:xfrm>
          <a:prstGeom prst="rect">
            <a:avLst/>
          </a:prstGeom>
          <a:noFill/>
        </p:spPr>
        <p:txBody>
          <a:bodyPr wrap="square" rtlCol="0">
            <a:spAutoFit/>
          </a:bodyPr>
          <a:lstStyle/>
          <a:p>
            <a:r>
              <a:rPr lang="en-US" dirty="0" smtClean="0"/>
              <a:t>Drag the mouse while pressing left button over the sequence to select some residues.</a:t>
            </a:r>
          </a:p>
          <a:p>
            <a:endParaRPr lang="en-US" dirty="0" smtClean="0"/>
          </a:p>
          <a:p>
            <a:r>
              <a:rPr lang="en-US" dirty="0" smtClean="0"/>
              <a:t>Go to the new tab in the right menu call (</a:t>
            </a:r>
            <a:r>
              <a:rPr lang="en-US" dirty="0" err="1" smtClean="0"/>
              <a:t>sele</a:t>
            </a:r>
            <a:r>
              <a:rPr lang="en-US" dirty="0" smtClean="0"/>
              <a:t>)</a:t>
            </a:r>
          </a:p>
          <a:p>
            <a:r>
              <a:rPr lang="en-US" dirty="0" smtClean="0"/>
              <a:t>Show-&gt; lines</a:t>
            </a:r>
          </a:p>
          <a:p>
            <a:r>
              <a:rPr lang="en-US" dirty="0" smtClean="0"/>
              <a:t>(all selected is presented as lines, but previous representation is still present)</a:t>
            </a:r>
          </a:p>
          <a:p>
            <a:endParaRPr lang="en-US" dirty="0"/>
          </a:p>
          <a:p>
            <a:r>
              <a:rPr lang="en-US" dirty="0" smtClean="0"/>
              <a:t>Now go to</a:t>
            </a:r>
          </a:p>
          <a:p>
            <a:r>
              <a:rPr lang="en-US" dirty="0" smtClean="0"/>
              <a:t>Action-&gt; delete selection</a:t>
            </a:r>
          </a:p>
          <a:p>
            <a:endParaRPr lang="en-US" dirty="0"/>
          </a:p>
          <a:p>
            <a:endParaRPr lang="en-US" dirty="0"/>
          </a:p>
        </p:txBody>
      </p:sp>
    </p:spTree>
    <p:extLst>
      <p:ext uri="{BB962C8B-B14F-4D97-AF65-F5344CB8AC3E}">
        <p14:creationId xmlns:p14="http://schemas.microsoft.com/office/powerpoint/2010/main" val="3019525679"/>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2381" b="29687"/>
          <a:stretch/>
        </p:blipFill>
        <p:spPr bwMode="auto">
          <a:xfrm>
            <a:off x="-1" y="908720"/>
            <a:ext cx="7151727" cy="5949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71744" y="21266"/>
            <a:ext cx="3947556" cy="1107996"/>
          </a:xfrm>
          <a:prstGeom prst="rect">
            <a:avLst/>
          </a:prstGeom>
          <a:noFill/>
        </p:spPr>
        <p:txBody>
          <a:bodyPr wrap="none" rtlCol="0">
            <a:spAutoFit/>
          </a:bodyPr>
          <a:lstStyle/>
          <a:p>
            <a:pPr algn="r"/>
            <a:r>
              <a:rPr lang="en-US" sz="2800" dirty="0" smtClean="0"/>
              <a:t>Structure:</a:t>
            </a:r>
            <a:r>
              <a:rPr lang="en-US" sz="4800" dirty="0" smtClean="0"/>
              <a:t> Visualize</a:t>
            </a:r>
          </a:p>
          <a:p>
            <a:pPr algn="r"/>
            <a:r>
              <a:rPr lang="en-US" dirty="0" err="1" smtClean="0"/>
              <a:t>Pymol</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2200" y="431922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2945" y="558924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7145523" y="1124744"/>
            <a:ext cx="1998478" cy="2308324"/>
          </a:xfrm>
          <a:prstGeom prst="rect">
            <a:avLst/>
          </a:prstGeom>
          <a:noFill/>
        </p:spPr>
        <p:txBody>
          <a:bodyPr wrap="square" rtlCol="0">
            <a:spAutoFit/>
          </a:bodyPr>
          <a:lstStyle/>
          <a:p>
            <a:r>
              <a:rPr lang="en-US" dirty="0" smtClean="0"/>
              <a:t>We can easily draw a “nice” picture.</a:t>
            </a:r>
          </a:p>
          <a:p>
            <a:endParaRPr lang="en-US" dirty="0"/>
          </a:p>
          <a:p>
            <a:r>
              <a:rPr lang="en-US" dirty="0" smtClean="0"/>
              <a:t>Action -&gt; preset -&gt; publication</a:t>
            </a:r>
          </a:p>
          <a:p>
            <a:endParaRPr lang="en-US" dirty="0" smtClean="0"/>
          </a:p>
          <a:p>
            <a:endParaRPr lang="en-US" dirty="0"/>
          </a:p>
          <a:p>
            <a:endParaRPr lang="en-US" dirty="0"/>
          </a:p>
        </p:txBody>
      </p:sp>
    </p:spTree>
    <p:extLst>
      <p:ext uri="{BB962C8B-B14F-4D97-AF65-F5344CB8AC3E}">
        <p14:creationId xmlns:p14="http://schemas.microsoft.com/office/powerpoint/2010/main" val="417644819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5171744" y="21266"/>
            <a:ext cx="3947556" cy="1107996"/>
          </a:xfrm>
          <a:prstGeom prst="rect">
            <a:avLst/>
          </a:prstGeom>
          <a:noFill/>
        </p:spPr>
        <p:txBody>
          <a:bodyPr wrap="none" rtlCol="0">
            <a:spAutoFit/>
          </a:bodyPr>
          <a:lstStyle/>
          <a:p>
            <a:pPr algn="r"/>
            <a:r>
              <a:rPr lang="en-US" sz="2800" dirty="0" smtClean="0"/>
              <a:t>Structure:</a:t>
            </a:r>
            <a:r>
              <a:rPr lang="en-US" sz="4800" dirty="0" smtClean="0"/>
              <a:t> Visualize</a:t>
            </a:r>
          </a:p>
          <a:p>
            <a:pPr algn="r"/>
            <a:r>
              <a:rPr lang="en-US" dirty="0" err="1" smtClean="0"/>
              <a:t>Pymol</a:t>
            </a:r>
            <a:endParaRPr lang="en-US" dirty="0"/>
          </a:p>
        </p:txBody>
      </p:sp>
      <p:sp>
        <p:nvSpPr>
          <p:cNvPr id="2" name="1 CuadroTexto"/>
          <p:cNvSpPr txBox="1"/>
          <p:nvPr/>
        </p:nvSpPr>
        <p:spPr>
          <a:xfrm>
            <a:off x="35496" y="980728"/>
            <a:ext cx="8712968" cy="2215991"/>
          </a:xfrm>
          <a:prstGeom prst="rect">
            <a:avLst/>
          </a:prstGeom>
          <a:noFill/>
        </p:spPr>
        <p:txBody>
          <a:bodyPr wrap="square" rtlCol="0">
            <a:spAutoFit/>
          </a:bodyPr>
          <a:lstStyle/>
          <a:p>
            <a:r>
              <a:rPr lang="en-US" dirty="0" smtClean="0"/>
              <a:t>We can use </a:t>
            </a:r>
            <a:r>
              <a:rPr lang="en-US" dirty="0" err="1" smtClean="0"/>
              <a:t>pymol</a:t>
            </a:r>
            <a:r>
              <a:rPr lang="en-US" dirty="0" smtClean="0"/>
              <a:t> to view the residues colored by their hydrophobicity, visualizing this way if there is a region in the surface that could be a problem when producing this protein. For that we need an external script, instructions for it are here:</a:t>
            </a:r>
          </a:p>
          <a:p>
            <a:r>
              <a:rPr lang="en-US" sz="1200" dirty="0" smtClean="0">
                <a:hlinkClick r:id="rId2"/>
              </a:rPr>
              <a:t>http://www.protein.osaka-u.ac.jp/rcsfp/supracryst/suzuki/jpxtal/Katsutani/en/hydrophobicity.php</a:t>
            </a:r>
            <a:endParaRPr lang="en-US" sz="1200" dirty="0" smtClean="0"/>
          </a:p>
          <a:p>
            <a:r>
              <a:rPr lang="en-US" dirty="0" smtClean="0"/>
              <a:t>You can download the script here:</a:t>
            </a:r>
          </a:p>
          <a:p>
            <a:r>
              <a:rPr lang="en-US" dirty="0" smtClean="0">
                <a:hlinkClick r:id="rId3"/>
              </a:rPr>
              <a:t>http://www.protein.osaka-u.ac.jp/rcsfp/supracryst/suzuki/jpxtal/Katsutani/color_h.py</a:t>
            </a:r>
            <a:endParaRPr lang="en-US" dirty="0" smtClean="0"/>
          </a:p>
          <a:p>
            <a:r>
              <a:rPr lang="en-US" dirty="0" smtClean="0"/>
              <a:t>Once it is loaded (file -&gt; run) execute in the command prompt: </a:t>
            </a:r>
            <a:r>
              <a:rPr lang="en-US" dirty="0" err="1" smtClean="0"/>
              <a:t>color_h</a:t>
            </a:r>
            <a:endParaRPr lang="en-US" dirty="0" smtClean="0"/>
          </a:p>
          <a:p>
            <a:r>
              <a:rPr lang="en-US" dirty="0" smtClean="0"/>
              <a:t>And in the right menu: Show -&gt; as -&gt; surface</a:t>
            </a:r>
            <a:endParaRPr lang="en-US" dirty="0"/>
          </a:p>
        </p:txBody>
      </p:sp>
      <p:grpSp>
        <p:nvGrpSpPr>
          <p:cNvPr id="4" name="3 Grupo"/>
          <p:cNvGrpSpPr/>
          <p:nvPr/>
        </p:nvGrpSpPr>
        <p:grpSpPr>
          <a:xfrm>
            <a:off x="35496" y="3429000"/>
            <a:ext cx="4124321" cy="3428997"/>
            <a:chOff x="4634390" y="3206467"/>
            <a:chExt cx="4391980" cy="3651531"/>
          </a:xfrm>
        </p:grpSpPr>
        <p:pic>
          <p:nvPicPr>
            <p:cNvPr id="7168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32344" b="29687"/>
            <a:stretch/>
          </p:blipFill>
          <p:spPr bwMode="auto">
            <a:xfrm>
              <a:off x="4634390" y="3206467"/>
              <a:ext cx="4391980" cy="3651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68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344" t="8203" r="47813" b="42187"/>
            <a:stretch/>
          </p:blipFill>
          <p:spPr bwMode="auto">
            <a:xfrm>
              <a:off x="5214605" y="4005064"/>
              <a:ext cx="3038475" cy="2419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1520" y="458112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71684"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r="32188" b="29687"/>
          <a:stretch/>
        </p:blipFill>
        <p:spPr bwMode="auto">
          <a:xfrm>
            <a:off x="4602138" y="3429000"/>
            <a:ext cx="4128316" cy="3424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5" descr="C:\Users\admin_local\AppData\Local\Microsoft\Windows\Temporary Internet Files\Content.IE5\8UJKXJHP\550px-Pointing_hand_cursor_vector.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42176" y="4247212"/>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C:\Users\admin_local\AppData\Local\Microsoft\Windows\Temporary Internet Files\Content.IE5\8UJKXJHP\550px-Pointing_hand_cursor_vector.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71319" y="4675981"/>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36812" y="5589240"/>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952567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9"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t="21791" r="67292" b="31635"/>
          <a:stretch/>
        </p:blipFill>
        <p:spPr bwMode="auto">
          <a:xfrm>
            <a:off x="1917755" y="3501008"/>
            <a:ext cx="1993900" cy="2271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5171744" y="21266"/>
            <a:ext cx="3947556" cy="1107996"/>
          </a:xfrm>
          <a:prstGeom prst="rect">
            <a:avLst/>
          </a:prstGeom>
          <a:noFill/>
        </p:spPr>
        <p:txBody>
          <a:bodyPr wrap="none" rtlCol="0">
            <a:spAutoFit/>
          </a:bodyPr>
          <a:lstStyle/>
          <a:p>
            <a:pPr algn="r"/>
            <a:r>
              <a:rPr lang="en-US" sz="2800" dirty="0" smtClean="0"/>
              <a:t>Structure:</a:t>
            </a:r>
            <a:r>
              <a:rPr lang="en-US" sz="4800" dirty="0" smtClean="0"/>
              <a:t> Visualize</a:t>
            </a:r>
          </a:p>
          <a:p>
            <a:pPr algn="r"/>
            <a:r>
              <a:rPr lang="en-US" dirty="0" err="1" smtClean="0"/>
              <a:t>Pymol</a:t>
            </a:r>
            <a:r>
              <a:rPr lang="en-US" dirty="0" smtClean="0"/>
              <a:t>: final </a:t>
            </a:r>
            <a:r>
              <a:rPr lang="en-US" dirty="0" err="1" smtClean="0"/>
              <a:t>exercice</a:t>
            </a:r>
            <a:endParaRPr lang="en-US" dirty="0"/>
          </a:p>
        </p:txBody>
      </p:sp>
      <p:sp>
        <p:nvSpPr>
          <p:cNvPr id="3" name="2 CuadroTexto"/>
          <p:cNvSpPr txBox="1"/>
          <p:nvPr/>
        </p:nvSpPr>
        <p:spPr>
          <a:xfrm>
            <a:off x="107504" y="677595"/>
            <a:ext cx="8496944" cy="3139321"/>
          </a:xfrm>
          <a:prstGeom prst="rect">
            <a:avLst/>
          </a:prstGeom>
          <a:noFill/>
        </p:spPr>
        <p:txBody>
          <a:bodyPr wrap="square" rtlCol="0">
            <a:spAutoFit/>
          </a:bodyPr>
          <a:lstStyle/>
          <a:p>
            <a:pPr marL="285750" indent="-285750">
              <a:buFontTx/>
              <a:buChar char="-"/>
            </a:pPr>
            <a:r>
              <a:rPr lang="en-US" dirty="0" smtClean="0"/>
              <a:t>Download this file and unzip it (not just open, unzip it!):</a:t>
            </a:r>
          </a:p>
          <a:p>
            <a:r>
              <a:rPr lang="en-US" dirty="0" smtClean="0">
                <a:hlinkClick r:id="rId3"/>
              </a:rPr>
              <a:t>http://bioinf.uab.es/ocs/PYMOL/PYMOL_SCRIPT.zip</a:t>
            </a:r>
            <a:endParaRPr lang="en-US" dirty="0" smtClean="0"/>
          </a:p>
          <a:p>
            <a:endParaRPr lang="en-US" dirty="0" smtClean="0"/>
          </a:p>
          <a:p>
            <a:pPr marL="285750" indent="-285750">
              <a:buFontTx/>
              <a:buChar char="-"/>
            </a:pPr>
            <a:r>
              <a:rPr lang="en-US" dirty="0" smtClean="0"/>
              <a:t>Edit the file called “m12.pms” with notepad, </a:t>
            </a:r>
            <a:r>
              <a:rPr lang="en-US" dirty="0" err="1" smtClean="0"/>
              <a:t>wordpad</a:t>
            </a:r>
            <a:r>
              <a:rPr lang="en-US" dirty="0" smtClean="0"/>
              <a:t>, notepad++ or any other text editor (DO NOT USE WORD!!!) and change the location of the files mod1.pdb and mod2.pdb for the location wherever you have download and unzip them.</a:t>
            </a:r>
          </a:p>
          <a:p>
            <a:pPr marL="285750" indent="-285750">
              <a:buFontTx/>
              <a:buChar char="-"/>
            </a:pPr>
            <a:r>
              <a:rPr lang="en-US" dirty="0" smtClean="0"/>
              <a:t>Go to </a:t>
            </a:r>
            <a:r>
              <a:rPr lang="en-US" dirty="0" err="1" smtClean="0"/>
              <a:t>pymol</a:t>
            </a:r>
            <a:r>
              <a:rPr lang="en-US" dirty="0" smtClean="0"/>
              <a:t>, file -&gt; run -&gt; m12.pms</a:t>
            </a:r>
          </a:p>
          <a:p>
            <a:pPr marL="285750" indent="-285750">
              <a:buFontTx/>
              <a:buChar char="-"/>
            </a:pPr>
            <a:r>
              <a:rPr lang="en-US" dirty="0" err="1" smtClean="0"/>
              <a:t>Unzoom</a:t>
            </a:r>
            <a:r>
              <a:rPr lang="en-US" dirty="0" smtClean="0"/>
              <a:t>  over the visualized structures (right mouse)</a:t>
            </a:r>
          </a:p>
          <a:p>
            <a:pPr marL="285750" indent="-285750">
              <a:buFontTx/>
              <a:buChar char="-"/>
            </a:pPr>
            <a:r>
              <a:rPr lang="en-US" dirty="0" smtClean="0"/>
              <a:t>Unselect mod1 and mod2 from the right panel</a:t>
            </a:r>
          </a:p>
          <a:p>
            <a:pPr marL="285750" indent="-285750">
              <a:buFontTx/>
              <a:buChar char="-"/>
            </a:pPr>
            <a:r>
              <a:rPr lang="en-US" dirty="0" smtClean="0"/>
              <a:t>Now look back at the mod12.pms file and try to understand </a:t>
            </a:r>
            <a:r>
              <a:rPr lang="en-US" smtClean="0"/>
              <a:t>the script instructions</a:t>
            </a:r>
            <a:endParaRPr lang="en-US" dirty="0" smtClean="0"/>
          </a:p>
          <a:p>
            <a:pPr marL="285750" indent="-285750">
              <a:buFontTx/>
              <a:buChar char="-"/>
            </a:pPr>
            <a:endParaRPr lang="en-US" dirty="0"/>
          </a:p>
        </p:txBody>
      </p:sp>
      <p:grpSp>
        <p:nvGrpSpPr>
          <p:cNvPr id="4" name="3 Grupo"/>
          <p:cNvGrpSpPr/>
          <p:nvPr/>
        </p:nvGrpSpPr>
        <p:grpSpPr>
          <a:xfrm>
            <a:off x="0" y="4581128"/>
            <a:ext cx="2760898" cy="2286965"/>
            <a:chOff x="0" y="3429000"/>
            <a:chExt cx="4151784" cy="3439093"/>
          </a:xfrm>
        </p:grpSpPr>
        <p:pic>
          <p:nvPicPr>
            <p:cNvPr id="7270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32188" b="29785"/>
            <a:stretch/>
          </p:blipFill>
          <p:spPr bwMode="auto">
            <a:xfrm>
              <a:off x="0" y="3429000"/>
              <a:ext cx="4151784" cy="34390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2708"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500" t="8147" r="48094" b="42448"/>
            <a:stretch/>
          </p:blipFill>
          <p:spPr bwMode="auto">
            <a:xfrm>
              <a:off x="683568" y="4059819"/>
              <a:ext cx="2471571" cy="1977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72711" name="Picture 7"/>
          <p:cNvPicPr>
            <a:picLocks noChangeAspect="1" noChangeArrowheads="1"/>
          </p:cNvPicPr>
          <p:nvPr/>
        </p:nvPicPr>
        <p:blipFill rotWithShape="1">
          <a:blip r:embed="rId6">
            <a:extLst>
              <a:ext uri="{28A0092B-C50C-407E-A947-70E740481C1C}">
                <a14:useLocalDpi xmlns:a14="http://schemas.microsoft.com/office/drawing/2010/main" val="0"/>
              </a:ext>
            </a:extLst>
          </a:blip>
          <a:srcRect t="19179" r="32322" b="29766"/>
          <a:stretch/>
        </p:blipFill>
        <p:spPr bwMode="auto">
          <a:xfrm>
            <a:off x="3910489" y="3618880"/>
            <a:ext cx="5233511" cy="3158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16416" y="390786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admin_local\AppData\Local\Microsoft\Windows\Temporary Internet Files\Content.IE5\8UJKXJHP\550px-Pointing_hand_cursor_vector.svg[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45313" y="4005064"/>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44819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644819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5400">
          <a:solidFill>
            <a:schemeClr val="tx1"/>
          </a:solidFill>
          <a:tailEnd type="triangl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2062</TotalTime>
  <Words>3741</Words>
  <Application>Microsoft Office PowerPoint</Application>
  <PresentationFormat>Presentación en pantalla (4:3)</PresentationFormat>
  <Paragraphs>511</Paragraphs>
  <Slides>99</Slides>
  <Notes>1</Notes>
  <HiddenSlides>0</HiddenSlides>
  <MMClips>0</MMClips>
  <ScaleCrop>false</ScaleCrop>
  <HeadingPairs>
    <vt:vector size="4" baseType="variant">
      <vt:variant>
        <vt:lpstr>Tema</vt:lpstr>
      </vt:variant>
      <vt:variant>
        <vt:i4>1</vt:i4>
      </vt:variant>
      <vt:variant>
        <vt:lpstr>Títulos de diapositiva</vt:lpstr>
      </vt:variant>
      <vt:variant>
        <vt:i4>99</vt:i4>
      </vt:variant>
    </vt:vector>
  </HeadingPairs>
  <TitlesOfParts>
    <vt:vector size="100"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admin_local</dc:creator>
  <cp:lastModifiedBy>admin_local</cp:lastModifiedBy>
  <cp:revision>86</cp:revision>
  <dcterms:created xsi:type="dcterms:W3CDTF">2016-10-17T09:48:50Z</dcterms:created>
  <dcterms:modified xsi:type="dcterms:W3CDTF">2016-10-25T09:44:50Z</dcterms:modified>
</cp:coreProperties>
</file>