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7" r:id="rId3"/>
    <p:sldId id="280" r:id="rId4"/>
    <p:sldId id="273" r:id="rId5"/>
    <p:sldId id="260" r:id="rId6"/>
    <p:sldId id="259" r:id="rId7"/>
    <p:sldId id="257" r:id="rId8"/>
    <p:sldId id="262" r:id="rId9"/>
    <p:sldId id="269" r:id="rId10"/>
    <p:sldId id="265" r:id="rId11"/>
    <p:sldId id="270" r:id="rId12"/>
    <p:sldId id="274" r:id="rId13"/>
    <p:sldId id="282" r:id="rId14"/>
    <p:sldId id="275" r:id="rId15"/>
    <p:sldId id="284" r:id="rId16"/>
    <p:sldId id="276" r:id="rId17"/>
    <p:sldId id="272" r:id="rId18"/>
    <p:sldId id="281" r:id="rId19"/>
    <p:sldId id="261" r:id="rId20"/>
    <p:sldId id="267" r:id="rId21"/>
    <p:sldId id="268" r:id="rId22"/>
    <p:sldId id="271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  <a:srgbClr val="49E33D"/>
    <a:srgbClr val="43C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16" y="-114"/>
      </p:cViewPr>
      <p:guideLst>
        <p:guide orient="horz" pos="1162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CCE23-8C3F-46B0-814A-C247AEABFE10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110BF-43C3-4E10-BF93-864084DCEA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62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70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0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08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2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94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12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08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9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94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0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47EB5-0245-4F02-9380-0EE57817FA6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FF1DF-9262-4DB7-8F7D-5D9B2C38C19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6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TXINO\STENO-SEVILLA\DATA\NC_017671.1.ocs.gff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" t="3155" r="1600" b="12809"/>
          <a:stretch/>
        </p:blipFill>
        <p:spPr bwMode="auto">
          <a:xfrm>
            <a:off x="179512" y="0"/>
            <a:ext cx="78855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TXINO\STENO-SEVILLA\DATA\Steno60-NeighborNet.spt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7384"/>
            <a:ext cx="3140364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TXINO\STENO-SEVILLA\DATA\Steno60-CA-NeighborNet.spt.colors.SMA.bmp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3" b="10786"/>
          <a:stretch/>
        </p:blipFill>
        <p:spPr bwMode="auto">
          <a:xfrm flipH="1">
            <a:off x="4809580" y="208868"/>
            <a:ext cx="4320480" cy="192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TXINO\STENO-SEVILLA\DATA\Steno60-Total_IGs_by_IG_siz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93" y="2605185"/>
            <a:ext cx="1568303" cy="413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395536" y="2276872"/>
            <a:ext cx="8424936" cy="2062103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 comparative genomic strategy for target discovery and evolutionary inferences in pathogenic bacteria: </a:t>
            </a:r>
            <a:r>
              <a:rPr lang="en-US" sz="3200" i="1" dirty="0" err="1" smtClean="0"/>
              <a:t>Stenotrophomonas</a:t>
            </a:r>
            <a:r>
              <a:rPr lang="en-US" sz="3200" i="1" dirty="0" smtClean="0"/>
              <a:t> sp. </a:t>
            </a:r>
            <a:r>
              <a:rPr lang="en-US" sz="3200" dirty="0" smtClean="0"/>
              <a:t>as a case study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1024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Daniel\Presentations\UAB\Seminar Uwe Mamat\rhyzosphe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7476" y="1412776"/>
            <a:ext cx="4434764" cy="364264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611560" y="116632"/>
            <a:ext cx="7344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err="1" smtClean="0"/>
              <a:t>Stenotrophomonas</a:t>
            </a:r>
            <a:endParaRPr lang="en-US" sz="28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539552" y="692696"/>
            <a:ext cx="3240360" cy="489364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Soil </a:t>
            </a:r>
            <a:r>
              <a:rPr lang="en-US" sz="2400" dirty="0"/>
              <a:t>and plants are their main </a:t>
            </a:r>
            <a:r>
              <a:rPr lang="en-US" sz="2400" dirty="0" smtClean="0"/>
              <a:t>reservoirs</a:t>
            </a:r>
            <a:br>
              <a:rPr lang="en-US" sz="2400" dirty="0" smtClean="0"/>
            </a:b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 B</a:t>
            </a:r>
            <a:r>
              <a:rPr lang="es-ES" sz="2400" dirty="0" err="1" smtClean="0"/>
              <a:t>eneficial</a:t>
            </a:r>
            <a:r>
              <a:rPr lang="es-ES" sz="2400" dirty="0" smtClean="0"/>
              <a:t> </a:t>
            </a:r>
            <a:r>
              <a:rPr lang="es-ES" sz="2400" dirty="0" err="1"/>
              <a:t>interactions</a:t>
            </a:r>
            <a:r>
              <a:rPr lang="es-ES" sz="2400" dirty="0"/>
              <a:t> </a:t>
            </a:r>
            <a:r>
              <a:rPr lang="es-ES" sz="2400" dirty="0" err="1"/>
              <a:t>with</a:t>
            </a:r>
            <a:r>
              <a:rPr lang="es-ES" sz="2400" dirty="0"/>
              <a:t> </a:t>
            </a:r>
            <a:r>
              <a:rPr lang="es-ES" sz="2400" dirty="0" err="1" smtClean="0"/>
              <a:t>plants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Gamma </a:t>
            </a:r>
            <a:r>
              <a:rPr lang="en-US" sz="2400" dirty="0" err="1" smtClean="0"/>
              <a:t>proteobacteria</a:t>
            </a:r>
            <a:r>
              <a:rPr lang="en-US" sz="2400" dirty="0" smtClean="0"/>
              <a:t>  &gt;  </a:t>
            </a:r>
            <a:r>
              <a:rPr lang="en-US" sz="2400" i="1" dirty="0" err="1" smtClean="0"/>
              <a:t>Xanthomonadaceae</a:t>
            </a:r>
            <a:r>
              <a:rPr lang="en-US" sz="2400" i="1" dirty="0" smtClean="0"/>
              <a:t/>
            </a:r>
            <a:br>
              <a:rPr lang="en-US" sz="2400" i="1" dirty="0" smtClean="0"/>
            </a:br>
            <a:endParaRPr lang="en-US" sz="2400" i="1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 12 identified species with sequenced genomes</a:t>
            </a:r>
          </a:p>
        </p:txBody>
      </p:sp>
    </p:spTree>
    <p:extLst>
      <p:ext uri="{BB962C8B-B14F-4D97-AF65-F5344CB8AC3E}">
        <p14:creationId xmlns:p14="http://schemas.microsoft.com/office/powerpoint/2010/main" val="95653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Daniel\Presentations\UAB\Seminar Uwe Mamat\rhyzosphe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7476" y="1412776"/>
            <a:ext cx="4434764" cy="364264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6300192" y="116632"/>
            <a:ext cx="25922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i="1" dirty="0" smtClean="0"/>
              <a:t>S. </a:t>
            </a:r>
            <a:r>
              <a:rPr lang="en-US" sz="2800" b="1" i="1" dirty="0" err="1" smtClean="0"/>
              <a:t>maltophilia</a:t>
            </a:r>
            <a:endParaRPr lang="en-US" sz="2800" b="1" dirty="0"/>
          </a:p>
        </p:txBody>
      </p:sp>
      <p:pic>
        <p:nvPicPr>
          <p:cNvPr id="1026" name="Picture 2" descr="D:\TXINO\STENO-SEVILLA\PICS\la-lupa-de-la-lupa-magnificar-agranda-aislado-14292081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6" t="6015" r="33873" b="36900"/>
          <a:stretch/>
        </p:blipFill>
        <p:spPr bwMode="auto">
          <a:xfrm>
            <a:off x="3347864" y="2230589"/>
            <a:ext cx="4896544" cy="458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4" descr="smlt ppt.jpg"/>
          <p:cNvPicPr>
            <a:picLocks noChangeAspect="1"/>
          </p:cNvPicPr>
          <p:nvPr/>
        </p:nvPicPr>
        <p:blipFill rotWithShape="1">
          <a:blip r:embed="rId4" cstate="print">
            <a:lum bright="-10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" r="4757"/>
          <a:stretch/>
        </p:blipFill>
        <p:spPr>
          <a:xfrm>
            <a:off x="4305672" y="3234097"/>
            <a:ext cx="2266457" cy="2409553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2297476" y="636703"/>
            <a:ext cx="6846524" cy="563231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en-US" sz="2400" dirty="0" smtClean="0"/>
              <a:t>  Human </a:t>
            </a:r>
            <a:r>
              <a:rPr lang="en-US" sz="2400" dirty="0" err="1" smtClean="0"/>
              <a:t>oportunistic</a:t>
            </a:r>
            <a:r>
              <a:rPr lang="en-US" sz="2400" dirty="0" smtClean="0"/>
              <a:t> pathogen (colonization rather than infection)</a:t>
            </a:r>
            <a:br>
              <a:rPr lang="en-US" sz="2400" dirty="0" smtClean="0"/>
            </a:br>
            <a:endParaRPr lang="en-US" sz="2400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dirty="0" smtClean="0"/>
              <a:t>  High level of natural antibiotic resistance</a:t>
            </a:r>
            <a:br>
              <a:rPr lang="en-US" sz="2400" dirty="0" smtClean="0"/>
            </a:br>
            <a:endParaRPr lang="en-US" sz="2400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dirty="0" smtClean="0"/>
              <a:t>  Secretion of proteases, lipases, </a:t>
            </a:r>
            <a:r>
              <a:rPr lang="en-US" sz="2400" dirty="0" err="1" smtClean="0"/>
              <a:t>etc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dirty="0" smtClean="0"/>
              <a:t>  Quorum-sensing regulation</a:t>
            </a:r>
          </a:p>
          <a:p>
            <a:pPr algn="r">
              <a:buFont typeface="Arial" pitchFamily="34" charset="0"/>
              <a:buChar char="•"/>
            </a:pPr>
            <a:endParaRPr lang="en-US" sz="2400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dirty="0" smtClean="0"/>
              <a:t>  Adherence, motility and biofilm formation</a:t>
            </a:r>
            <a:br>
              <a:rPr lang="en-US" sz="2400" dirty="0" smtClean="0"/>
            </a:br>
            <a:endParaRPr lang="en-US" sz="2400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dirty="0" smtClean="0"/>
              <a:t>  High GC content genome coding for </a:t>
            </a:r>
            <a:r>
              <a:rPr lang="en-US" sz="2400" dirty="0" smtClean="0">
                <a:sym typeface="Symbol"/>
              </a:rPr>
              <a:t> 4.3k proteins</a:t>
            </a:r>
            <a:br>
              <a:rPr lang="en-US" sz="2400" dirty="0" smtClean="0">
                <a:sym typeface="Symbol"/>
              </a:rPr>
            </a:br>
            <a:endParaRPr lang="en-US" sz="2400" dirty="0" smtClean="0">
              <a:sym typeface="Symbol"/>
            </a:endParaRPr>
          </a:p>
          <a:p>
            <a:pPr algn="r">
              <a:buFont typeface="Arial" pitchFamily="34" charset="0"/>
              <a:buChar char="•"/>
            </a:pPr>
            <a:r>
              <a:rPr lang="en-US" sz="2400" dirty="0">
                <a:sym typeface="Symbol"/>
              </a:rPr>
              <a:t> </a:t>
            </a:r>
            <a:r>
              <a:rPr lang="en-US" sz="2400" dirty="0"/>
              <a:t> High genetic variability and horizontal gene </a:t>
            </a:r>
            <a:r>
              <a:rPr lang="en-US" sz="2400" dirty="0" smtClean="0"/>
              <a:t>transfer (this makes a troubled taxonomy for this group) </a:t>
            </a:r>
          </a:p>
        </p:txBody>
      </p:sp>
    </p:spTree>
    <p:extLst>
      <p:ext uri="{BB962C8B-B14F-4D97-AF65-F5344CB8AC3E}">
        <p14:creationId xmlns:p14="http://schemas.microsoft.com/office/powerpoint/2010/main" val="423288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11560" y="1268760"/>
            <a:ext cx="7344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/>
              <a:t>Objectives</a:t>
            </a:r>
            <a:endParaRPr lang="en-US" sz="28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30125" y="2047488"/>
            <a:ext cx="79303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itchFamily="34" charset="0"/>
              <a:buChar char="•"/>
            </a:pPr>
            <a:r>
              <a:rPr lang="en-US" sz="2400" dirty="0" smtClean="0"/>
              <a:t>Clarify phylogenetic relationships inside </a:t>
            </a:r>
            <a:r>
              <a:rPr lang="en-US" sz="2400" i="1" dirty="0" err="1" smtClean="0"/>
              <a:t>Stenotrophomonas</a:t>
            </a:r>
            <a:r>
              <a:rPr lang="en-US" sz="2400" dirty="0"/>
              <a:t> </a:t>
            </a:r>
            <a:r>
              <a:rPr lang="en-US" sz="2400" dirty="0" smtClean="0"/>
              <a:t> genus</a:t>
            </a:r>
          </a:p>
          <a:p>
            <a:pPr marL="266700" indent="-266700">
              <a:buFont typeface="Arial" pitchFamily="34" charset="0"/>
              <a:buChar char="•"/>
            </a:pPr>
            <a:r>
              <a:rPr lang="en-US" sz="2400" dirty="0" smtClean="0"/>
              <a:t>Identify shared proteins between </a:t>
            </a:r>
            <a:r>
              <a:rPr lang="en-US" sz="2400" dirty="0"/>
              <a:t>clusters </a:t>
            </a:r>
            <a:r>
              <a:rPr lang="en-US" sz="2400" dirty="0" smtClean="0"/>
              <a:t>of relevant species / strains</a:t>
            </a:r>
          </a:p>
          <a:p>
            <a:pPr marL="266700" indent="-266700">
              <a:buFont typeface="Arial" pitchFamily="34" charset="0"/>
              <a:buChar char="•"/>
            </a:pPr>
            <a:r>
              <a:rPr lang="en-US" sz="2400" dirty="0" smtClean="0"/>
              <a:t>Identify </a:t>
            </a:r>
            <a:r>
              <a:rPr lang="en-US" sz="2400" i="1" dirty="0" smtClean="0"/>
              <a:t>S. </a:t>
            </a:r>
            <a:r>
              <a:rPr lang="en-US" sz="2400" i="1" dirty="0" err="1" smtClean="0"/>
              <a:t>maltophilia</a:t>
            </a:r>
            <a:r>
              <a:rPr lang="en-US" sz="2400" i="1" dirty="0" smtClean="0"/>
              <a:t> </a:t>
            </a:r>
            <a:r>
              <a:rPr lang="en-US" sz="2400" dirty="0" err="1" smtClean="0"/>
              <a:t>coreproteome</a:t>
            </a:r>
            <a:endParaRPr lang="en-US" sz="2400" dirty="0" smtClean="0"/>
          </a:p>
          <a:p>
            <a:pPr marL="266700" indent="-266700">
              <a:buFont typeface="Arial" pitchFamily="34" charset="0"/>
              <a:buChar char="•"/>
            </a:pPr>
            <a:r>
              <a:rPr lang="en-US" sz="2400" dirty="0" smtClean="0"/>
              <a:t>Identify virulence </a:t>
            </a:r>
            <a:r>
              <a:rPr lang="en-US" sz="2400" dirty="0"/>
              <a:t>/ drug </a:t>
            </a:r>
            <a:r>
              <a:rPr lang="en-US" sz="2400" dirty="0" smtClean="0"/>
              <a:t>resistance factors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944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245006"/>
              </p:ext>
            </p:extLst>
          </p:nvPr>
        </p:nvGraphicFramePr>
        <p:xfrm>
          <a:off x="869790" y="980728"/>
          <a:ext cx="3816424" cy="4248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632296"/>
                <a:gridCol w="1152128"/>
              </a:tblGrid>
              <a:tr h="67821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Species</a:t>
                      </a:r>
                      <a:endParaRPr lang="es-E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 smtClean="0">
                          <a:effectLst/>
                          <a:latin typeface="+mn-lt"/>
                        </a:rPr>
                        <a:t>code</a:t>
                      </a:r>
                      <a:endParaRPr lang="es-E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 smtClean="0">
                          <a:effectLst/>
                          <a:latin typeface="+mn-lt"/>
                        </a:rPr>
                        <a:t>Selected</a:t>
                      </a:r>
                      <a:r>
                        <a:rPr lang="es-ES" sz="18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800" b="0" i="0" u="none" strike="noStrike" dirty="0" err="1" smtClean="0">
                          <a:effectLst/>
                          <a:latin typeface="+mn-lt"/>
                        </a:rPr>
                        <a:t>genomes</a:t>
                      </a:r>
                      <a:endParaRPr lang="es-E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33216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maltophilia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</a:tr>
              <a:tr h="65395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sp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Ssp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</a:tr>
              <a:tr h="69582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acidaminiphila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Sac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ginsengisoli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Sgi</a:t>
                      </a:r>
                      <a:endParaRPr lang="es-E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humi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Shu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koreensis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Sko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panacihumi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chelatiphaga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Sch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nitritireducens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Sni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daejeonensis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Sda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pavanii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Spv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3525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terrae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111452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1" u="none" strike="noStrike" dirty="0">
                          <a:effectLst/>
                          <a:latin typeface="+mn-lt"/>
                        </a:rPr>
                        <a:t>S. </a:t>
                      </a:r>
                      <a:r>
                        <a:rPr lang="es-ES" sz="1800" b="0" i="1" u="none" strike="noStrike" dirty="0" err="1">
                          <a:effectLst/>
                          <a:latin typeface="+mn-lt"/>
                        </a:rPr>
                        <a:t>rhizophila</a:t>
                      </a:r>
                      <a:endParaRPr lang="es-ES" sz="18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Srh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Massive comparative genomics at CDS level</a:t>
            </a:r>
            <a:endParaRPr lang="en-US" sz="3200" dirty="0"/>
          </a:p>
        </p:txBody>
      </p:sp>
      <p:sp>
        <p:nvSpPr>
          <p:cNvPr id="4" name="3 CuadroTexto"/>
          <p:cNvSpPr txBox="1"/>
          <p:nvPr/>
        </p:nvSpPr>
        <p:spPr>
          <a:xfrm>
            <a:off x="3696956" y="5219908"/>
            <a:ext cx="1091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= 60</a:t>
            </a:r>
            <a:endParaRPr lang="en-US" dirty="0"/>
          </a:p>
        </p:txBody>
      </p:sp>
      <p:sp>
        <p:nvSpPr>
          <p:cNvPr id="6" name="5 Flecha derecha"/>
          <p:cNvSpPr/>
          <p:nvPr/>
        </p:nvSpPr>
        <p:spPr>
          <a:xfrm>
            <a:off x="4932040" y="2492896"/>
            <a:ext cx="1296144" cy="11521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CuadroTexto"/>
          <p:cNvSpPr txBox="1"/>
          <p:nvPr/>
        </p:nvSpPr>
        <p:spPr>
          <a:xfrm>
            <a:off x="6238183" y="2132856"/>
            <a:ext cx="274305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All</a:t>
            </a:r>
            <a:r>
              <a:rPr lang="en-US" sz="4000" b="1" dirty="0"/>
              <a:t> </a:t>
            </a:r>
            <a:r>
              <a:rPr lang="en-US" sz="4000" b="1" dirty="0" smtClean="0"/>
              <a:t>vs All</a:t>
            </a:r>
          </a:p>
          <a:p>
            <a:pPr algn="ctr"/>
            <a:r>
              <a:rPr lang="en-US" sz="4000" b="1" dirty="0" smtClean="0"/>
              <a:t>Proteome </a:t>
            </a:r>
          </a:p>
          <a:p>
            <a:pPr algn="ctr"/>
            <a:r>
              <a:rPr lang="en-US" sz="4000" b="1" dirty="0" smtClean="0"/>
              <a:t>Comparison</a:t>
            </a:r>
          </a:p>
          <a:p>
            <a:pPr algn="ctr"/>
            <a:r>
              <a:rPr lang="en-US" b="1" dirty="0" smtClean="0"/>
              <a:t>(UCSC Blat)</a:t>
            </a:r>
          </a:p>
        </p:txBody>
      </p:sp>
    </p:spTree>
    <p:extLst>
      <p:ext uri="{BB962C8B-B14F-4D97-AF65-F5344CB8AC3E}">
        <p14:creationId xmlns:p14="http://schemas.microsoft.com/office/powerpoint/2010/main" val="282820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67098" y="476672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“In-house” sequenced clinical strains</a:t>
            </a:r>
            <a:endParaRPr lang="en-US" sz="24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856236"/>
              </p:ext>
            </p:extLst>
          </p:nvPr>
        </p:nvGraphicFramePr>
        <p:xfrm>
          <a:off x="811114" y="908720"/>
          <a:ext cx="8136905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550"/>
                <a:gridCol w="5760640"/>
                <a:gridCol w="504056"/>
                <a:gridCol w="432048"/>
                <a:gridCol w="703611"/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Features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 smtClean="0">
                          <a:effectLst/>
                          <a:latin typeface="+mj-lt"/>
                        </a:rPr>
                        <a:t>Genes</a:t>
                      </a:r>
                      <a:endParaRPr lang="es-E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 smtClean="0">
                          <a:effectLst/>
                          <a:latin typeface="+mj-lt"/>
                        </a:rPr>
                        <a:t>CDS</a:t>
                      </a:r>
                      <a:endParaRPr lang="es-E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 err="1" smtClean="0">
                          <a:effectLst/>
                          <a:latin typeface="+mj-lt"/>
                        </a:rPr>
                        <a:t>Contigs</a:t>
                      </a:r>
                      <a:endParaRPr lang="es-E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0">
                <a:tc rowSpan="2"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M30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400" dirty="0" smtClean="0"/>
                        <a:t>Epidemic European clone, human disease associated, virulent in worms, RpfF-2 variant, adaptive resistance mechanism, avid biofilm former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4525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4445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193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</a:rPr>
                        <a:t>4534</a:t>
                      </a:r>
                      <a:endParaRPr lang="es-ES" sz="14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4459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179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UV74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OC194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MDR, fatal human disease associated, virulent in worms, avid biofilm former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4312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4210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202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PG157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MDR, non-virulent in worms, avid biofilm former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</a:rPr>
                        <a:t>4576</a:t>
                      </a:r>
                      <a:endParaRPr lang="es-ES" sz="14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</a:rPr>
                        <a:t>4481</a:t>
                      </a:r>
                      <a:endParaRPr lang="es-ES" sz="1400" b="0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76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670868" y="4152999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Reference Clinical Strains</a:t>
            </a:r>
            <a:endParaRPr lang="en-US" sz="2400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898351"/>
              </p:ext>
            </p:extLst>
          </p:nvPr>
        </p:nvGraphicFramePr>
        <p:xfrm>
          <a:off x="814884" y="4542656"/>
          <a:ext cx="813690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550"/>
                <a:gridCol w="5760640"/>
                <a:gridCol w="504056"/>
                <a:gridCol w="432048"/>
                <a:gridCol w="703611"/>
              </a:tblGrid>
              <a:tr h="2880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Features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 smtClean="0">
                          <a:effectLst/>
                          <a:latin typeface="+mj-lt"/>
                        </a:rPr>
                        <a:t>Genes</a:t>
                      </a:r>
                      <a:endParaRPr lang="es-E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 smtClean="0">
                          <a:effectLst/>
                          <a:latin typeface="+mj-lt"/>
                        </a:rPr>
                        <a:t>CDS</a:t>
                      </a:r>
                      <a:endParaRPr lang="es-E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 err="1" smtClean="0">
                          <a:effectLst/>
                          <a:latin typeface="+mj-lt"/>
                        </a:rPr>
                        <a:t>Scaffolds</a:t>
                      </a:r>
                      <a:endParaRPr lang="es-E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K279a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First</a:t>
                      </a:r>
                      <a:r>
                        <a:rPr lang="en-US" sz="1400" baseline="0" dirty="0" smtClean="0"/>
                        <a:t> genome sequenced complete, main reference strain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4458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4371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1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D457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Multi</a:t>
                      </a:r>
                      <a:r>
                        <a:rPr lang="en-US" sz="1400" baseline="0" dirty="0" smtClean="0"/>
                        <a:t> Drug Resistant (MDR) model strain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 smtClean="0">
                          <a:effectLst/>
                        </a:rPr>
                        <a:t>4381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 smtClean="0">
                          <a:effectLst/>
                        </a:rPr>
                        <a:t>4272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 smtClean="0">
                          <a:effectLst/>
                        </a:rPr>
                        <a:t>1</a:t>
                      </a:r>
                      <a:endParaRPr lang="es-E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755577" y="2576736"/>
            <a:ext cx="8136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 smtClean="0"/>
              <a:t>- Conchillo-Solé </a:t>
            </a:r>
            <a:r>
              <a:rPr lang="es-ES" sz="1050" dirty="0"/>
              <a:t>O, Yero D, Coves X, </a:t>
            </a:r>
            <a:r>
              <a:rPr lang="es-ES" sz="1050" dirty="0" err="1"/>
              <a:t>Huedo</a:t>
            </a:r>
            <a:r>
              <a:rPr lang="es-ES" sz="1050" dirty="0"/>
              <a:t> P, Martínez-</a:t>
            </a:r>
            <a:r>
              <a:rPr lang="es-ES" sz="1050" dirty="0" err="1"/>
              <a:t>Servat</a:t>
            </a:r>
            <a:r>
              <a:rPr lang="es-ES" sz="1050" dirty="0"/>
              <a:t> S, </a:t>
            </a:r>
            <a:r>
              <a:rPr lang="es-ES" sz="1050" dirty="0" err="1"/>
              <a:t>Daura</a:t>
            </a:r>
            <a:r>
              <a:rPr lang="es-ES" sz="1050" dirty="0"/>
              <a:t> X, </a:t>
            </a:r>
            <a:r>
              <a:rPr lang="es-ES" sz="1050" dirty="0" err="1"/>
              <a:t>Gibert</a:t>
            </a:r>
            <a:r>
              <a:rPr lang="es-ES" sz="1050" dirty="0"/>
              <a:t> I. 2015. </a:t>
            </a:r>
            <a:r>
              <a:rPr lang="es-ES" sz="1050" dirty="0" err="1"/>
              <a:t>Draft</a:t>
            </a:r>
            <a:r>
              <a:rPr lang="es-ES" sz="1050" dirty="0"/>
              <a:t> </a:t>
            </a:r>
            <a:r>
              <a:rPr lang="es-ES" sz="1050" dirty="0" err="1"/>
              <a:t>genome</a:t>
            </a:r>
            <a:r>
              <a:rPr lang="es-ES" sz="1050" dirty="0"/>
              <a:t> </a:t>
            </a:r>
            <a:r>
              <a:rPr lang="es-ES" sz="1050" dirty="0" err="1"/>
              <a:t>sequence</a:t>
            </a:r>
            <a:r>
              <a:rPr lang="es-ES" sz="1050" dirty="0"/>
              <a:t> of </a:t>
            </a:r>
            <a:r>
              <a:rPr lang="es-ES" sz="1050" i="1" dirty="0" err="1"/>
              <a:t>Stenotrophomonas</a:t>
            </a:r>
            <a:r>
              <a:rPr lang="es-ES" sz="1050" i="1" dirty="0"/>
              <a:t> </a:t>
            </a:r>
            <a:r>
              <a:rPr lang="es-ES" sz="1050" i="1" dirty="0" err="1"/>
              <a:t>maltophilia</a:t>
            </a:r>
            <a:r>
              <a:rPr lang="es-ES" sz="1050" dirty="0"/>
              <a:t> </a:t>
            </a:r>
            <a:r>
              <a:rPr lang="es-ES" sz="1050" dirty="0" err="1"/>
              <a:t>strain</a:t>
            </a:r>
            <a:r>
              <a:rPr lang="es-ES" sz="1050" dirty="0"/>
              <a:t> UV74 </a:t>
            </a:r>
            <a:r>
              <a:rPr lang="es-ES" sz="1050" dirty="0" err="1"/>
              <a:t>reveals</a:t>
            </a:r>
            <a:r>
              <a:rPr lang="es-ES" sz="1050" dirty="0"/>
              <a:t> </a:t>
            </a:r>
            <a:r>
              <a:rPr lang="es-ES" sz="1050" dirty="0" err="1"/>
              <a:t>extensive</a:t>
            </a:r>
            <a:r>
              <a:rPr lang="es-ES" sz="1050" dirty="0"/>
              <a:t> </a:t>
            </a:r>
            <a:r>
              <a:rPr lang="es-ES" sz="1050" dirty="0" err="1"/>
              <a:t>variability</a:t>
            </a:r>
            <a:r>
              <a:rPr lang="es-ES" sz="1050" dirty="0"/>
              <a:t> </a:t>
            </a:r>
            <a:r>
              <a:rPr lang="es-ES" sz="1050" dirty="0" err="1"/>
              <a:t>within</a:t>
            </a:r>
            <a:r>
              <a:rPr lang="es-ES" sz="1050" dirty="0"/>
              <a:t> </a:t>
            </a:r>
            <a:r>
              <a:rPr lang="es-ES" sz="1050" dirty="0" err="1"/>
              <a:t>its</a:t>
            </a:r>
            <a:r>
              <a:rPr lang="es-ES" sz="1050" dirty="0"/>
              <a:t> </a:t>
            </a:r>
            <a:r>
              <a:rPr lang="es-ES" sz="1050" dirty="0" err="1"/>
              <a:t>genomic</a:t>
            </a:r>
            <a:r>
              <a:rPr lang="es-ES" sz="1050" dirty="0"/>
              <a:t> </a:t>
            </a:r>
            <a:r>
              <a:rPr lang="es-ES" sz="1050" dirty="0" err="1"/>
              <a:t>group</a:t>
            </a:r>
            <a:r>
              <a:rPr lang="es-ES" sz="1050" dirty="0"/>
              <a:t>. </a:t>
            </a:r>
            <a:r>
              <a:rPr lang="es-ES" sz="1050" dirty="0" err="1"/>
              <a:t>Genome</a:t>
            </a:r>
            <a:r>
              <a:rPr lang="es-ES" sz="1050" dirty="0"/>
              <a:t> </a:t>
            </a:r>
            <a:r>
              <a:rPr lang="es-ES" sz="1050" dirty="0" err="1"/>
              <a:t>Announc</a:t>
            </a:r>
            <a:r>
              <a:rPr lang="es-ES" sz="1050" dirty="0"/>
              <a:t> 3(3):e00611-15. doi:10.1128/genomeA.00611-15</a:t>
            </a:r>
            <a:r>
              <a:rPr lang="es-ES" sz="1050" dirty="0" smtClean="0"/>
              <a:t>.</a:t>
            </a:r>
          </a:p>
          <a:p>
            <a:r>
              <a:rPr lang="en-US" sz="1050" dirty="0" smtClean="0"/>
              <a:t>- </a:t>
            </a:r>
            <a:r>
              <a:rPr lang="es-ES" sz="1050" dirty="0" err="1"/>
              <a:t>Huedo</a:t>
            </a:r>
            <a:r>
              <a:rPr lang="es-ES" sz="1050" dirty="0"/>
              <a:t> P, Conchillo-Solé </a:t>
            </a:r>
            <a:r>
              <a:rPr lang="es-ES" sz="1050" dirty="0" err="1"/>
              <a:t>Ó</a:t>
            </a:r>
            <a:r>
              <a:rPr lang="es-ES" sz="1050" dirty="0"/>
              <a:t>, Yero D, Martínez-</a:t>
            </a:r>
            <a:r>
              <a:rPr lang="es-ES" sz="1050" dirty="0" err="1"/>
              <a:t>Servat</a:t>
            </a:r>
            <a:r>
              <a:rPr lang="es-ES" sz="1050" dirty="0"/>
              <a:t> S, </a:t>
            </a:r>
            <a:r>
              <a:rPr lang="es-ES" sz="1050" dirty="0" err="1"/>
              <a:t>Daura</a:t>
            </a:r>
            <a:r>
              <a:rPr lang="es-ES" sz="1050" dirty="0"/>
              <a:t> X, </a:t>
            </a:r>
            <a:r>
              <a:rPr lang="es-ES" sz="1050" dirty="0" err="1"/>
              <a:t>Gibert</a:t>
            </a:r>
            <a:r>
              <a:rPr lang="es-ES" sz="1050" dirty="0"/>
              <a:t> I. 2014. </a:t>
            </a:r>
            <a:r>
              <a:rPr lang="es-ES" sz="1050" dirty="0" err="1"/>
              <a:t>Draft</a:t>
            </a:r>
            <a:r>
              <a:rPr lang="es-ES" sz="1050" dirty="0"/>
              <a:t> </a:t>
            </a:r>
            <a:r>
              <a:rPr lang="es-ES" sz="1050" dirty="0" err="1"/>
              <a:t>genome</a:t>
            </a:r>
            <a:r>
              <a:rPr lang="es-ES" sz="1050" dirty="0"/>
              <a:t> </a:t>
            </a:r>
            <a:r>
              <a:rPr lang="es-ES" sz="1050" dirty="0" err="1"/>
              <a:t>sequence</a:t>
            </a:r>
            <a:r>
              <a:rPr lang="es-ES" sz="1050" dirty="0"/>
              <a:t> </a:t>
            </a:r>
            <a:r>
              <a:rPr lang="es-ES" sz="1050" dirty="0" smtClean="0"/>
              <a:t>of </a:t>
            </a:r>
            <a:r>
              <a:rPr lang="es-ES" sz="1050" i="1" dirty="0" err="1" smtClean="0"/>
              <a:t>Stenotrophomonas</a:t>
            </a:r>
            <a:r>
              <a:rPr lang="es-ES" sz="1050" i="1" dirty="0" smtClean="0"/>
              <a:t> </a:t>
            </a:r>
            <a:r>
              <a:rPr lang="es-ES" sz="1050" i="1" dirty="0" err="1"/>
              <a:t>maltophilia</a:t>
            </a:r>
            <a:r>
              <a:rPr lang="es-ES" sz="1050" dirty="0"/>
              <a:t> </a:t>
            </a:r>
            <a:r>
              <a:rPr lang="es-ES" sz="1050" dirty="0" err="1"/>
              <a:t>strain</a:t>
            </a:r>
            <a:r>
              <a:rPr lang="es-ES" sz="1050" dirty="0"/>
              <a:t> M30, </a:t>
            </a:r>
            <a:r>
              <a:rPr lang="es-ES" sz="1050" dirty="0" err="1"/>
              <a:t>isolated</a:t>
            </a:r>
            <a:r>
              <a:rPr lang="es-ES" sz="1050" dirty="0"/>
              <a:t> </a:t>
            </a:r>
            <a:r>
              <a:rPr lang="es-ES" sz="1050" dirty="0" err="1"/>
              <a:t>from</a:t>
            </a:r>
            <a:r>
              <a:rPr lang="es-ES" sz="1050" dirty="0"/>
              <a:t> a </a:t>
            </a:r>
            <a:r>
              <a:rPr lang="es-ES" sz="1050" dirty="0" err="1"/>
              <a:t>chronic</a:t>
            </a:r>
            <a:r>
              <a:rPr lang="es-ES" sz="1050" dirty="0"/>
              <a:t> </a:t>
            </a:r>
            <a:r>
              <a:rPr lang="es-ES" sz="1050" dirty="0" err="1"/>
              <a:t>pressure</a:t>
            </a:r>
            <a:r>
              <a:rPr lang="es-ES" sz="1050" dirty="0"/>
              <a:t> </a:t>
            </a:r>
            <a:r>
              <a:rPr lang="es-ES" sz="1050" dirty="0" err="1"/>
              <a:t>ulcer</a:t>
            </a:r>
            <a:r>
              <a:rPr lang="es-ES" sz="1050" dirty="0"/>
              <a:t> in </a:t>
            </a:r>
            <a:r>
              <a:rPr lang="es-ES" sz="1050" dirty="0" err="1"/>
              <a:t>an</a:t>
            </a:r>
            <a:r>
              <a:rPr lang="es-ES" sz="1050" dirty="0"/>
              <a:t> </a:t>
            </a:r>
            <a:r>
              <a:rPr lang="es-ES" sz="1050" dirty="0" err="1"/>
              <a:t>elderly</a:t>
            </a:r>
            <a:r>
              <a:rPr lang="es-ES" sz="1050" dirty="0"/>
              <a:t> </a:t>
            </a:r>
            <a:r>
              <a:rPr lang="es-ES" sz="1050" dirty="0" err="1"/>
              <a:t>patient</a:t>
            </a:r>
            <a:r>
              <a:rPr lang="es-ES" sz="1050" dirty="0"/>
              <a:t>. </a:t>
            </a:r>
            <a:r>
              <a:rPr lang="es-ES" sz="1050" dirty="0" err="1"/>
              <a:t>Genome</a:t>
            </a:r>
            <a:r>
              <a:rPr lang="es-ES" sz="1050" dirty="0"/>
              <a:t> </a:t>
            </a:r>
            <a:r>
              <a:rPr lang="es-ES" sz="1050" dirty="0" err="1"/>
              <a:t>Announc</a:t>
            </a:r>
            <a:r>
              <a:rPr lang="es-ES" sz="1050" dirty="0"/>
              <a:t>. 2(3):e00576-14. doi:10.1128/genomeA.00576-14.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82820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-27384"/>
            <a:ext cx="83529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i="1" dirty="0" smtClean="0"/>
              <a:t>S. </a:t>
            </a:r>
            <a:r>
              <a:rPr lang="en-US" sz="3000" i="1" dirty="0" err="1" smtClean="0"/>
              <a:t>maltophilia</a:t>
            </a:r>
            <a:r>
              <a:rPr lang="en-US" sz="3000" dirty="0" smtClean="0"/>
              <a:t> strain panel under study in our lab</a:t>
            </a:r>
            <a:endParaRPr lang="en-US" sz="3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847832" y="552704"/>
            <a:ext cx="3484848" cy="918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Elipse"/>
          <p:cNvSpPr/>
          <p:nvPr/>
        </p:nvSpPr>
        <p:spPr>
          <a:xfrm>
            <a:off x="7217442" y="4537401"/>
            <a:ext cx="216024" cy="79208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Elipse"/>
          <p:cNvSpPr/>
          <p:nvPr/>
        </p:nvSpPr>
        <p:spPr>
          <a:xfrm>
            <a:off x="6425354" y="4778298"/>
            <a:ext cx="216024" cy="79208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Elipse"/>
          <p:cNvSpPr/>
          <p:nvPr/>
        </p:nvSpPr>
        <p:spPr>
          <a:xfrm>
            <a:off x="3394999" y="4509120"/>
            <a:ext cx="216024" cy="79208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Elipse"/>
          <p:cNvSpPr/>
          <p:nvPr/>
        </p:nvSpPr>
        <p:spPr>
          <a:xfrm>
            <a:off x="2267744" y="4765217"/>
            <a:ext cx="216024" cy="79208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Rectángulo redondeado"/>
          <p:cNvSpPr/>
          <p:nvPr/>
        </p:nvSpPr>
        <p:spPr>
          <a:xfrm>
            <a:off x="6260552" y="4221088"/>
            <a:ext cx="1135944" cy="1728192"/>
          </a:xfrm>
          <a:prstGeom prst="roundRect">
            <a:avLst/>
          </a:prstGeom>
          <a:solidFill>
            <a:schemeClr val="accent3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 CuadroTexto"/>
          <p:cNvSpPr txBox="1"/>
          <p:nvPr/>
        </p:nvSpPr>
        <p:spPr>
          <a:xfrm>
            <a:off x="775801" y="3873242"/>
            <a:ext cx="3009157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pt-BR" sz="1000" dirty="0" smtClean="0"/>
              <a:t> Hospital </a:t>
            </a:r>
            <a:r>
              <a:rPr lang="pt-BR" sz="1000" dirty="0"/>
              <a:t>Municipal De Badalona </a:t>
            </a:r>
          </a:p>
          <a:p>
            <a:pPr>
              <a:buFontTx/>
              <a:buChar char="-"/>
            </a:pPr>
            <a:r>
              <a:rPr lang="pt-BR" sz="1000" dirty="0" smtClean="0"/>
              <a:t> Hospital </a:t>
            </a:r>
            <a:r>
              <a:rPr lang="pt-BR" sz="1000" dirty="0" err="1"/>
              <a:t>Universitari</a:t>
            </a:r>
            <a:r>
              <a:rPr lang="pt-BR" sz="1000" dirty="0"/>
              <a:t> </a:t>
            </a:r>
            <a:r>
              <a:rPr lang="pt-BR" sz="1000" dirty="0" err="1"/>
              <a:t>Germans</a:t>
            </a:r>
            <a:r>
              <a:rPr lang="pt-BR" sz="1000" dirty="0"/>
              <a:t> Trias i </a:t>
            </a:r>
            <a:r>
              <a:rPr lang="pt-BR" sz="1000" dirty="0" err="1"/>
              <a:t>Pujol</a:t>
            </a:r>
            <a:r>
              <a:rPr lang="pt-BR" sz="1000" dirty="0"/>
              <a:t>, </a:t>
            </a:r>
            <a:r>
              <a:rPr lang="en-US" sz="1000" dirty="0" smtClean="0"/>
              <a:t>Barcelona</a:t>
            </a:r>
          </a:p>
          <a:p>
            <a:pPr>
              <a:buFontTx/>
              <a:buChar char="-"/>
            </a:pPr>
            <a:r>
              <a:rPr lang="en-US" sz="1000" dirty="0" smtClean="0"/>
              <a:t> European </a:t>
            </a:r>
            <a:r>
              <a:rPr lang="en-US" sz="1000" dirty="0"/>
              <a:t>collaborative </a:t>
            </a:r>
            <a:r>
              <a:rPr lang="en-US" sz="1000" dirty="0" smtClean="0"/>
              <a:t>project (SATURN</a:t>
            </a:r>
            <a:r>
              <a:rPr lang="en-US" sz="1000" dirty="0"/>
              <a:t>)</a:t>
            </a:r>
          </a:p>
          <a:p>
            <a:endParaRPr lang="en-US" sz="10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475253"/>
              </p:ext>
            </p:extLst>
          </p:nvPr>
        </p:nvGraphicFramePr>
        <p:xfrm>
          <a:off x="755576" y="548680"/>
          <a:ext cx="7416825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4296478"/>
                <a:gridCol w="24722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 (</a:t>
                      </a:r>
                      <a:r>
                        <a:rPr lang="en-US" sz="1400" i="1" dirty="0" smtClean="0"/>
                        <a:t>n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Country and Year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Bronchial aspirate or sputum</a:t>
                      </a:r>
                      <a:r>
                        <a:rPr lang="en-US" sz="1400" baseline="0" dirty="0" smtClean="0"/>
                        <a:t> (9)</a:t>
                      </a:r>
                      <a:endParaRPr lang="en-US" sz="1400" dirty="0" smtClean="0"/>
                    </a:p>
                    <a:p>
                      <a:r>
                        <a:rPr lang="en-US" sz="1400" dirty="0" smtClean="0"/>
                        <a:t>Wounds</a:t>
                      </a:r>
                      <a:r>
                        <a:rPr lang="en-US" sz="1400" baseline="0" dirty="0" smtClean="0"/>
                        <a:t> or ulcers (3)</a:t>
                      </a:r>
                      <a:endParaRPr lang="en-US" sz="1400" dirty="0" smtClean="0"/>
                    </a:p>
                    <a:p>
                      <a:r>
                        <a:rPr lang="en-US" sz="1400" dirty="0" err="1" smtClean="0"/>
                        <a:t>Oropharyngeal</a:t>
                      </a:r>
                      <a:r>
                        <a:rPr lang="en-US" sz="1400" dirty="0" smtClean="0"/>
                        <a:t> swab (2)</a:t>
                      </a:r>
                    </a:p>
                    <a:p>
                      <a:r>
                        <a:rPr lang="en-US" sz="1400" dirty="0" smtClean="0"/>
                        <a:t>Hospital environment (1)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Barcelona;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1998-2011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Oropharyngeal</a:t>
                      </a:r>
                      <a:r>
                        <a:rPr lang="en-US" sz="1400" dirty="0" smtClean="0"/>
                        <a:t> swab (7)</a:t>
                      </a:r>
                    </a:p>
                    <a:p>
                      <a:r>
                        <a:rPr lang="en-US" sz="1400" dirty="0" err="1" smtClean="0"/>
                        <a:t>Perineal</a:t>
                      </a:r>
                      <a:r>
                        <a:rPr lang="en-US" sz="1400" dirty="0" smtClean="0"/>
                        <a:t> swabs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Berlin;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2012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Oropharyngeal</a:t>
                      </a:r>
                      <a:r>
                        <a:rPr lang="en-US" sz="1400" dirty="0" smtClean="0"/>
                        <a:t> swab (8)</a:t>
                      </a:r>
                    </a:p>
                    <a:p>
                      <a:r>
                        <a:rPr lang="en-US" sz="1400" dirty="0" err="1" smtClean="0"/>
                        <a:t>Perineal</a:t>
                      </a:r>
                      <a:r>
                        <a:rPr lang="en-US" sz="1400" dirty="0" smtClean="0"/>
                        <a:t> swabs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Belgium;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2012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Oropharyngeal</a:t>
                      </a:r>
                      <a:r>
                        <a:rPr lang="en-US" sz="1400" dirty="0" smtClean="0"/>
                        <a:t> swab (4)</a:t>
                      </a:r>
                    </a:p>
                    <a:p>
                      <a:r>
                        <a:rPr lang="en-US" sz="1400" dirty="0" err="1" smtClean="0"/>
                        <a:t>Perineal</a:t>
                      </a:r>
                      <a:r>
                        <a:rPr lang="en-US" sz="1400" dirty="0" smtClean="0"/>
                        <a:t> swabs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Slovenia;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2011-2012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Oropharyngeal</a:t>
                      </a:r>
                      <a:r>
                        <a:rPr lang="en-US" sz="1400" dirty="0" smtClean="0"/>
                        <a:t> swab (4)</a:t>
                      </a:r>
                    </a:p>
                    <a:p>
                      <a:r>
                        <a:rPr lang="en-US" sz="1400" dirty="0" err="1" smtClean="0"/>
                        <a:t>Perineal</a:t>
                      </a:r>
                      <a:r>
                        <a:rPr lang="en-US" sz="1400" dirty="0" smtClean="0"/>
                        <a:t> swabs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Paris;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2011-2012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20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Putative Orthologous proteins detection</a:t>
            </a:r>
            <a:endParaRPr lang="en-US" sz="3200" dirty="0"/>
          </a:p>
        </p:txBody>
      </p:sp>
      <p:grpSp>
        <p:nvGrpSpPr>
          <p:cNvPr id="2" name="1 Grupo"/>
          <p:cNvGrpSpPr/>
          <p:nvPr/>
        </p:nvGrpSpPr>
        <p:grpSpPr>
          <a:xfrm>
            <a:off x="179512" y="476672"/>
            <a:ext cx="8640960" cy="6379740"/>
            <a:chOff x="179512" y="476672"/>
            <a:chExt cx="8640960" cy="6379740"/>
          </a:xfrm>
        </p:grpSpPr>
        <p:pic>
          <p:nvPicPr>
            <p:cNvPr id="3074" name="Picture 2" descr="D:\TXINO\STENO-SEVILLA\IG_method.bmp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659" y="476672"/>
              <a:ext cx="8506813" cy="6379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D:\TXINO\STENO-SEVILLA\DATA\method_example.nexus.bm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2663998"/>
              <a:ext cx="3435616" cy="1446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820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TXINO\STENO-SEVILLA\DATA\Steno60-CA-NeighborNet.spt.colors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09" y="1"/>
            <a:ext cx="8960691" cy="676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TXINO\STENO-SEVILLA\DATA\Steno60-CA-NeighborNet.spt.colors.SMA.bmp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3" b="9485"/>
          <a:stretch/>
        </p:blipFill>
        <p:spPr bwMode="auto">
          <a:xfrm>
            <a:off x="183309" y="651857"/>
            <a:ext cx="5468811" cy="248911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Point mutations in </a:t>
            </a:r>
            <a:r>
              <a:rPr lang="en-US" sz="3200" dirty="0" err="1" smtClean="0"/>
              <a:t>coreproteome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3896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TXINO\STENO-SEVILLA\DATA\Steno60-NeighborNet.spt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" y="0"/>
            <a:ext cx="86391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Shared proteins</a:t>
            </a:r>
            <a:endParaRPr lang="en-US" sz="3200" dirty="0"/>
          </a:p>
        </p:txBody>
      </p:sp>
      <p:pic>
        <p:nvPicPr>
          <p:cNvPr id="4" name="Picture 2" descr="D:\TXINO\STENO-SEVILLA\DATA\Steno60-CA-NeighborNet.spt.colors.SMA.bmp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3" b="9485"/>
          <a:stretch/>
        </p:blipFill>
        <p:spPr bwMode="auto">
          <a:xfrm>
            <a:off x="5079853" y="4326607"/>
            <a:ext cx="3812627" cy="1735304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73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55416"/>
              </p:ext>
            </p:extLst>
          </p:nvPr>
        </p:nvGraphicFramePr>
        <p:xfrm>
          <a:off x="5580112" y="260648"/>
          <a:ext cx="3456384" cy="1854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592288"/>
                <a:gridCol w="864096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u="none" strike="noStrike" dirty="0" err="1" smtClean="0">
                          <a:effectLst/>
                        </a:rPr>
                        <a:t>Proteome</a:t>
                      </a:r>
                      <a:r>
                        <a:rPr lang="es-ES" sz="1400" b="0" u="none" strike="noStrike" dirty="0" smtClean="0">
                          <a:effectLst/>
                        </a:rPr>
                        <a:t> </a:t>
                      </a:r>
                      <a:r>
                        <a:rPr kumimoji="0" lang="it-IT" sz="1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 maltophilia </a:t>
                      </a:r>
                      <a:r>
                        <a:rPr lang="es-ES" sz="1400" b="0" u="none" strike="noStrike" baseline="0" dirty="0" smtClean="0">
                          <a:effectLst/>
                        </a:rPr>
                        <a:t>D457*</a:t>
                      </a:r>
                      <a:endParaRPr lang="es-E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u="none" strike="noStrike" dirty="0" smtClean="0">
                          <a:effectLst/>
                        </a:rPr>
                        <a:t>4272</a:t>
                      </a:r>
                      <a:endParaRPr lang="es-E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</a:rPr>
                        <a:t>Core proteome </a:t>
                      </a:r>
                      <a:r>
                        <a:rPr lang="it-IT" sz="1400" i="1" u="none" strike="noStrike" dirty="0">
                          <a:effectLst/>
                        </a:rPr>
                        <a:t>S. maltophilia</a:t>
                      </a:r>
                      <a:r>
                        <a:rPr lang="it-IT" sz="1400" u="none" strike="noStrike" dirty="0">
                          <a:effectLst/>
                        </a:rPr>
                        <a:t> (47)</a:t>
                      </a:r>
                      <a:endParaRPr lang="it-IT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>
                          <a:effectLst/>
                        </a:rPr>
                        <a:t>2307</a:t>
                      </a:r>
                      <a:endParaRPr lang="es-ES" sz="14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Core </a:t>
                      </a:r>
                      <a:r>
                        <a:rPr lang="es-ES" sz="1400" u="none" strike="noStrike" dirty="0" err="1">
                          <a:effectLst/>
                        </a:rPr>
                        <a:t>proteome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i="1" u="none" strike="noStrike" dirty="0" err="1">
                          <a:effectLst/>
                        </a:rPr>
                        <a:t>Stenotrophomonas</a:t>
                      </a:r>
                      <a:endParaRPr lang="es-ES" sz="1400" b="0" i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1024</a:t>
                      </a:r>
                      <a:endParaRPr lang="es-E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Exclusive </a:t>
                      </a:r>
                      <a:r>
                        <a:rPr lang="es-ES" sz="1400" u="none" strike="noStrike" dirty="0" err="1">
                          <a:effectLst/>
                        </a:rPr>
                        <a:t>proteome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it-IT" sz="1400" i="1" u="none" strike="noStrike" dirty="0" smtClean="0">
                          <a:effectLst/>
                        </a:rPr>
                        <a:t>S. maltophilia</a:t>
                      </a:r>
                      <a:endParaRPr lang="es-E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41</a:t>
                      </a:r>
                      <a:endParaRPr lang="es-E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Exclusive </a:t>
                      </a:r>
                      <a:r>
                        <a:rPr lang="es-ES" sz="1400" u="none" strike="noStrike" dirty="0" err="1">
                          <a:effectLst/>
                        </a:rPr>
                        <a:t>proteome</a:t>
                      </a:r>
                      <a:r>
                        <a:rPr lang="es-ES" sz="1400" u="none" strike="noStrike" dirty="0">
                          <a:effectLst/>
                        </a:rPr>
                        <a:t> D457_group</a:t>
                      </a:r>
                      <a:endParaRPr lang="es-E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>
                          <a:effectLst/>
                        </a:rPr>
                        <a:t>13</a:t>
                      </a:r>
                      <a:endParaRPr lang="es-E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15" name="14 Grupo"/>
          <p:cNvGrpSpPr/>
          <p:nvPr/>
        </p:nvGrpSpPr>
        <p:grpSpPr>
          <a:xfrm>
            <a:off x="5364088" y="332656"/>
            <a:ext cx="72008" cy="1693892"/>
            <a:chOff x="5364088" y="332656"/>
            <a:chExt cx="72008" cy="1693892"/>
          </a:xfrm>
        </p:grpSpPr>
        <p:sp>
          <p:nvSpPr>
            <p:cNvPr id="4" name="3 Rectángulo"/>
            <p:cNvSpPr/>
            <p:nvPr/>
          </p:nvSpPr>
          <p:spPr>
            <a:xfrm>
              <a:off x="5364088" y="332656"/>
              <a:ext cx="72008" cy="216024"/>
            </a:xfrm>
            <a:prstGeom prst="rect">
              <a:avLst/>
            </a:prstGeom>
            <a:solidFill>
              <a:srgbClr val="43C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7 Rectángulo"/>
            <p:cNvSpPr/>
            <p:nvPr/>
          </p:nvSpPr>
          <p:spPr>
            <a:xfrm>
              <a:off x="5364088" y="702123"/>
              <a:ext cx="72008" cy="216024"/>
            </a:xfrm>
            <a:prstGeom prst="rect">
              <a:avLst/>
            </a:prstGeom>
            <a:solidFill>
              <a:srgbClr val="49E3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5364088" y="1071590"/>
              <a:ext cx="72008" cy="21602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5364088" y="1441057"/>
              <a:ext cx="72008" cy="21602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364088" y="1810524"/>
              <a:ext cx="72008" cy="2160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11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Results in numbers</a:t>
            </a:r>
            <a:endParaRPr lang="en-US" sz="3200" dirty="0"/>
          </a:p>
        </p:txBody>
      </p:sp>
      <p:grpSp>
        <p:nvGrpSpPr>
          <p:cNvPr id="16" name="15 Grupo"/>
          <p:cNvGrpSpPr/>
          <p:nvPr/>
        </p:nvGrpSpPr>
        <p:grpSpPr>
          <a:xfrm>
            <a:off x="35496" y="1402390"/>
            <a:ext cx="6221690" cy="5410986"/>
            <a:chOff x="35496" y="1402390"/>
            <a:chExt cx="6221690" cy="5410986"/>
          </a:xfrm>
        </p:grpSpPr>
        <p:pic>
          <p:nvPicPr>
            <p:cNvPr id="6146" name="Picture 2" descr="D:\TXINO\STENO-SEVILLA\DATA\NC_017671.1.ocs.gff.bmp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4" t="3155" r="1600" b="12809"/>
            <a:stretch/>
          </p:blipFill>
          <p:spPr bwMode="auto">
            <a:xfrm>
              <a:off x="35496" y="1402390"/>
              <a:ext cx="6221690" cy="54109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1 CuadroTexto"/>
            <p:cNvSpPr txBox="1"/>
            <p:nvPr/>
          </p:nvSpPr>
          <p:spPr>
            <a:xfrm>
              <a:off x="2843808" y="3861048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D457</a:t>
              </a:r>
              <a:endParaRPr lang="en-US" b="1" dirty="0"/>
            </a:p>
          </p:txBody>
        </p:sp>
      </p:grpSp>
      <p:sp>
        <p:nvSpPr>
          <p:cNvPr id="3" name="2 Rectángulo"/>
          <p:cNvSpPr/>
          <p:nvPr/>
        </p:nvSpPr>
        <p:spPr>
          <a:xfrm rot="2184387">
            <a:off x="1486359" y="4710787"/>
            <a:ext cx="1944216" cy="1757404"/>
          </a:xfrm>
          <a:prstGeom prst="rect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Rectángulo"/>
          <p:cNvSpPr/>
          <p:nvPr/>
        </p:nvSpPr>
        <p:spPr>
          <a:xfrm rot="2794065">
            <a:off x="1011294" y="2639924"/>
            <a:ext cx="1944216" cy="351031"/>
          </a:xfrm>
          <a:prstGeom prst="rect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 CuadroTexto"/>
          <p:cNvSpPr txBox="1"/>
          <p:nvPr/>
        </p:nvSpPr>
        <p:spPr>
          <a:xfrm>
            <a:off x="6084168" y="5499229"/>
            <a:ext cx="2880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lang="en-US" sz="1400" dirty="0" smtClean="0"/>
              <a:t>*  D457 genome used as reference. (Lira et al </a:t>
            </a:r>
            <a:r>
              <a:rPr lang="pt-BR" sz="1400" dirty="0"/>
              <a:t>J </a:t>
            </a:r>
            <a:r>
              <a:rPr lang="pt-BR" sz="1400" dirty="0" smtClean="0"/>
              <a:t>Bacteriol</a:t>
            </a:r>
            <a:r>
              <a:rPr lang="pt-BR" sz="1400" dirty="0"/>
              <a:t>. 2012 </a:t>
            </a:r>
            <a:r>
              <a:rPr lang="pt-BR" sz="1400" dirty="0" err="1"/>
              <a:t>Jul</a:t>
            </a:r>
            <a:r>
              <a:rPr lang="pt-BR" sz="1400" dirty="0" smtClean="0"/>
              <a:t>; 194(13</a:t>
            </a:r>
            <a:r>
              <a:rPr lang="pt-BR" sz="1400" dirty="0"/>
              <a:t>):3563-4. </a:t>
            </a:r>
            <a:r>
              <a:rPr lang="pt-BR" sz="1400" dirty="0" err="1"/>
              <a:t>doi</a:t>
            </a:r>
            <a:r>
              <a:rPr lang="pt-BR" sz="1400" dirty="0"/>
              <a:t>: 10.1128/JB.00602-12.</a:t>
            </a:r>
            <a:r>
              <a:rPr lang="en-US" sz="1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614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Exclusive proteome </a:t>
            </a:r>
            <a:r>
              <a:rPr lang="en-US" dirty="0" smtClean="0"/>
              <a:t>(only present in </a:t>
            </a:r>
            <a:r>
              <a:rPr lang="en-US" i="1" dirty="0" smtClean="0"/>
              <a:t>S. </a:t>
            </a:r>
            <a:r>
              <a:rPr lang="en-US" i="1" dirty="0" err="1" smtClean="0"/>
              <a:t>maltophilia</a:t>
            </a:r>
            <a:r>
              <a:rPr lang="en-US" dirty="0" smtClean="0"/>
              <a:t>, but in ALL strains)</a:t>
            </a:r>
            <a:endParaRPr lang="en-U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740414"/>
              </p:ext>
            </p:extLst>
          </p:nvPr>
        </p:nvGraphicFramePr>
        <p:xfrm>
          <a:off x="611188" y="620688"/>
          <a:ext cx="7538370" cy="311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5103"/>
                <a:gridCol w="1473267"/>
              </a:tblGrid>
              <a:tr h="346844">
                <a:tc>
                  <a:txBody>
                    <a:bodyPr/>
                    <a:lstStyle/>
                    <a:p>
                      <a:r>
                        <a:rPr lang="en-US" b="1" noProof="0" dirty="0" smtClean="0">
                          <a:latin typeface="+mj-lt"/>
                        </a:rPr>
                        <a:t>Target </a:t>
                      </a:r>
                      <a:r>
                        <a:rPr lang="en-US" b="1" noProof="0" dirty="0" err="1" smtClean="0">
                          <a:latin typeface="+mj-lt"/>
                        </a:rPr>
                        <a:t>Cathegory</a:t>
                      </a:r>
                      <a:endParaRPr lang="en-US" b="1" noProof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noProof="0" dirty="0" smtClean="0">
                          <a:latin typeface="+mj-lt"/>
                        </a:rPr>
                        <a:t>How</a:t>
                      </a:r>
                      <a:r>
                        <a:rPr lang="en-US" b="1" baseline="0" noProof="0" dirty="0" smtClean="0">
                          <a:latin typeface="+mj-lt"/>
                        </a:rPr>
                        <a:t> many</a:t>
                      </a:r>
                      <a:endParaRPr lang="en-US" b="1" noProof="0" dirty="0">
                        <a:latin typeface="+mj-lt"/>
                      </a:endParaRPr>
                    </a:p>
                  </a:txBody>
                  <a:tcPr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Antibiotic resistance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7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Unknown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6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Unknown in putative operons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5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Membrane proteins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6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4865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Transporters (includes drug and virulence factors)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6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Transcription regulators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3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Stress response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4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Virulence factors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effectLst/>
                          <a:latin typeface="+mn-lt"/>
                        </a:rPr>
                        <a:t>4</a:t>
                      </a:r>
                      <a:endParaRPr lang="en-US" sz="1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991752"/>
              </p:ext>
            </p:extLst>
          </p:nvPr>
        </p:nvGraphicFramePr>
        <p:xfrm>
          <a:off x="611188" y="4332704"/>
          <a:ext cx="753837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571"/>
                <a:gridCol w="2081924"/>
                <a:gridCol w="2440876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effectLst/>
                          <a:latin typeface="+mj-lt"/>
                        </a:rPr>
                        <a:t> Identified </a:t>
                      </a:r>
                      <a:r>
                        <a:rPr lang="en-US" sz="1800" b="1" i="0" u="none" strike="noStrike" dirty="0">
                          <a:effectLst/>
                          <a:latin typeface="+mj-lt"/>
                        </a:rPr>
                        <a:t>proteins in operon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how</a:t>
                      </a:r>
                      <a:r>
                        <a:rPr lang="es-ES" sz="1800" b="1" i="0" u="none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many</a:t>
                      </a:r>
                      <a:r>
                        <a:rPr lang="es-ES" sz="1800" b="1" i="0" u="none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operons</a:t>
                      </a:r>
                      <a:endParaRPr lang="es-ES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effectLst/>
                          <a:latin typeface="+mj-lt"/>
                        </a:rPr>
                        <a:t>total </a:t>
                      </a:r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number</a:t>
                      </a:r>
                      <a:r>
                        <a:rPr lang="es-ES" sz="1800" b="1" i="0" u="none" strike="noStrike" dirty="0">
                          <a:effectLst/>
                          <a:latin typeface="+mj-lt"/>
                        </a:rPr>
                        <a:t> of </a:t>
                      </a:r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proteins</a:t>
                      </a:r>
                      <a:endParaRPr lang="es-ES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7259138" y="3779748"/>
            <a:ext cx="985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Total=41</a:t>
            </a:r>
            <a:endParaRPr lang="en-US" dirty="0"/>
          </a:p>
        </p:txBody>
      </p:sp>
      <p:sp>
        <p:nvSpPr>
          <p:cNvPr id="8" name="7 CuadroTexto"/>
          <p:cNvSpPr txBox="1"/>
          <p:nvPr/>
        </p:nvSpPr>
        <p:spPr>
          <a:xfrm>
            <a:off x="7259138" y="5435932"/>
            <a:ext cx="985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Total=19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60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298560"/>
              </p:ext>
            </p:extLst>
          </p:nvPr>
        </p:nvGraphicFramePr>
        <p:xfrm>
          <a:off x="369392" y="692696"/>
          <a:ext cx="8523088" cy="5907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4496"/>
                <a:gridCol w="5328592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1" i="0" u="none" strike="noStrike" dirty="0" err="1">
                          <a:effectLst/>
                          <a:latin typeface="+mn-lt"/>
                        </a:rPr>
                        <a:t>Description</a:t>
                      </a:r>
                      <a:endParaRPr lang="es-ES" sz="13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1" i="0" u="none" strike="noStrike" dirty="0" err="1">
                          <a:effectLst/>
                          <a:latin typeface="+mn-lt"/>
                        </a:rPr>
                        <a:t>Coments</a:t>
                      </a:r>
                      <a:endParaRPr lang="es-ES" sz="13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Membrane protein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 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Transcriptional regulator, XRE family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Multi Regulator (</a:t>
                      </a:r>
                      <a:r>
                        <a:rPr lang="en-US" sz="1300" b="0" i="0" u="none" strike="noStrike" noProof="0" dirty="0" err="1" smtClean="0">
                          <a:effectLst/>
                          <a:latin typeface="+mn-lt"/>
                        </a:rPr>
                        <a:t>phague</a:t>
                      </a:r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, development, modification proteins, antitoxin, </a:t>
                      </a:r>
                      <a:r>
                        <a:rPr lang="en-US" sz="1300" b="0" i="0" u="none" strike="noStrike" noProof="0" dirty="0" err="1" smtClean="0">
                          <a:effectLst/>
                          <a:latin typeface="+mn-lt"/>
                        </a:rPr>
                        <a:t>methylases</a:t>
                      </a:r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)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Chaperone </a:t>
                      </a:r>
                      <a:r>
                        <a:rPr lang="en-US" sz="1300" b="0" i="0" u="none" strike="noStrike" noProof="0" dirty="0" err="1" smtClean="0">
                          <a:effectLst/>
                          <a:latin typeface="+mn-lt"/>
                        </a:rPr>
                        <a:t>HchA</a:t>
                      </a:r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(Heat shock protein HSP31)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>
                          <a:effectLst/>
                          <a:latin typeface="+mn-lt"/>
                        </a:rPr>
                        <a:t>Next to </a:t>
                      </a:r>
                      <a:r>
                        <a:rPr lang="en-US" sz="1300" b="0" i="0" u="none" strike="noStrike" noProof="0" dirty="0" err="1">
                          <a:effectLst/>
                          <a:latin typeface="+mn-lt"/>
                        </a:rPr>
                        <a:t>LuxR</a:t>
                      </a:r>
                      <a:r>
                        <a:rPr lang="en-US" sz="1300" b="0" i="0" u="none" strike="noStrike" noProof="0" dirty="0">
                          <a:effectLst/>
                          <a:latin typeface="+mn-lt"/>
                        </a:rPr>
                        <a:t>, Stress response</a:t>
                      </a: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err="1" smtClean="0">
                          <a:effectLst/>
                          <a:latin typeface="+mn-lt"/>
                        </a:rPr>
                        <a:t>TetR</a:t>
                      </a:r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 family transcriptional regulator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Control of multidrug efflux pumps, biosynthesis of antibiotics, osmotic stress, toxic chemicals, catabolic pathways, differentiation processes, pathogenicity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Transmembrane protein (Transport protein)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 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Membrane protein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 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>
                          <a:effectLst/>
                          <a:latin typeface="+mn-lt"/>
                        </a:rPr>
                        <a:t>Hypothetical exported protein (Membrane protein)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 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Putative lipoprotein (Phosphonate ABC transporter phosphate-binding periplasmic component)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>
                          <a:effectLst/>
                          <a:latin typeface="+mn-lt"/>
                        </a:rPr>
                        <a:t>P uptake as virulence factor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Putative lipoprotein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 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ABC-type antimicrobial peptide transport system. Permease component (Multidrug ABC transporter substrate-binding protein)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Zinc-binding protein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Metal uptake as a virulence factor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>
                          <a:effectLst/>
                          <a:latin typeface="+mn-lt"/>
                        </a:rPr>
                        <a:t>Uncharacterized protein (</a:t>
                      </a:r>
                      <a:r>
                        <a:rPr lang="en-US" sz="1300" b="0" i="0" u="none" strike="noStrike" noProof="0" dirty="0" err="1">
                          <a:effectLst/>
                          <a:latin typeface="+mn-lt"/>
                        </a:rPr>
                        <a:t>MerC</a:t>
                      </a:r>
                      <a:r>
                        <a:rPr lang="en-US" sz="1300" b="0" i="0" u="none" strike="noStrike" noProof="0" dirty="0">
                          <a:effectLst/>
                          <a:latin typeface="+mn-lt"/>
                        </a:rPr>
                        <a:t> mercury resistance)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Metal uptake as a virulence factor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err="1" smtClean="0">
                          <a:effectLst/>
                          <a:latin typeface="+mn-lt"/>
                        </a:rPr>
                        <a:t>Azaleucine</a:t>
                      </a:r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 resistance protein </a:t>
                      </a:r>
                      <a:r>
                        <a:rPr lang="en-US" sz="1300" b="0" i="0" u="none" strike="noStrike" noProof="0" dirty="0" err="1" smtClean="0">
                          <a:effectLst/>
                          <a:latin typeface="+mn-lt"/>
                        </a:rPr>
                        <a:t>AzlC</a:t>
                      </a:r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, Branched-chain amino acid ABC transporter permease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err="1" smtClean="0">
                          <a:effectLst/>
                          <a:latin typeface="+mn-lt"/>
                        </a:rPr>
                        <a:t>Peptidic</a:t>
                      </a:r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 antibiotic resistance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Putative transmembrane amino acid transporter protein, Branched-chain amino acid transport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err="1" smtClean="0">
                          <a:effectLst/>
                          <a:latin typeface="+mn-lt"/>
                        </a:rPr>
                        <a:t>Peptidic</a:t>
                      </a:r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 antibiotic resistance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Uncharacterized protein (GCN5-related N-acetyltransferase, Spermidine N(1)-acetyltransferase)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Intervenes </a:t>
                      </a:r>
                      <a:r>
                        <a:rPr lang="en-US" sz="1300" b="0" i="0" u="none" strike="noStrike" noProof="0" dirty="0">
                          <a:effectLst/>
                          <a:latin typeface="+mn-lt"/>
                        </a:rPr>
                        <a:t>in many process including stress</a:t>
                      </a:r>
                    </a:p>
                  </a:txBody>
                  <a:tcPr marL="9525" marR="9525" marT="9525" marB="0" anchor="ctr">
                    <a:solidFill>
                      <a:srgbClr val="E9ED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err="1">
                          <a:effectLst/>
                          <a:latin typeface="+mn-lt"/>
                        </a:rPr>
                        <a:t>AraC</a:t>
                      </a:r>
                      <a:r>
                        <a:rPr lang="en-US" sz="1300" b="0" i="0" u="none" strike="noStrike" noProof="0" dirty="0">
                          <a:effectLst/>
                          <a:latin typeface="+mn-lt"/>
                        </a:rPr>
                        <a:t> family transcriptional regulator, HTH-type transcriptional activator </a:t>
                      </a:r>
                      <a:r>
                        <a:rPr lang="en-US" sz="1300" b="0" i="0" u="none" strike="noStrike" noProof="0" dirty="0" err="1">
                          <a:effectLst/>
                          <a:latin typeface="+mn-lt"/>
                        </a:rPr>
                        <a:t>rhaS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noProof="0" dirty="0" smtClean="0">
                          <a:effectLst/>
                          <a:latin typeface="+mn-lt"/>
                        </a:rPr>
                        <a:t>Stress and pathogenesis</a:t>
                      </a:r>
                      <a:endParaRPr lang="en-US" sz="13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/>
              <a:t>S. </a:t>
            </a:r>
            <a:r>
              <a:rPr lang="en-US" sz="3200" i="1" dirty="0" err="1" smtClean="0"/>
              <a:t>maltophilia</a:t>
            </a:r>
            <a:r>
              <a:rPr lang="en-US" sz="3200" i="1" dirty="0" smtClean="0"/>
              <a:t> </a:t>
            </a:r>
            <a:r>
              <a:rPr lang="en-US" sz="3200" dirty="0" smtClean="0"/>
              <a:t>exclusive. Selected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3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D457 group Exclusive proteome </a:t>
            </a:r>
            <a:r>
              <a:rPr lang="en-US" dirty="0" smtClean="0"/>
              <a:t>(only present D457 group)</a:t>
            </a:r>
            <a:endParaRPr lang="en-US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044745"/>
              </p:ext>
            </p:extLst>
          </p:nvPr>
        </p:nvGraphicFramePr>
        <p:xfrm>
          <a:off x="611188" y="620688"/>
          <a:ext cx="7538370" cy="2662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5103"/>
                <a:gridCol w="1473267"/>
              </a:tblGrid>
              <a:tr h="346844">
                <a:tc>
                  <a:txBody>
                    <a:bodyPr/>
                    <a:lstStyle/>
                    <a:p>
                      <a:r>
                        <a:rPr lang="en-US" sz="1800" b="1" kern="120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Target </a:t>
                      </a:r>
                      <a:r>
                        <a:rPr lang="en-US" sz="1800" b="1" kern="1200" noProof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Cathegory</a:t>
                      </a:r>
                      <a:endParaRPr lang="en-US" sz="1800" b="1" kern="1200" noProof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noProof="0" dirty="0" smtClean="0">
                          <a:latin typeface="+mn-lt"/>
                        </a:rPr>
                        <a:t>How</a:t>
                      </a:r>
                      <a:r>
                        <a:rPr lang="en-US" sz="1800" b="1" baseline="0" noProof="0" dirty="0" smtClean="0">
                          <a:latin typeface="+mn-lt"/>
                        </a:rPr>
                        <a:t> many</a:t>
                      </a:r>
                      <a:endParaRPr lang="en-US" sz="1800" b="1" noProof="0" dirty="0">
                        <a:latin typeface="+mn-lt"/>
                      </a:endParaRPr>
                    </a:p>
                  </a:txBody>
                  <a:tcPr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es-ES" sz="1800" b="0" i="0" u="none" strike="noStrike" dirty="0" err="1" smtClean="0">
                          <a:effectLst/>
                          <a:latin typeface="+mn-lt"/>
                        </a:rPr>
                        <a:t>ovement</a:t>
                      </a:r>
                      <a:r>
                        <a:rPr lang="es-ES" sz="18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800" b="0" i="0" u="none" strike="noStrike" dirty="0">
                          <a:effectLst/>
                          <a:latin typeface="+mn-lt"/>
                        </a:rPr>
                        <a:t>/ </a:t>
                      </a:r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adhesion</a:t>
                      </a:r>
                      <a:endParaRPr lang="es-E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 smtClean="0">
                          <a:effectLst/>
                          <a:latin typeface="+mn-lt"/>
                        </a:rPr>
                        <a:t>Antibiotic</a:t>
                      </a:r>
                      <a:r>
                        <a:rPr lang="es-ES" sz="18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800" b="0" i="0" u="none" strike="noStrike" dirty="0" err="1" smtClean="0">
                          <a:effectLst/>
                          <a:latin typeface="+mn-lt"/>
                        </a:rPr>
                        <a:t>synthesis</a:t>
                      </a:r>
                      <a:endParaRPr lang="es-E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 smtClean="0">
                          <a:effectLst/>
                          <a:latin typeface="+mn-lt"/>
                        </a:rPr>
                        <a:t>Transporter</a:t>
                      </a:r>
                      <a:r>
                        <a:rPr lang="es-ES" sz="18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800" b="0" i="0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including</a:t>
                      </a:r>
                      <a:r>
                        <a:rPr lang="es-ES" sz="1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drugs</a:t>
                      </a:r>
                      <a:r>
                        <a:rPr lang="es-ES" sz="18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>
                          <a:effectLst/>
                          <a:latin typeface="+mn-lt"/>
                        </a:rPr>
                        <a:t>DNA / RNA </a:t>
                      </a:r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interaction</a:t>
                      </a:r>
                      <a:endParaRPr lang="es-E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357364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A</a:t>
                      </a:r>
                      <a:r>
                        <a:rPr lang="es-ES" sz="1800" b="0" i="0" u="none" strike="noStrike" dirty="0" err="1" smtClean="0">
                          <a:effectLst/>
                          <a:latin typeface="+mn-lt"/>
                        </a:rPr>
                        <a:t>ntibiotic</a:t>
                      </a:r>
                      <a:r>
                        <a:rPr lang="es-ES" sz="18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resistance</a:t>
                      </a:r>
                      <a:endParaRPr lang="es-E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V</a:t>
                      </a:r>
                      <a:r>
                        <a:rPr lang="es-ES" sz="1800" b="0" i="0" u="none" strike="noStrike" dirty="0" err="1" smtClean="0">
                          <a:effectLst/>
                          <a:latin typeface="+mn-lt"/>
                        </a:rPr>
                        <a:t>irulence</a:t>
                      </a:r>
                      <a:r>
                        <a:rPr lang="es-ES" sz="18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800" b="0" i="0" u="none" strike="noStrike" dirty="0" err="1">
                          <a:effectLst/>
                          <a:latin typeface="+mn-lt"/>
                        </a:rPr>
                        <a:t>factors</a:t>
                      </a:r>
                      <a:endParaRPr lang="es-E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</a:tr>
              <a:tr h="323275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Unknown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991031"/>
              </p:ext>
            </p:extLst>
          </p:nvPr>
        </p:nvGraphicFramePr>
        <p:xfrm>
          <a:off x="611188" y="4332704"/>
          <a:ext cx="753837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571"/>
                <a:gridCol w="2081924"/>
                <a:gridCol w="2440876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effectLst/>
                          <a:latin typeface="+mj-lt"/>
                        </a:rPr>
                        <a:t> Identified </a:t>
                      </a:r>
                      <a:r>
                        <a:rPr lang="en-US" sz="1800" b="1" i="0" u="none" strike="noStrike" dirty="0">
                          <a:effectLst/>
                          <a:latin typeface="+mj-lt"/>
                        </a:rPr>
                        <a:t>proteins in operon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how</a:t>
                      </a:r>
                      <a:r>
                        <a:rPr lang="es-ES" sz="1800" b="1" i="0" u="none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many</a:t>
                      </a:r>
                      <a:r>
                        <a:rPr lang="es-ES" sz="1800" b="1" i="0" u="none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operons</a:t>
                      </a:r>
                      <a:endParaRPr lang="es-ES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effectLst/>
                          <a:latin typeface="+mj-lt"/>
                        </a:rPr>
                        <a:t>total </a:t>
                      </a:r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number</a:t>
                      </a:r>
                      <a:r>
                        <a:rPr lang="es-ES" sz="1800" b="1" i="0" u="none" strike="noStrike" dirty="0">
                          <a:effectLst/>
                          <a:latin typeface="+mj-lt"/>
                        </a:rPr>
                        <a:t> of </a:t>
                      </a:r>
                      <a:r>
                        <a:rPr lang="es-ES" sz="1800" b="1" i="0" u="none" strike="noStrike" dirty="0" err="1">
                          <a:effectLst/>
                          <a:latin typeface="+mj-lt"/>
                        </a:rPr>
                        <a:t>proteins</a:t>
                      </a:r>
                      <a:endParaRPr lang="es-ES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7259138" y="3284984"/>
            <a:ext cx="985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Total=13</a:t>
            </a:r>
            <a:endParaRPr lang="en-U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347582" y="5085184"/>
            <a:ext cx="868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Total=9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10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033056"/>
              </p:ext>
            </p:extLst>
          </p:nvPr>
        </p:nvGraphicFramePr>
        <p:xfrm>
          <a:off x="649889" y="764704"/>
          <a:ext cx="8242591" cy="3841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4199"/>
                <a:gridCol w="3528392"/>
              </a:tblGrid>
              <a:tr h="19689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 err="1">
                          <a:effectLst/>
                          <a:latin typeface="+mn-lt"/>
                        </a:rPr>
                        <a:t>D</a:t>
                      </a:r>
                      <a:r>
                        <a:rPr lang="es-ES" sz="1600" b="1" i="0" u="none" strike="noStrike" dirty="0" err="1" smtClean="0">
                          <a:effectLst/>
                          <a:latin typeface="+mn-lt"/>
                        </a:rPr>
                        <a:t>escription</a:t>
                      </a:r>
                      <a:endParaRPr lang="es-E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 err="1">
                          <a:effectLst/>
                          <a:latin typeface="+mn-lt"/>
                        </a:rPr>
                        <a:t>Comments</a:t>
                      </a:r>
                      <a:endParaRPr lang="es-E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Uncharacterized protein ( ACR family protein </a:t>
                      </a:r>
                      <a:r>
                        <a:rPr lang="en-US" sz="1600" b="0" i="0" u="none" strike="noStrike" dirty="0" err="1">
                          <a:effectLst/>
                          <a:latin typeface="+mn-lt"/>
                        </a:rPr>
                        <a:t>PARTIAL_MATCH:TadE</a:t>
                      </a:r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 family protein (pili related) )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effectLst/>
                          <a:latin typeface="+mn-lt"/>
                        </a:rPr>
                        <a:t>cold shock protein, possible role in extracellular sugar processing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Uncharacterized protein (</a:t>
                      </a:r>
                      <a:r>
                        <a:rPr lang="en-US" sz="1600" b="0" i="0" u="none" strike="noStrike" dirty="0" err="1">
                          <a:effectLst/>
                          <a:latin typeface="+mn-lt"/>
                        </a:rPr>
                        <a:t>VERY_LOW_SCORE_PARTIAL_MATCH:Flagellar</a:t>
                      </a:r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 biosynthesis protein </a:t>
                      </a:r>
                      <a:r>
                        <a:rPr lang="en-US" sz="1600" b="0" i="0" u="none" strike="noStrike" dirty="0" err="1" smtClean="0">
                          <a:effectLst/>
                          <a:latin typeface="+mn-lt"/>
                        </a:rPr>
                        <a:t>FliJ</a:t>
                      </a:r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ALL THREE movement / anchor RELATED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Uncharacterized protein (Lipoprotein, </a:t>
                      </a:r>
                      <a:r>
                        <a:rPr lang="en-US" sz="1600" b="0" i="0" u="none" strike="noStrike" dirty="0" err="1">
                          <a:effectLst/>
                          <a:latin typeface="+mn-lt"/>
                        </a:rPr>
                        <a:t>VERY_LOW_SCORE_PARTIAL_MATCH:Beta-propeller</a:t>
                      </a:r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 domain-containing protein, )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ALL THREE movement / anchor RELATED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Uncharacterized protein (MULTIDOMAIN </a:t>
                      </a:r>
                      <a:r>
                        <a:rPr lang="en-US" sz="1600" b="0" i="0" u="none" strike="noStrike" dirty="0" err="1">
                          <a:effectLst/>
                          <a:latin typeface="+mn-lt"/>
                        </a:rPr>
                        <a:t>Adhesin</a:t>
                      </a:r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, PARTIAL Bacterial Ig-like domain family protein, PARTIAL Biofilm-associated )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Adhesion</a:t>
                      </a:r>
                      <a:endParaRPr lang="es-E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Membrane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translocator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serine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threonine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kinase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Lanthionine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synthetase</a:t>
                      </a:r>
                      <a:endParaRPr lang="es-E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Antibiotic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sinthesis</a:t>
                      </a:r>
                      <a:endParaRPr lang="es-E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ABC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transporter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(ABC-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type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multidrug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transport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system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ATPase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 and permease </a:t>
                      </a:r>
                      <a:r>
                        <a:rPr lang="es-ES" sz="1600" b="0" i="0" u="none" strike="noStrike" dirty="0" err="1">
                          <a:effectLst/>
                          <a:latin typeface="+mn-lt"/>
                        </a:rPr>
                        <a:t>component</a:t>
                      </a:r>
                      <a:r>
                        <a:rPr lang="es-ES" sz="16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2" name="41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D457 group </a:t>
            </a:r>
            <a:r>
              <a:rPr lang="en-US" dirty="0" smtClean="0"/>
              <a:t>(only present D457 group) </a:t>
            </a:r>
            <a:r>
              <a:rPr lang="en-US" sz="3200" dirty="0">
                <a:solidFill>
                  <a:prstClr val="black"/>
                </a:solidFill>
              </a:rPr>
              <a:t>Selected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5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63688" y="116632"/>
            <a:ext cx="7344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/>
              <a:t>Accomplished Objectives:</a:t>
            </a:r>
            <a:endParaRPr lang="en-US" sz="28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034181" y="895360"/>
            <a:ext cx="79303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itchFamily="34" charset="0"/>
              <a:buChar char="•"/>
            </a:pPr>
            <a:r>
              <a:rPr lang="en-US" sz="2400" dirty="0" smtClean="0"/>
              <a:t>Clarify phylogenetic relationships inside </a:t>
            </a:r>
            <a:r>
              <a:rPr lang="en-US" sz="2400" i="1" dirty="0" err="1" smtClean="0"/>
              <a:t>Stenotrophomonas</a:t>
            </a:r>
            <a:r>
              <a:rPr lang="en-US" sz="2400" dirty="0"/>
              <a:t> </a:t>
            </a:r>
            <a:r>
              <a:rPr lang="en-US" sz="2400" dirty="0" smtClean="0"/>
              <a:t> genus</a:t>
            </a:r>
          </a:p>
          <a:p>
            <a:pPr marL="266700" indent="-266700">
              <a:buFont typeface="Arial" pitchFamily="34" charset="0"/>
              <a:buChar char="•"/>
            </a:pPr>
            <a:r>
              <a:rPr lang="en-US" sz="2400" dirty="0" smtClean="0"/>
              <a:t>Identify shared proteins between </a:t>
            </a:r>
            <a:r>
              <a:rPr lang="en-US" sz="2400" dirty="0"/>
              <a:t>clusters </a:t>
            </a:r>
            <a:r>
              <a:rPr lang="en-US" sz="2400" dirty="0" smtClean="0"/>
              <a:t>of relevant species / strains</a:t>
            </a:r>
          </a:p>
          <a:p>
            <a:pPr marL="266700" indent="-266700">
              <a:buFont typeface="Arial" pitchFamily="34" charset="0"/>
              <a:buChar char="•"/>
            </a:pPr>
            <a:r>
              <a:rPr lang="en-US" sz="2400" dirty="0" smtClean="0"/>
              <a:t>Identify </a:t>
            </a:r>
            <a:r>
              <a:rPr lang="en-US" sz="2400" i="1" dirty="0" smtClean="0"/>
              <a:t>S. </a:t>
            </a:r>
            <a:r>
              <a:rPr lang="en-US" sz="2400" i="1" dirty="0" err="1" smtClean="0"/>
              <a:t>maltophilia</a:t>
            </a:r>
            <a:r>
              <a:rPr lang="en-US" sz="2400" i="1" dirty="0" smtClean="0"/>
              <a:t> </a:t>
            </a:r>
            <a:r>
              <a:rPr lang="en-US" sz="2400" dirty="0" err="1" smtClean="0"/>
              <a:t>coreproteome</a:t>
            </a:r>
            <a:endParaRPr lang="en-US" sz="2400" dirty="0" smtClean="0"/>
          </a:p>
          <a:p>
            <a:pPr marL="266700" indent="-266700">
              <a:buFont typeface="Arial" pitchFamily="34" charset="0"/>
              <a:buChar char="•"/>
            </a:pPr>
            <a:r>
              <a:rPr lang="en-US" sz="2400" dirty="0" smtClean="0"/>
              <a:t>Identify virulence </a:t>
            </a:r>
            <a:r>
              <a:rPr lang="en-US" sz="2400" dirty="0"/>
              <a:t>/ drug </a:t>
            </a:r>
            <a:r>
              <a:rPr lang="en-US" sz="2400" dirty="0" smtClean="0"/>
              <a:t>resistance factors</a:t>
            </a:r>
            <a:endParaRPr lang="en-US" sz="2400" dirty="0"/>
          </a:p>
        </p:txBody>
      </p:sp>
      <p:pic>
        <p:nvPicPr>
          <p:cNvPr id="3074" name="Picture 2" descr="D:\TXINO\STENO-SEVILLA\PICS\1245686792938124914raemi_Check_mark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03" y="270173"/>
            <a:ext cx="999489" cy="92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TXINO\STENO-SEVILLA\PICS\1245686792938124914raemi_Check_mark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03" y="1009303"/>
            <a:ext cx="999489" cy="92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TXINO\STENO-SEVILLA\PICS\1245686792938124914raemi_Check_mark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36" y="1748880"/>
            <a:ext cx="999489" cy="92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TXINO\STENO-SEVILLA\PICS\1245686792938124914raemi_Check_mark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59" y="2089870"/>
            <a:ext cx="999489" cy="92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188" y="4077072"/>
            <a:ext cx="82812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Everything done with a single program (and its helper scripts):</a:t>
            </a:r>
          </a:p>
          <a:p>
            <a:r>
              <a:rPr lang="en-US" sz="4800" b="1" u="sng" dirty="0" err="1" smtClean="0"/>
              <a:t>FiShORF</a:t>
            </a:r>
            <a:r>
              <a:rPr lang="en-US" sz="3200" dirty="0" smtClean="0"/>
              <a:t> (Find Shared ORF)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9977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599478" y="44624"/>
            <a:ext cx="1944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Thanks to:</a:t>
            </a:r>
            <a:endParaRPr lang="en-US" sz="3200" dirty="0"/>
          </a:p>
        </p:txBody>
      </p:sp>
      <p:pic>
        <p:nvPicPr>
          <p:cNvPr id="9218" name="Picture 2" descr="D:\TXINO\STENO-SEVILLA\LOGO\escudo-mec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6117005"/>
            <a:ext cx="252412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TXINO\STENO-SEVILLA\LOGO\ib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41168"/>
            <a:ext cx="1512168" cy="96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TXINO\STENO-SEVILLA\LOGO\idbh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049" y="6129175"/>
            <a:ext cx="2229247" cy="57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D:\TXINO\STENO-SEVILLA\LOGO\ua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98" y="5053256"/>
            <a:ext cx="21907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TXINO\STENO-SEVILLA\PICS\Foto_Grupo_GMPB-IBB-UAB_2015120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6"/>
          <a:stretch/>
        </p:blipFill>
        <p:spPr bwMode="auto">
          <a:xfrm>
            <a:off x="2006821" y="1057235"/>
            <a:ext cx="5409082" cy="346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58113" y="413375"/>
            <a:ext cx="22372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Daniel </a:t>
            </a:r>
            <a:r>
              <a:rPr lang="en-US" dirty="0" err="1" smtClean="0"/>
              <a:t>Yero</a:t>
            </a:r>
            <a:endParaRPr lang="en-US" dirty="0" smtClean="0"/>
          </a:p>
          <a:p>
            <a:r>
              <a:rPr lang="en-US" dirty="0" err="1" smtClean="0"/>
              <a:t>Sònia</a:t>
            </a:r>
            <a:r>
              <a:rPr lang="en-US" dirty="0" smtClean="0"/>
              <a:t> </a:t>
            </a:r>
            <a:r>
              <a:rPr lang="en-US" dirty="0" err="1" smtClean="0"/>
              <a:t>Martínez</a:t>
            </a:r>
            <a:r>
              <a:rPr lang="en-US" dirty="0" smtClean="0"/>
              <a:t> </a:t>
            </a:r>
            <a:r>
              <a:rPr lang="en-US" dirty="0" err="1" smtClean="0"/>
              <a:t>Servat</a:t>
            </a:r>
            <a:endParaRPr lang="en-US" dirty="0" smtClean="0"/>
          </a:p>
          <a:p>
            <a:r>
              <a:rPr lang="en-US" dirty="0" smtClean="0"/>
              <a:t>Xavi Coves</a:t>
            </a:r>
          </a:p>
          <a:p>
            <a:r>
              <a:rPr lang="en-US" dirty="0" err="1" smtClean="0"/>
              <a:t>Isidre</a:t>
            </a:r>
            <a:r>
              <a:rPr lang="en-US" dirty="0" smtClean="0"/>
              <a:t> </a:t>
            </a:r>
            <a:r>
              <a:rPr lang="en-US" dirty="0" err="1" smtClean="0"/>
              <a:t>Gibert</a:t>
            </a:r>
            <a:endParaRPr lang="en-US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7442146" y="936481"/>
            <a:ext cx="1378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Aniol</a:t>
            </a:r>
            <a:r>
              <a:rPr lang="en-US" dirty="0" smtClean="0"/>
              <a:t> Valera</a:t>
            </a:r>
          </a:p>
          <a:p>
            <a:r>
              <a:rPr lang="en-US" dirty="0" smtClean="0"/>
              <a:t>Xavier Daura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2893747" y="4653136"/>
            <a:ext cx="322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everybody else in the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1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56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442120"/>
              </p:ext>
            </p:extLst>
          </p:nvPr>
        </p:nvGraphicFramePr>
        <p:xfrm>
          <a:off x="369392" y="620688"/>
          <a:ext cx="8523087" cy="4623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1029"/>
                <a:gridCol w="4948890"/>
                <a:gridCol w="366584"/>
                <a:gridCol w="366584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err="1">
                          <a:effectLst/>
                          <a:latin typeface="+mn-lt"/>
                        </a:rPr>
                        <a:t>Description</a:t>
                      </a:r>
                      <a:endParaRPr lang="es-E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err="1">
                          <a:effectLst/>
                          <a:latin typeface="+mn-lt"/>
                        </a:rPr>
                        <a:t>Coments</a:t>
                      </a:r>
                      <a:endParaRPr lang="es-E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 smtClean="0">
                          <a:effectLst/>
                          <a:latin typeface="+mj-lt"/>
                        </a:rPr>
                        <a:t>Rec</a:t>
                      </a:r>
                      <a:endParaRPr lang="es-ES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 smtClean="0">
                          <a:effectLst/>
                          <a:latin typeface="+mj-lt"/>
                        </a:rPr>
                        <a:t>Psel</a:t>
                      </a:r>
                      <a:endParaRPr lang="es-ES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Uncharacterized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(Beta-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lactamase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Cag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pathogenicity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island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Cag5,SnoaL-like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biosynthesis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of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polyketide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antibiotics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))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Putative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esterase, Beta-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lactamase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(Esterase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estB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Lana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Uncharacterized methyltransferase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YbaJ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, Methyltransferase type 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Membrane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Uncharacterized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ABC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transporter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permease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Membrane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Transcriptional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regulator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XRE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family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Multi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Regulator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phague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development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modification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antitoxin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methylases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Chaperone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HchA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Heat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shock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HSP31)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Next to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LuxR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, Stress response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TetR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family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transcriptional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regulator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effectLst/>
                          <a:latin typeface="+mn-lt"/>
                        </a:rPr>
                        <a:t>Control 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of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multidrug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efflux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pumps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biosynthesis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of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antibiotics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osmotic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stress,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toxic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chemicals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catabolic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pathways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differentiation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processes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 smtClean="0">
                          <a:effectLst/>
                          <a:latin typeface="+mn-lt"/>
                        </a:rPr>
                        <a:t>pathogenicity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Transmembrane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Transport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Uncharacterized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effectLst/>
                          <a:latin typeface="+mn-lt"/>
                        </a:rPr>
                        <a:t>Putative transmembrane protein (Membrane protein)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1" name="10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Exclusive proteome </a:t>
            </a:r>
            <a:r>
              <a:rPr lang="en-US" dirty="0" smtClean="0"/>
              <a:t>(only present in </a:t>
            </a:r>
            <a:r>
              <a:rPr lang="en-US" i="1" dirty="0" smtClean="0"/>
              <a:t>S. </a:t>
            </a:r>
            <a:r>
              <a:rPr lang="en-US" i="1" dirty="0" err="1" smtClean="0"/>
              <a:t>maltophilia</a:t>
            </a:r>
            <a:r>
              <a:rPr lang="en-US" dirty="0" smtClean="0"/>
              <a:t>, but in ALL strains)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20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105855"/>
              </p:ext>
            </p:extLst>
          </p:nvPr>
        </p:nvGraphicFramePr>
        <p:xfrm>
          <a:off x="361132" y="188640"/>
          <a:ext cx="8531347" cy="494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6601"/>
                <a:gridCol w="3192482"/>
                <a:gridCol w="351132"/>
                <a:gridCol w="351132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err="1">
                          <a:effectLst/>
                          <a:latin typeface="+mn-lt"/>
                        </a:rPr>
                        <a:t>Description</a:t>
                      </a:r>
                      <a:endParaRPr lang="es-E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err="1">
                          <a:effectLst/>
                          <a:latin typeface="+mn-lt"/>
                        </a:rPr>
                        <a:t>Coments</a:t>
                      </a:r>
                      <a:endParaRPr lang="es-E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 smtClean="0">
                          <a:effectLst/>
                          <a:latin typeface="+mn-lt"/>
                        </a:rPr>
                        <a:t>Rec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 smtClean="0">
                          <a:effectLst/>
                          <a:latin typeface="+mn-lt"/>
                        </a:rPr>
                        <a:t>Psel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Membrane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Hypothetical exported protein (Membrane protein)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Putative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lipoprotein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Phosphonate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ABC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transporter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phosphate-binding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periplasmic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component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P uptake as virulence factor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Putative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lipoprotein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ABC-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type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antimicrobial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peptide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transport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system,permease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component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Multidrug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ABC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transporter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substrate-binding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Zinc-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binding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Metal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uptake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as a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virulence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factor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Uncharacterized protein (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MerC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 mercury resistance)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Metal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uptake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as a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virulence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factor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Azaleucine resistance protein AzlC, Branched-chain amino acid ABC transporter permease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Peptidic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antibiotic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resistence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Putative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transmembrane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amino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acid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transporter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Branched-chain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amino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acid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transport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Peptidic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antibiotic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resistence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Uncharacterized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(GCN5-related N-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acetyltransferase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Spermidine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N(1)-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acetyltransferase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Intervines in many process including stress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AraC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 family transcriptional regulator, HTH-type transcriptional activator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rhaS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stress and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pathogenesis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Glyoxalase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bleomycin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resistance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dioxygenase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Lactoylglutathione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lyase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2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Uncharacterized protein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2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Membrane protein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Uncharacterized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Conserved hypothetical exported protein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Uncharacterized protein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Peptidase (Subtilisin-like serine protease)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plant pathogenesis?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Uncharacterized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7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85017"/>
              </p:ext>
            </p:extLst>
          </p:nvPr>
        </p:nvGraphicFramePr>
        <p:xfrm>
          <a:off x="377776" y="260648"/>
          <a:ext cx="8514704" cy="2646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5024"/>
                <a:gridCol w="3895024"/>
                <a:gridCol w="362328"/>
                <a:gridCol w="362328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err="1">
                          <a:effectLst/>
                          <a:latin typeface="+mn-lt"/>
                        </a:rPr>
                        <a:t>Description</a:t>
                      </a:r>
                      <a:endParaRPr lang="es-E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err="1">
                          <a:effectLst/>
                          <a:latin typeface="+mn-lt"/>
                        </a:rPr>
                        <a:t>Coments</a:t>
                      </a:r>
                      <a:endParaRPr lang="es-E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 smtClean="0">
                          <a:effectLst/>
                          <a:latin typeface="+mn-lt"/>
                        </a:rPr>
                        <a:t>Rec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 smtClean="0">
                          <a:effectLst/>
                          <a:latin typeface="+mn-lt"/>
                        </a:rPr>
                        <a:t>Psel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err="1">
                          <a:effectLst/>
                          <a:latin typeface="+mn-lt"/>
                        </a:rPr>
                        <a:t>PhnB</a:t>
                      </a:r>
                      <a:r>
                        <a:rPr lang="fr-FR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fr-FR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fr-FR" sz="1200" b="0" i="0" u="none" strike="noStrike" dirty="0">
                          <a:effectLst/>
                          <a:latin typeface="+mn-lt"/>
                        </a:rPr>
                        <a:t> putative DNA binding 3-demethylubiquinone-9 3-methyltransferase </a:t>
                      </a:r>
                      <a:r>
                        <a:rPr lang="fr-FR" sz="1200" b="0" i="0" u="none" strike="noStrike" dirty="0" err="1">
                          <a:effectLst/>
                          <a:latin typeface="+mn-lt"/>
                        </a:rPr>
                        <a:t>domain</a:t>
                      </a:r>
                      <a:r>
                        <a:rPr lang="fr-FR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fr-FR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endParaRPr lang="fr-FR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Ecoli:Rifampicin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resistance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Pseudomonas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: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pseudomonas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quinolone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signal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(PQS)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main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regulator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Hypothetical exported protein (Gliding motility lipoprotein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GldB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2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Uncharacterized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uroporphyrin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-III c-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methyltransferase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Vitamin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synthesis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Uncharacterized protein (Tellurite resistance protein TerB)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Antibiotic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resistance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General stress protein, Stress-induced protein, KGG, repeat-containing protein (pyridoxamine 5'-phosphate oxidase stress protein)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Oxidative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stress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Uncharacterized protein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2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Conserved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hypothetical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exported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(LOW_SCORE: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Topoisomerase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II, Beta-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lactam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-inducible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penicillin-binding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ADP-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ribosylating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transferase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HISCORE:Rifampin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ADP-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ribosyl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transferase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antibiotic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resistance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7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928165"/>
              </p:ext>
            </p:extLst>
          </p:nvPr>
        </p:nvGraphicFramePr>
        <p:xfrm>
          <a:off x="179512" y="764704"/>
          <a:ext cx="6965726" cy="5780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11"/>
                <a:gridCol w="4097486"/>
                <a:gridCol w="2560929"/>
              </a:tblGrid>
              <a:tr h="1968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smtClean="0">
                          <a:effectLst/>
                          <a:latin typeface="+mn-lt"/>
                        </a:rPr>
                        <a:t>In:</a:t>
                      </a:r>
                      <a:endParaRPr lang="es-E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err="1">
                          <a:effectLst/>
                          <a:latin typeface="+mn-lt"/>
                        </a:rPr>
                        <a:t>description</a:t>
                      </a:r>
                      <a:endParaRPr lang="es-E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err="1">
                          <a:effectLst/>
                          <a:latin typeface="+mn-lt"/>
                        </a:rPr>
                        <a:t>Comments</a:t>
                      </a:r>
                      <a:endParaRPr lang="es-E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Uncharacterized protein ( ACR family protein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PARTIAL_MATCH:TadE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 family protein (pili related) 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cold shock protein, possible role in extracellular sugar processing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Uncharacterized protein (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VERY_LOW_SCORE_PARTIAL_MATCH:Flagellar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 biosynthesis protein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FliJ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ALL THREE movement / anchor RELATED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Uncharacterized protein (Lipoprotein, VERY_LOW_SCORE_PARTIAL_MATCH:Beta-propeller domain-containing protein, 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ALL THREE movement / anchor RELATED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Uncharacterized protein (MULTIDOMAIN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Adhesin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, PARTIAL Bacterial Ig-like domain family protein, PARTIAL Biofilm-associated )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Adhesion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Membrane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translocator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serine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threonine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kinase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Lanthionine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synthetase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Antibiotic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sinthesis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ABC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transporter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(ABC-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type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multidrug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transport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system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ATPase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and permease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component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superfamily I DNA/RNA helicase protein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NAD-dependent / UDP-glucose  epimerase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Antibiotic resistance (ciclopirox)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Uncharacterized protein ( Putative membrane protein,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LOWER_SCORE:Putative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 sugar transferase, TPR repeat-containing )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virulence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Bactoprenol-linked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glucose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translocase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-O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antigen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modification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-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GtrA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family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protein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virulence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Uncharacterized protein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Uncharacterized protein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effectLst/>
                          <a:latin typeface="+mn-lt"/>
                        </a:rPr>
                        <a:t>Uncharacterized protein (Membrane protein)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Antibiotic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Vancomycin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) </a:t>
                      </a:r>
                      <a:r>
                        <a:rPr lang="es-ES" sz="1200" b="0" i="0" u="none" strike="noStrike" dirty="0" err="1">
                          <a:effectLst/>
                          <a:latin typeface="+mn-lt"/>
                        </a:rPr>
                        <a:t>resistance</a:t>
                      </a:r>
                      <a:endParaRPr lang="es-E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0" name="29 Elipse"/>
          <p:cNvSpPr/>
          <p:nvPr/>
        </p:nvSpPr>
        <p:spPr>
          <a:xfrm>
            <a:off x="251520" y="3957439"/>
            <a:ext cx="72008" cy="7200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30 Elipse"/>
          <p:cNvSpPr/>
          <p:nvPr/>
        </p:nvSpPr>
        <p:spPr>
          <a:xfrm>
            <a:off x="251520" y="4365104"/>
            <a:ext cx="72008" cy="7200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31 Elipse"/>
          <p:cNvSpPr/>
          <p:nvPr/>
        </p:nvSpPr>
        <p:spPr>
          <a:xfrm>
            <a:off x="251520" y="5661248"/>
            <a:ext cx="72008" cy="7200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32 Elipse"/>
          <p:cNvSpPr/>
          <p:nvPr/>
        </p:nvSpPr>
        <p:spPr>
          <a:xfrm>
            <a:off x="251520" y="6021288"/>
            <a:ext cx="72008" cy="7200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33 Elipse"/>
          <p:cNvSpPr/>
          <p:nvPr/>
        </p:nvSpPr>
        <p:spPr>
          <a:xfrm>
            <a:off x="251520" y="6381328"/>
            <a:ext cx="72008" cy="7200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34 Elipse"/>
          <p:cNvSpPr/>
          <p:nvPr/>
        </p:nvSpPr>
        <p:spPr>
          <a:xfrm>
            <a:off x="251520" y="4897735"/>
            <a:ext cx="72008" cy="7200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35 Elipse"/>
          <p:cNvSpPr/>
          <p:nvPr/>
        </p:nvSpPr>
        <p:spPr>
          <a:xfrm>
            <a:off x="251520" y="5282158"/>
            <a:ext cx="72008" cy="7200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36 Grupo"/>
          <p:cNvGrpSpPr/>
          <p:nvPr/>
        </p:nvGrpSpPr>
        <p:grpSpPr>
          <a:xfrm>
            <a:off x="7145238" y="836712"/>
            <a:ext cx="1997968" cy="3555951"/>
            <a:chOff x="7145238" y="161082"/>
            <a:chExt cx="1997968" cy="3555951"/>
          </a:xfrm>
        </p:grpSpPr>
        <p:pic>
          <p:nvPicPr>
            <p:cNvPr id="8194" name="Picture 2" descr="D:\TXINO\STENO-SEVILLA\DATA\Steno60-NeighborNet.spt.colors.D457cluster.bmp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26" t="2152" r="39226" b="8499"/>
            <a:stretch/>
          </p:blipFill>
          <p:spPr bwMode="auto">
            <a:xfrm>
              <a:off x="7171143" y="548681"/>
              <a:ext cx="1972063" cy="3168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7 Elipse"/>
            <p:cNvSpPr/>
            <p:nvPr/>
          </p:nvSpPr>
          <p:spPr>
            <a:xfrm>
              <a:off x="7282904" y="1188244"/>
              <a:ext cx="72008" cy="7200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9 Elipse"/>
            <p:cNvSpPr/>
            <p:nvPr/>
          </p:nvSpPr>
          <p:spPr>
            <a:xfrm>
              <a:off x="7282904" y="1076995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11 Elipse"/>
            <p:cNvSpPr/>
            <p:nvPr/>
          </p:nvSpPr>
          <p:spPr>
            <a:xfrm>
              <a:off x="7642944" y="1675408"/>
              <a:ext cx="72008" cy="7200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12 Elipse"/>
            <p:cNvSpPr/>
            <p:nvPr/>
          </p:nvSpPr>
          <p:spPr>
            <a:xfrm>
              <a:off x="7778452" y="377106"/>
              <a:ext cx="72008" cy="7200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13 Elipse"/>
            <p:cNvSpPr/>
            <p:nvPr/>
          </p:nvSpPr>
          <p:spPr>
            <a:xfrm>
              <a:off x="8350324" y="1666776"/>
              <a:ext cx="72008" cy="7200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14 Elipse"/>
            <p:cNvSpPr/>
            <p:nvPr/>
          </p:nvSpPr>
          <p:spPr>
            <a:xfrm>
              <a:off x="8541965" y="1300386"/>
              <a:ext cx="72008" cy="7200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16 Elipse"/>
            <p:cNvSpPr/>
            <p:nvPr/>
          </p:nvSpPr>
          <p:spPr>
            <a:xfrm>
              <a:off x="7831410" y="1268760"/>
              <a:ext cx="72008" cy="7200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17 Elipse"/>
            <p:cNvSpPr/>
            <p:nvPr/>
          </p:nvSpPr>
          <p:spPr>
            <a:xfrm>
              <a:off x="7642944" y="1565300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18 Elipse"/>
            <p:cNvSpPr/>
            <p:nvPr/>
          </p:nvSpPr>
          <p:spPr>
            <a:xfrm>
              <a:off x="7827218" y="1168177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19 Elipse"/>
            <p:cNvSpPr/>
            <p:nvPr/>
          </p:nvSpPr>
          <p:spPr>
            <a:xfrm>
              <a:off x="7780734" y="271190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21 Elipse"/>
            <p:cNvSpPr/>
            <p:nvPr/>
          </p:nvSpPr>
          <p:spPr>
            <a:xfrm>
              <a:off x="8541965" y="1194470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22 Elipse"/>
            <p:cNvSpPr/>
            <p:nvPr/>
          </p:nvSpPr>
          <p:spPr>
            <a:xfrm>
              <a:off x="7282904" y="966887"/>
              <a:ext cx="72008" cy="7200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23 Elipse"/>
            <p:cNvSpPr/>
            <p:nvPr/>
          </p:nvSpPr>
          <p:spPr>
            <a:xfrm>
              <a:off x="7642944" y="1455192"/>
              <a:ext cx="72008" cy="7200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24 Elipse"/>
            <p:cNvSpPr/>
            <p:nvPr/>
          </p:nvSpPr>
          <p:spPr>
            <a:xfrm>
              <a:off x="7827218" y="1058069"/>
              <a:ext cx="72008" cy="7200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25 Elipse"/>
            <p:cNvSpPr/>
            <p:nvPr/>
          </p:nvSpPr>
          <p:spPr>
            <a:xfrm>
              <a:off x="7780734" y="161082"/>
              <a:ext cx="72008" cy="7200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7145238" y="2708920"/>
              <a:ext cx="84504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7635155" y="1752188"/>
              <a:ext cx="33021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 smtClean="0"/>
                <a:t>D457</a:t>
              </a:r>
              <a:endParaRPr lang="en-US" sz="1200" dirty="0"/>
            </a:p>
          </p:txBody>
        </p:sp>
        <p:sp>
          <p:nvSpPr>
            <p:cNvPr id="38" name="37 CuadroTexto"/>
            <p:cNvSpPr txBox="1"/>
            <p:nvPr/>
          </p:nvSpPr>
          <p:spPr>
            <a:xfrm>
              <a:off x="7672703" y="463580"/>
              <a:ext cx="288541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 smtClean="0"/>
                <a:t>M30</a:t>
              </a:r>
              <a:endParaRPr lang="en-US" sz="1200" dirty="0"/>
            </a:p>
          </p:txBody>
        </p:sp>
        <p:sp>
          <p:nvSpPr>
            <p:cNvPr id="39" name="38 CuadroTexto"/>
            <p:cNvSpPr txBox="1"/>
            <p:nvPr/>
          </p:nvSpPr>
          <p:spPr>
            <a:xfrm>
              <a:off x="7162235" y="1287418"/>
              <a:ext cx="34304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 smtClean="0"/>
                <a:t>UV74</a:t>
              </a:r>
              <a:endParaRPr lang="en-US" sz="1200" dirty="0"/>
            </a:p>
          </p:txBody>
        </p:sp>
        <p:sp>
          <p:nvSpPr>
            <p:cNvPr id="40" name="39 CuadroTexto"/>
            <p:cNvSpPr txBox="1"/>
            <p:nvPr/>
          </p:nvSpPr>
          <p:spPr>
            <a:xfrm>
              <a:off x="8892480" y="1804174"/>
              <a:ext cx="214802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 smtClean="0"/>
                <a:t>JV3</a:t>
              </a:r>
              <a:endParaRPr lang="en-US" sz="1200" dirty="0"/>
            </a:p>
          </p:txBody>
        </p:sp>
      </p:grpSp>
      <p:sp>
        <p:nvSpPr>
          <p:cNvPr id="42" name="41 Rectángulo"/>
          <p:cNvSpPr/>
          <p:nvPr/>
        </p:nvSpPr>
        <p:spPr>
          <a:xfrm>
            <a:off x="611560" y="-2738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D457 group Exclusive proteome </a:t>
            </a:r>
            <a:r>
              <a:rPr lang="en-US" dirty="0" smtClean="0"/>
              <a:t>(only present D457 group)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07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3922</TotalTime>
  <Words>1633</Words>
  <Application>Microsoft Office PowerPoint</Application>
  <PresentationFormat>Presentación en pantalla (4:3)</PresentationFormat>
  <Paragraphs>479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admin_local</dc:creator>
  <cp:lastModifiedBy>admin_local</cp:lastModifiedBy>
  <cp:revision>81</cp:revision>
  <dcterms:created xsi:type="dcterms:W3CDTF">2016-07-25T09:55:02Z</dcterms:created>
  <dcterms:modified xsi:type="dcterms:W3CDTF">2017-06-07T07:22:36Z</dcterms:modified>
</cp:coreProperties>
</file>