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58" r:id="rId12"/>
    <p:sldId id="267" r:id="rId13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4"/>
    <p:restoredTop sz="89524"/>
  </p:normalViewPr>
  <p:slideViewPr>
    <p:cSldViewPr snapToGrid="0" snapToObjects="1" showGuides="1">
      <p:cViewPr varScale="1">
        <p:scale>
          <a:sx n="108" d="100"/>
          <a:sy n="108" d="100"/>
        </p:scale>
        <p:origin x="12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07068-F3D2-7E4A-96EB-D1E24813FE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B3A73A-AC7D-1040-80F4-65BB377D6F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AF27E-1080-F643-884A-B98F16A78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B744-E06E-984F-AC30-9B825A48101D}" type="datetimeFigureOut">
              <a:rPr lang="en-US" smtClean="0"/>
              <a:t>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4D4DB6-EDE3-0349-9624-2BA8DB8C2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5DD08-21FF-8E4F-8CE8-1ABD52D3D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28DB-79AD-2C4F-999F-DA2FBFB47C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544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26C3B-12B7-1B49-B880-8F61E8E65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755EC7-3800-9D4E-8C2E-447EC23507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207E4D-FA7F-744A-9BDA-A5B4E8F0C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B744-E06E-984F-AC30-9B825A48101D}" type="datetimeFigureOut">
              <a:rPr lang="en-US" smtClean="0"/>
              <a:t>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B64EA3-2BA9-674A-9CC9-E300D3CCC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193DA2-6630-A04D-826E-60C167635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28DB-79AD-2C4F-999F-DA2FBFB47C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87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991C6B-8B69-6242-AC1D-411D86C5D6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C7C9DF-2BE5-8C4F-9B67-65F76E1106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BABBCF-E2B4-7C4B-B349-16D6E9053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B744-E06E-984F-AC30-9B825A48101D}" type="datetimeFigureOut">
              <a:rPr lang="en-US" smtClean="0"/>
              <a:t>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1F4E95-73CE-CB49-B064-E9D41B236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AA9AF-CA15-ED44-83F6-BAB9913D1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28DB-79AD-2C4F-999F-DA2FBFB47C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072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41A33-C16E-634E-B0D4-657F5795F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60F6E-3705-1647-9C13-2C699B9BE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E40091-AA9F-AC4D-AD14-4A25A2AC3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B744-E06E-984F-AC30-9B825A48101D}" type="datetimeFigureOut">
              <a:rPr lang="en-US" smtClean="0"/>
              <a:t>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2EEF17-CEC7-9848-9132-1805C1F9A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9400D9-F6B0-3A46-94B4-8271168F0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28DB-79AD-2C4F-999F-DA2FBFB47C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181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69C4E-E55C-7A40-AA3F-24C0D6498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36150D-70F1-CE4B-A700-1BE532B532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A86747-4F30-9A43-B26D-639EF2D59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B744-E06E-984F-AC30-9B825A48101D}" type="datetimeFigureOut">
              <a:rPr lang="en-US" smtClean="0"/>
              <a:t>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F3461C-A53C-DE40-9FCE-737723030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1F3DB8-D9C3-2A4A-B296-B37CB5303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28DB-79AD-2C4F-999F-DA2FBFB47C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864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EE595-0872-C142-93D1-C03F73C88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22675-7226-064C-9E48-FEDD23114D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B924B1-B5AE-3642-8151-59186B7825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CF0C93-0925-3940-ADBB-10E0C5439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B744-E06E-984F-AC30-9B825A48101D}" type="datetimeFigureOut">
              <a:rPr lang="en-US" smtClean="0"/>
              <a:t>1/22/19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B856F0-C712-3E4F-9840-B9614B2DE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A36589-FEAB-1D4D-B2DB-7EB20EEBE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28DB-79AD-2C4F-999F-DA2FBFB47C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033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CB404-A637-CE42-B158-BDEEA6C7E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E41F6-F0E9-EB41-BA5B-482661AAF0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8A437C-06A3-7A43-BDAF-355152144D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8D1141-13E1-FD45-A8F7-5F8C715F26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9574D1-F383-CF4F-B38C-D640AC33B0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A9514B-C65D-4040-B311-69BAE44EA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B744-E06E-984F-AC30-9B825A48101D}" type="datetimeFigureOut">
              <a:rPr lang="en-US" smtClean="0"/>
              <a:t>1/22/19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F164BD-9EF8-4143-9E5B-F41AEA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D14A05C-CEFB-8F40-95D6-F6D63E2B5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28DB-79AD-2C4F-999F-DA2FBFB47C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380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A49FF-3ED4-8D47-B8EF-F94A2FF91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EF24D4-F1AA-0448-8543-2C1F7CF14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B744-E06E-984F-AC30-9B825A48101D}" type="datetimeFigureOut">
              <a:rPr lang="en-US" smtClean="0"/>
              <a:t>1/22/19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DB1216-BE07-C54F-883E-A3B9A4889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E374C7-D2D9-C045-8FD4-15CE015B5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28DB-79AD-2C4F-999F-DA2FBFB47C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940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809E32-B109-1049-AF10-9C7A43A06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B744-E06E-984F-AC30-9B825A48101D}" type="datetimeFigureOut">
              <a:rPr lang="en-US" smtClean="0"/>
              <a:t>1/22/19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1EA995-DA9E-2C4C-A2F5-8E5CA2DD1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D0E03C-85CE-8745-B805-9A20A7113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28DB-79AD-2C4F-999F-DA2FBFB47C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200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DF594-8D8F-9040-A00A-3E599FCAA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7D066-DA85-EB40-AF99-9FF39831F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ED7C34-B5F0-9949-80A0-1B7C19F5D7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363829-B409-A04E-A890-35A1FDA27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B744-E06E-984F-AC30-9B825A48101D}" type="datetimeFigureOut">
              <a:rPr lang="en-US" smtClean="0"/>
              <a:t>1/22/19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D44503-D407-2D4E-9DAF-62723C0A1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488567-6054-8F43-B224-AAA8A0C7F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28DB-79AD-2C4F-999F-DA2FBFB47C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927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7FC7F-D2E9-3948-9F9F-638F9EF78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AEADD3-00B9-8D4A-B6CD-6D371E6AC4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C3D81D-ED69-7E4F-9F05-39267D935C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9416D3-2F49-284E-A8D8-6F9FD1E21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B744-E06E-984F-AC30-9B825A48101D}" type="datetimeFigureOut">
              <a:rPr lang="en-US" smtClean="0"/>
              <a:t>1/22/19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AE243-E28D-6247-AAD2-11190A373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FEC966-DBFB-8A42-974F-9D0E21338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A28DB-79AD-2C4F-999F-DA2FBFB47C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414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FADC6E-F6A5-F343-961E-E4869C090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AE1D20-AB97-4D43-9FFD-F736E96272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31D9FF-674E-4E4C-A089-85A4448A23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4B744-E06E-984F-AC30-9B825A48101D}" type="datetimeFigureOut">
              <a:rPr lang="en-US" smtClean="0"/>
              <a:t>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EA33ED-3214-D546-B42C-64BF39A8B3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863E75-D526-0F4F-BAC6-C342F1E6D9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A28DB-79AD-2C4F-999F-DA2FBFB47C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006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bioinf.uab.es/ocs/html_manual/indice.ht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ftp://ocs@bioinf.uab.es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ioinf.uab.es/ocs/STENO/K279a/Stenotrophomonas_maltophilia-K279a+NC_010943.1.gbk.pep.fst" TargetMode="External"/><Relationship Id="rId2" Type="http://schemas.openxmlformats.org/officeDocument/2006/relationships/hyperlink" Target="https://goo.gl/uiLZqc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B67F024E-9D48-1648-AA1A-B311C4CCEDAE}"/>
              </a:ext>
            </a:extLst>
          </p:cNvPr>
          <p:cNvSpPr txBox="1"/>
          <p:nvPr/>
        </p:nvSpPr>
        <p:spPr>
          <a:xfrm>
            <a:off x="420892" y="1755627"/>
            <a:ext cx="28882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Bioinformatics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D7DE79-559A-7D48-9719-9322FA3930A1}"/>
              </a:ext>
            </a:extLst>
          </p:cNvPr>
          <p:cNvGrpSpPr/>
          <p:nvPr/>
        </p:nvGrpSpPr>
        <p:grpSpPr>
          <a:xfrm>
            <a:off x="427516" y="1748999"/>
            <a:ext cx="7858157" cy="646331"/>
            <a:chOff x="427516" y="2782669"/>
            <a:chExt cx="7858157" cy="64633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A35EE06-40FC-BC48-9B97-00E70121C9B5}"/>
                </a:ext>
              </a:extLst>
            </p:cNvPr>
            <p:cNvSpPr txBox="1"/>
            <p:nvPr/>
          </p:nvSpPr>
          <p:spPr>
            <a:xfrm>
              <a:off x="427516" y="2782669"/>
              <a:ext cx="2888291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solidFill>
                    <a:schemeClr val="accent1"/>
                  </a:solidFill>
                </a:rPr>
                <a:t>Bio</a:t>
              </a:r>
              <a:r>
                <a:rPr lang="en-US" sz="3600" dirty="0">
                  <a:solidFill>
                    <a:srgbClr val="FF0000"/>
                  </a:solidFill>
                </a:rPr>
                <a:t>informatics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94E832A-67FC-B248-ACC5-D0EC59B046E0}"/>
                </a:ext>
              </a:extLst>
            </p:cNvPr>
            <p:cNvSpPr txBox="1"/>
            <p:nvPr/>
          </p:nvSpPr>
          <p:spPr>
            <a:xfrm>
              <a:off x="3717499" y="2921168"/>
              <a:ext cx="45681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Compound word, made of a prefix and a noun.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A8DA11-DC15-AA45-9776-EE788FA8419E}"/>
              </a:ext>
            </a:extLst>
          </p:cNvPr>
          <p:cNvGrpSpPr/>
          <p:nvPr/>
        </p:nvGrpSpPr>
        <p:grpSpPr>
          <a:xfrm>
            <a:off x="629394" y="845552"/>
            <a:ext cx="10528936" cy="903447"/>
            <a:chOff x="629394" y="1879222"/>
            <a:chExt cx="10528936" cy="90344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2A63327-A398-9840-BCC8-5C9D107CCFA8}"/>
                </a:ext>
              </a:extLst>
            </p:cNvPr>
            <p:cNvSpPr txBox="1"/>
            <p:nvPr/>
          </p:nvSpPr>
          <p:spPr>
            <a:xfrm>
              <a:off x="1408782" y="1879222"/>
              <a:ext cx="97495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" sz="2400" dirty="0">
                  <a:solidFill>
                    <a:schemeClr val="accent1"/>
                  </a:solidFill>
                </a:rPr>
                <a:t>Bio-</a:t>
              </a:r>
              <a:r>
                <a:rPr lang="en" dirty="0"/>
                <a:t> : Prefix, a combining form meaning “life” occurring in loanwords from Greek ( biography ); on this model, used in the formation of compound words ( bioluminescence ).</a:t>
              </a:r>
            </a:p>
          </p:txBody>
        </p:sp>
        <p:sp>
          <p:nvSpPr>
            <p:cNvPr id="8" name="Left Brace 7">
              <a:extLst>
                <a:ext uri="{FF2B5EF4-FFF2-40B4-BE49-F238E27FC236}">
                  <a16:creationId xmlns:a16="http://schemas.microsoft.com/office/drawing/2014/main" id="{F5612A6A-2774-C446-A243-8AF90909F049}"/>
                </a:ext>
              </a:extLst>
            </p:cNvPr>
            <p:cNvSpPr/>
            <p:nvPr/>
          </p:nvSpPr>
          <p:spPr>
            <a:xfrm rot="5400000">
              <a:off x="760025" y="2485788"/>
              <a:ext cx="166250" cy="427512"/>
            </a:xfrm>
            <a:prstGeom prst="leftBrac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9721E10F-D61C-084B-BDAD-A4D48BE74ECC}"/>
                </a:ext>
              </a:extLst>
            </p:cNvPr>
            <p:cNvCxnSpPr>
              <a:cxnSpLocks/>
              <a:endCxn id="7" idx="1"/>
            </p:cNvCxnSpPr>
            <p:nvPr/>
          </p:nvCxnSpPr>
          <p:spPr>
            <a:xfrm flipV="1">
              <a:off x="843148" y="2248554"/>
              <a:ext cx="565634" cy="277000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6B5F69D-9941-AF4A-A972-D24B5751F8EB}"/>
              </a:ext>
            </a:extLst>
          </p:cNvPr>
          <p:cNvGrpSpPr/>
          <p:nvPr/>
        </p:nvGrpSpPr>
        <p:grpSpPr>
          <a:xfrm>
            <a:off x="1126348" y="2331497"/>
            <a:ext cx="9077826" cy="1301082"/>
            <a:chOff x="1126348" y="3365167"/>
            <a:chExt cx="8278096" cy="130108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A203202-222B-4342-B19B-9C4CDF9C8FED}"/>
                </a:ext>
              </a:extLst>
            </p:cNvPr>
            <p:cNvSpPr txBox="1"/>
            <p:nvPr/>
          </p:nvSpPr>
          <p:spPr>
            <a:xfrm>
              <a:off x="2380790" y="3927585"/>
              <a:ext cx="702365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</a:rPr>
                <a:t>Informatics</a:t>
              </a:r>
              <a:r>
                <a:rPr lang="en" dirty="0"/>
                <a:t>: Noun, the study of information processing; computer science.</a:t>
              </a:r>
              <a:endParaRPr lang="en-US" dirty="0"/>
            </a:p>
          </p:txBody>
        </p:sp>
        <p:sp>
          <p:nvSpPr>
            <p:cNvPr id="13" name="Left Brace 12">
              <a:extLst>
                <a:ext uri="{FF2B5EF4-FFF2-40B4-BE49-F238E27FC236}">
                  <a16:creationId xmlns:a16="http://schemas.microsoft.com/office/drawing/2014/main" id="{C307359D-5C35-6244-B019-2B4A87575771}"/>
                </a:ext>
              </a:extLst>
            </p:cNvPr>
            <p:cNvSpPr/>
            <p:nvPr/>
          </p:nvSpPr>
          <p:spPr>
            <a:xfrm rot="16200000">
              <a:off x="2012624" y="2478891"/>
              <a:ext cx="228616" cy="2001167"/>
            </a:xfrm>
            <a:prstGeom prst="leftBrac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E63AC547-8CDF-1147-BD9C-69EEA14518C1}"/>
                </a:ext>
              </a:extLst>
            </p:cNvPr>
            <p:cNvCxnSpPr>
              <a:cxnSpLocks/>
            </p:cNvCxnSpPr>
            <p:nvPr/>
          </p:nvCxnSpPr>
          <p:spPr>
            <a:xfrm>
              <a:off x="2126932" y="3686547"/>
              <a:ext cx="253858" cy="471871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C5F536C-5C80-F843-8826-2372EA30E38B}"/>
              </a:ext>
            </a:extLst>
          </p:cNvPr>
          <p:cNvGrpSpPr/>
          <p:nvPr/>
        </p:nvGrpSpPr>
        <p:grpSpPr>
          <a:xfrm>
            <a:off x="5669979" y="2998918"/>
            <a:ext cx="5954719" cy="2261293"/>
            <a:chOff x="5669979" y="2998918"/>
            <a:chExt cx="5954719" cy="2261293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4F2F0D7-54E7-C748-B1AD-1110DFFFFB45}"/>
                </a:ext>
              </a:extLst>
            </p:cNvPr>
            <p:cNvSpPr/>
            <p:nvPr/>
          </p:nvSpPr>
          <p:spPr>
            <a:xfrm>
              <a:off x="8112795" y="2998918"/>
              <a:ext cx="938440" cy="353881"/>
            </a:xfrm>
            <a:prstGeom prst="ellipse">
              <a:avLst/>
            </a:prstGeom>
            <a:noFill/>
            <a:ln w="508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4A5C93A-5757-5F45-8921-08A4089A2F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64078" y="3632579"/>
              <a:ext cx="1860620" cy="1627632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2408694-47D0-0A4A-B821-5A4464FC0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06779" y="3899963"/>
              <a:ext cx="1757299" cy="1317974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8D082B7-06D5-1745-9FA7-B47D15C22C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9979" y="3655837"/>
              <a:ext cx="2336800" cy="1562100"/>
            </a:xfrm>
            <a:prstGeom prst="rect">
              <a:avLst/>
            </a:prstGeom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2771EC82-7A15-7142-849C-9D6DF24FC67A}"/>
              </a:ext>
            </a:extLst>
          </p:cNvPr>
          <p:cNvSpPr txBox="1"/>
          <p:nvPr/>
        </p:nvSpPr>
        <p:spPr>
          <a:xfrm>
            <a:off x="420892" y="3966381"/>
            <a:ext cx="46546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sz="2400" dirty="0"/>
              <a:t>We cannot pretend to do bioinformatics without caring about computers, what they are, or how they work.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5034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C51260-8C72-EC47-90D3-23DFB63BF0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8636"/>
            <a:ext cx="9995770" cy="56226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6BE93AC-2C31-2D4A-BF9B-205CC9FD2808}"/>
              </a:ext>
            </a:extLst>
          </p:cNvPr>
          <p:cNvSpPr txBox="1"/>
          <p:nvPr/>
        </p:nvSpPr>
        <p:spPr>
          <a:xfrm>
            <a:off x="8288419" y="1821543"/>
            <a:ext cx="4069576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And these are our instruments.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1D09C7-80F4-784A-BFD3-34ADEAF8CE06}"/>
              </a:ext>
            </a:extLst>
          </p:cNvPr>
          <p:cNvSpPr/>
          <p:nvPr/>
        </p:nvSpPr>
        <p:spPr>
          <a:xfrm>
            <a:off x="8288420" y="2284105"/>
            <a:ext cx="3832330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Do we know them?</a:t>
            </a:r>
          </a:p>
          <a:p>
            <a:r>
              <a:rPr lang="en-US" sz="2400" dirty="0"/>
              <a:t>Do we know what they do?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36615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37488D3-97D6-964B-BBC3-7C719BECB036}"/>
              </a:ext>
            </a:extLst>
          </p:cNvPr>
          <p:cNvSpPr/>
          <p:nvPr/>
        </p:nvSpPr>
        <p:spPr>
          <a:xfrm>
            <a:off x="-82550" y="5123542"/>
            <a:ext cx="124587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b="1" dirty="0">
                <a:solidFill>
                  <a:srgbClr val="000000"/>
                </a:solidFill>
                <a:latin typeface="Menlo" panose="020B0609030804020204" pitchFamily="49" charset="0"/>
              </a:rPr>
              <a:t>grep "</a:t>
            </a:r>
            <a:r>
              <a:rPr lang="es-ES" sz="1600" b="1" dirty="0" err="1">
                <a:solidFill>
                  <a:srgbClr val="000000"/>
                </a:solidFill>
                <a:latin typeface="Menlo" panose="020B0609030804020204" pitchFamily="49" charset="0"/>
              </a:rPr>
              <a:t>Cluster</a:t>
            </a:r>
            <a:r>
              <a:rPr lang="es-ES" sz="1600" b="1" dirty="0">
                <a:solidFill>
                  <a:srgbClr val="000000"/>
                </a:solidFill>
                <a:latin typeface="Menlo" panose="020B0609030804020204" pitchFamily="49" charset="0"/>
              </a:rPr>
              <a:t> 1" cluster7.5.out |</a:t>
            </a:r>
            <a:r>
              <a:rPr lang="es-ES" sz="1600" b="1" dirty="0" err="1">
                <a:solidFill>
                  <a:srgbClr val="000000"/>
                </a:solidFill>
                <a:latin typeface="Menlo" panose="020B0609030804020204" pitchFamily="49" charset="0"/>
              </a:rPr>
              <a:t>tr</a:t>
            </a:r>
            <a:r>
              <a:rPr lang="es-ES" sz="1600" b="1" dirty="0">
                <a:solidFill>
                  <a:srgbClr val="000000"/>
                </a:solidFill>
                <a:latin typeface="Menlo" panose="020B0609030804020204" pitchFamily="49" charset="0"/>
              </a:rPr>
              <a:t> " " "\n" |</a:t>
            </a:r>
            <a:r>
              <a:rPr lang="es-ES" sz="1600" b="1" dirty="0" err="1">
                <a:solidFill>
                  <a:srgbClr val="000000"/>
                </a:solidFill>
                <a:latin typeface="Menlo" panose="020B0609030804020204" pitchFamily="49" charset="0"/>
              </a:rPr>
              <a:t>cut</a:t>
            </a:r>
            <a:r>
              <a:rPr lang="es-ES" sz="1600" b="1" dirty="0">
                <a:solidFill>
                  <a:srgbClr val="000000"/>
                </a:solidFill>
                <a:latin typeface="Menlo" panose="020B0609030804020204" pitchFamily="49" charset="0"/>
              </a:rPr>
              <a:t> -d " " -f 4-|</a:t>
            </a:r>
            <a:r>
              <a:rPr lang="es-ES" sz="1600" b="1" dirty="0" err="1">
                <a:solidFill>
                  <a:srgbClr val="000000"/>
                </a:solidFill>
                <a:latin typeface="Menlo" panose="020B0609030804020204" pitchFamily="49" charset="0"/>
              </a:rPr>
              <a:t>xargs</a:t>
            </a:r>
            <a:r>
              <a:rPr lang="es-ES" sz="1600" b="1" dirty="0">
                <a:solidFill>
                  <a:srgbClr val="000000"/>
                </a:solidFill>
                <a:latin typeface="Menlo" panose="020B0609030804020204" pitchFamily="49" charset="0"/>
              </a:rPr>
              <a:t> -i </a:t>
            </a:r>
            <a:r>
              <a:rPr lang="es-ES" sz="1600" b="1" dirty="0" err="1">
                <a:solidFill>
                  <a:srgbClr val="000000"/>
                </a:solidFill>
                <a:latin typeface="Menlo" panose="020B0609030804020204" pitchFamily="49" charset="0"/>
              </a:rPr>
              <a:t>cp</a:t>
            </a:r>
            <a:r>
              <a:rPr lang="es-ES" sz="1600" b="1" dirty="0">
                <a:solidFill>
                  <a:srgbClr val="000000"/>
                </a:solidFill>
                <a:latin typeface="Menlo" panose="020B0609030804020204" pitchFamily="49" charset="0"/>
              </a:rPr>
              <a:t> e2a-hprfit_{}.</a:t>
            </a:r>
            <a:r>
              <a:rPr lang="es-ES" sz="1600" b="1" dirty="0" err="1">
                <a:solidFill>
                  <a:srgbClr val="000000"/>
                </a:solidFill>
                <a:latin typeface="Menlo" panose="020B0609030804020204" pitchFamily="49" charset="0"/>
              </a:rPr>
              <a:t>pdb</a:t>
            </a:r>
            <a:r>
              <a:rPr lang="es-ES" sz="1600" b="1" dirty="0">
                <a:solidFill>
                  <a:srgbClr val="000000"/>
                </a:solidFill>
                <a:latin typeface="Menlo" panose="020B0609030804020204" pitchFamily="49" charset="0"/>
              </a:rPr>
              <a:t> CLUS_1/</a:t>
            </a:r>
            <a:endParaRPr lang="es-ES" sz="1600" b="1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  <p:sp>
        <p:nvSpPr>
          <p:cNvPr id="3" name="Folded Corner 2">
            <a:extLst>
              <a:ext uri="{FF2B5EF4-FFF2-40B4-BE49-F238E27FC236}">
                <a16:creationId xmlns:a16="http://schemas.microsoft.com/office/drawing/2014/main" id="{82ACFB92-32F1-0542-9C2E-24167266041E}"/>
              </a:ext>
            </a:extLst>
          </p:cNvPr>
          <p:cNvSpPr/>
          <p:nvPr/>
        </p:nvSpPr>
        <p:spPr>
          <a:xfrm>
            <a:off x="241300" y="1926584"/>
            <a:ext cx="11734800" cy="1763078"/>
          </a:xfrm>
          <a:prstGeom prst="foldedCorner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s-ES" err="1">
                <a:solidFill>
                  <a:srgbClr val="000000"/>
                </a:solidFill>
                <a:latin typeface="Menlo" panose="020B0609030804020204" pitchFamily="49" charset="0"/>
              </a:rPr>
              <a:t>Cluster</a:t>
            </a:r>
            <a:r>
              <a:rPr lang="es-ES">
                <a:solidFill>
                  <a:srgbClr val="000000"/>
                </a:solidFill>
                <a:latin typeface="Menlo" panose="020B0609030804020204" pitchFamily="49" charset="0"/>
              </a:rPr>
              <a:t> 1 -&gt; 35 9 12 13 14 18 20 27 28 29 30 34 36 37 38 40 41 43 44 45 48 49 53 54 </a:t>
            </a:r>
            <a:r>
              <a:rPr lang="es-ES" err="1">
                <a:solidFill>
                  <a:srgbClr val="000000"/>
                </a:solidFill>
                <a:latin typeface="Menlo" panose="020B0609030804020204" pitchFamily="49" charset="0"/>
              </a:rPr>
              <a:t>Cluster</a:t>
            </a:r>
            <a:r>
              <a:rPr lang="es-ES">
                <a:solidFill>
                  <a:srgbClr val="000000"/>
                </a:solidFill>
                <a:latin typeface="Menlo" panose="020B0609030804020204" pitchFamily="49" charset="0"/>
              </a:rPr>
              <a:t> 2 -&gt; 11 1 3 4 5 6 8 10 15 16 17 19 21 22 24 25 31 32 39 51 52 55 57 59 66 </a:t>
            </a:r>
            <a:r>
              <a:rPr lang="es-ES" err="1">
                <a:solidFill>
                  <a:srgbClr val="000000"/>
                </a:solidFill>
                <a:latin typeface="Menlo" panose="020B0609030804020204" pitchFamily="49" charset="0"/>
              </a:rPr>
              <a:t>Cluster</a:t>
            </a:r>
            <a:r>
              <a:rPr lang="es-ES">
                <a:solidFill>
                  <a:srgbClr val="000000"/>
                </a:solidFill>
                <a:latin typeface="Menlo" panose="020B0609030804020204" pitchFamily="49" charset="0"/>
              </a:rPr>
              <a:t> 3 -&gt; 46 2 23 80 91 96</a:t>
            </a:r>
          </a:p>
          <a:p>
            <a:r>
              <a:rPr lang="es-ES" err="1">
                <a:solidFill>
                  <a:srgbClr val="000000"/>
                </a:solidFill>
                <a:latin typeface="Menlo" panose="020B0609030804020204" pitchFamily="49" charset="0"/>
              </a:rPr>
              <a:t>Cluster</a:t>
            </a:r>
            <a:r>
              <a:rPr lang="es-ES">
                <a:solidFill>
                  <a:srgbClr val="000000"/>
                </a:solidFill>
                <a:latin typeface="Menlo" panose="020B0609030804020204" pitchFamily="49" charset="0"/>
              </a:rPr>
              <a:t> 4 -&gt; 50 70 72 83 93 99</a:t>
            </a:r>
          </a:p>
          <a:p>
            <a:r>
              <a:rPr lang="es-ES" err="1">
                <a:solidFill>
                  <a:srgbClr val="000000"/>
                </a:solidFill>
                <a:latin typeface="Menlo" panose="020B0609030804020204" pitchFamily="49" charset="0"/>
              </a:rPr>
              <a:t>Cluster</a:t>
            </a:r>
            <a:r>
              <a:rPr lang="es-ES">
                <a:solidFill>
                  <a:srgbClr val="000000"/>
                </a:solidFill>
                <a:latin typeface="Menlo" panose="020B0609030804020204" pitchFamily="49" charset="0"/>
              </a:rPr>
              <a:t> 5 -&gt; 7 68 87 88 97</a:t>
            </a:r>
            <a:endParaRPr lang="es-ES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083C87-BBE8-F04A-ACF2-47E0D0583ADF}"/>
              </a:ext>
            </a:extLst>
          </p:cNvPr>
          <p:cNvSpPr txBox="1"/>
          <p:nvPr/>
        </p:nvSpPr>
        <p:spPr>
          <a:xfrm>
            <a:off x="241300" y="356260"/>
            <a:ext cx="1173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Real case:</a:t>
            </a:r>
          </a:p>
          <a:p>
            <a:r>
              <a:rPr lang="en-US" dirty="0"/>
              <a:t>A protein structure prediction software has generated 200 possible models. It delivers them in 200 files called</a:t>
            </a:r>
            <a:br>
              <a:rPr lang="en-US" dirty="0"/>
            </a:br>
            <a:r>
              <a:rPr lang="en-US" dirty="0"/>
              <a:t>“</a:t>
            </a:r>
            <a:r>
              <a:rPr lang="en-US" b="1" dirty="0">
                <a:solidFill>
                  <a:srgbClr val="000000"/>
                </a:solidFill>
                <a:latin typeface="Menlo" panose="020B0609030804020204" pitchFamily="49" charset="0"/>
              </a:rPr>
              <a:t>e2a-hprfit_</a:t>
            </a:r>
            <a:r>
              <a:rPr lang="en-US" sz="1400" i="1" dirty="0">
                <a:solidFill>
                  <a:srgbClr val="000000"/>
                </a:solidFill>
                <a:latin typeface="Menlo" panose="020B0609030804020204" pitchFamily="49" charset="0"/>
              </a:rPr>
              <a:t>numberhere</a:t>
            </a:r>
            <a:r>
              <a:rPr lang="en-US" b="1" dirty="0">
                <a:solidFill>
                  <a:srgbClr val="000000"/>
                </a:solidFill>
                <a:latin typeface="Menlo" panose="020B0609030804020204" pitchFamily="49" charset="0"/>
              </a:rPr>
              <a:t>.pdb”</a:t>
            </a:r>
            <a:r>
              <a:rPr lang="en-US" dirty="0">
                <a:solidFill>
                  <a:srgbClr val="000000"/>
                </a:solidFill>
              </a:rPr>
              <a:t> (example: </a:t>
            </a:r>
            <a:r>
              <a:rPr lang="en-US" dirty="0">
                <a:solidFill>
                  <a:srgbClr val="000000"/>
                </a:solidFill>
                <a:latin typeface="Menlo" panose="020B0609030804020204" pitchFamily="49" charset="0"/>
              </a:rPr>
              <a:t>e2a-hprfit_9.pdb)</a:t>
            </a:r>
            <a:br>
              <a:rPr lang="en-US" dirty="0">
                <a:solidFill>
                  <a:srgbClr val="000000"/>
                </a:solidFill>
                <a:latin typeface="Menlo" panose="020B0609030804020204" pitchFamily="49" charset="0"/>
              </a:rPr>
            </a:br>
            <a:r>
              <a:rPr lang="en-US" dirty="0">
                <a:solidFill>
                  <a:srgbClr val="000000"/>
                </a:solidFill>
                <a:latin typeface="Menlo" panose="020B0609030804020204" pitchFamily="49" charset="0"/>
              </a:rPr>
              <a:t>A</a:t>
            </a:r>
            <a:r>
              <a:rPr lang="en-US" dirty="0">
                <a:solidFill>
                  <a:srgbClr val="000000"/>
                </a:solidFill>
              </a:rPr>
              <a:t>nd a file with a list of those that could be clustered based on their structural similarity.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D63208-A6AB-4645-BA63-C9248E6AF582}"/>
              </a:ext>
            </a:extLst>
          </p:cNvPr>
          <p:cNvSpPr txBox="1"/>
          <p:nvPr/>
        </p:nvSpPr>
        <p:spPr>
          <a:xfrm>
            <a:off x="241300" y="4126826"/>
            <a:ext cx="8855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We want to copy all the ones in cluster 1 to a directory for a later analysis. How will we do it? </a:t>
            </a:r>
          </a:p>
        </p:txBody>
      </p:sp>
    </p:spTree>
    <p:extLst>
      <p:ext uri="{BB962C8B-B14F-4D97-AF65-F5344CB8AC3E}">
        <p14:creationId xmlns:p14="http://schemas.microsoft.com/office/powerpoint/2010/main" val="4234830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32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99D3A1-84CF-B94E-8C11-694F2EBAA8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64108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1177E1-E734-664D-AC07-B23327BCBE88}"/>
              </a:ext>
            </a:extLst>
          </p:cNvPr>
          <p:cNvSpPr/>
          <p:nvPr/>
        </p:nvSpPr>
        <p:spPr>
          <a:xfrm>
            <a:off x="8792940" y="251752"/>
            <a:ext cx="328426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H</a:t>
            </a:r>
            <a:r>
              <a:rPr lang="en-US" dirty="0"/>
              <a:t>yper</a:t>
            </a:r>
            <a:r>
              <a:rPr lang="en-US" sz="3200" dirty="0">
                <a:solidFill>
                  <a:schemeClr val="accent1"/>
                </a:solidFill>
              </a:rPr>
              <a:t>t</a:t>
            </a:r>
            <a:r>
              <a:rPr lang="en-US" dirty="0"/>
              <a:t>ext </a:t>
            </a:r>
            <a:r>
              <a:rPr lang="en-US" sz="3200" dirty="0">
                <a:solidFill>
                  <a:schemeClr val="accent1"/>
                </a:solidFill>
              </a:rPr>
              <a:t>T</a:t>
            </a:r>
            <a:r>
              <a:rPr lang="en-US" dirty="0"/>
              <a:t>ransfer </a:t>
            </a:r>
            <a:r>
              <a:rPr lang="en-US" sz="3200" dirty="0">
                <a:solidFill>
                  <a:schemeClr val="accent1"/>
                </a:solidFill>
              </a:rPr>
              <a:t>P</a:t>
            </a:r>
            <a:r>
              <a:rPr lang="en-US" dirty="0"/>
              <a:t>rotocol: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In ordinary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words: It is the method used by www servers to send web pages to web browsers through the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Internet. It is the ”service” that we are going to use from a requested ”server”.</a:t>
            </a:r>
          </a:p>
          <a:p>
            <a:endParaRPr lang="en-US" dirty="0"/>
          </a:p>
          <a:p>
            <a:r>
              <a:rPr lang="en-US" dirty="0"/>
              <a:t>(Because you know the difference between internet and the World Wide Web, right?)</a:t>
            </a:r>
          </a:p>
          <a:p>
            <a:endParaRPr lang="en-US" dirty="0"/>
          </a:p>
          <a:p>
            <a:r>
              <a:rPr lang="en-US" dirty="0"/>
              <a:t>There are other communication protocols that work over the Internet, e.g.: </a:t>
            </a:r>
          </a:p>
          <a:p>
            <a:r>
              <a:rPr lang="en-US" dirty="0"/>
              <a:t>ftp://</a:t>
            </a:r>
            <a:r>
              <a:rPr lang="en-US" dirty="0" err="1"/>
              <a:t>ftp.uv.es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049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5425E51-B6D0-CD4F-8A29-12AA6EA07F4D}"/>
              </a:ext>
            </a:extLst>
          </p:cNvPr>
          <p:cNvSpPr/>
          <p:nvPr/>
        </p:nvSpPr>
        <p:spPr>
          <a:xfrm>
            <a:off x="2398497" y="1886489"/>
            <a:ext cx="9325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hlinkClick r:id="rId2"/>
              </a:rPr>
              <a:t>http://bioinf.uab.es/ocs/html_manual/indice.htm</a:t>
            </a:r>
            <a:endParaRPr lang="en-US" sz="32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891228F-37AF-AF4D-92F1-A194024835CA}"/>
              </a:ext>
            </a:extLst>
          </p:cNvPr>
          <p:cNvGrpSpPr/>
          <p:nvPr/>
        </p:nvGrpSpPr>
        <p:grpSpPr>
          <a:xfrm>
            <a:off x="658631" y="1306284"/>
            <a:ext cx="7390991" cy="647606"/>
            <a:chOff x="29385" y="1306284"/>
            <a:chExt cx="6719083" cy="647606"/>
          </a:xfrm>
        </p:grpSpPr>
        <p:sp>
          <p:nvSpPr>
            <p:cNvPr id="4" name="Left Brace 3">
              <a:extLst>
                <a:ext uri="{FF2B5EF4-FFF2-40B4-BE49-F238E27FC236}">
                  <a16:creationId xmlns:a16="http://schemas.microsoft.com/office/drawing/2014/main" id="{95B39AE3-F171-0545-9CE7-585533E825FC}"/>
                </a:ext>
              </a:extLst>
            </p:cNvPr>
            <p:cNvSpPr/>
            <p:nvPr/>
          </p:nvSpPr>
          <p:spPr>
            <a:xfrm rot="5400000">
              <a:off x="2182442" y="1613137"/>
              <a:ext cx="197947" cy="483560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ACBB07B-0203-7C40-BC7A-1BF199115181}"/>
                </a:ext>
              </a:extLst>
            </p:cNvPr>
            <p:cNvSpPr txBox="1"/>
            <p:nvPr/>
          </p:nvSpPr>
          <p:spPr>
            <a:xfrm>
              <a:off x="29385" y="1306284"/>
              <a:ext cx="67190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/>
                <a:t>Protocol or service to which we are going to connect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7FDE240-CF86-7646-91BD-184ED7F6490F}"/>
              </a:ext>
            </a:extLst>
          </p:cNvPr>
          <p:cNvGrpSpPr/>
          <p:nvPr/>
        </p:nvGrpSpPr>
        <p:grpSpPr>
          <a:xfrm>
            <a:off x="2221483" y="2502110"/>
            <a:ext cx="4076663" cy="1172469"/>
            <a:chOff x="1441586" y="2502110"/>
            <a:chExt cx="3706057" cy="1172469"/>
          </a:xfrm>
        </p:grpSpPr>
        <p:sp>
          <p:nvSpPr>
            <p:cNvPr id="6" name="Left Brace 5">
              <a:extLst>
                <a:ext uri="{FF2B5EF4-FFF2-40B4-BE49-F238E27FC236}">
                  <a16:creationId xmlns:a16="http://schemas.microsoft.com/office/drawing/2014/main" id="{D11BAD2F-C2CA-C347-87FA-DE16B02CFBC8}"/>
                </a:ext>
              </a:extLst>
            </p:cNvPr>
            <p:cNvSpPr/>
            <p:nvPr/>
          </p:nvSpPr>
          <p:spPr>
            <a:xfrm rot="16200000">
              <a:off x="4040819" y="1572629"/>
              <a:ext cx="177344" cy="2036305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331EA17-9CD1-3742-B88A-B499DE33EA09}"/>
                </a:ext>
              </a:extLst>
            </p:cNvPr>
            <p:cNvSpPr txBox="1"/>
            <p:nvPr/>
          </p:nvSpPr>
          <p:spPr>
            <a:xfrm>
              <a:off x="1441586" y="2843582"/>
              <a:ext cx="333950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/>
                <a:t>Name of the computer</a:t>
              </a:r>
            </a:p>
            <a:p>
              <a:r>
                <a:rPr lang="en-US" sz="2400"/>
                <a:t>that provides the service 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7350153-E8F0-BF44-9068-9A2276F37A2C}"/>
              </a:ext>
            </a:extLst>
          </p:cNvPr>
          <p:cNvGrpSpPr/>
          <p:nvPr/>
        </p:nvGrpSpPr>
        <p:grpSpPr>
          <a:xfrm>
            <a:off x="6092456" y="2507464"/>
            <a:ext cx="3162993" cy="1167116"/>
            <a:chOff x="5271028" y="2507464"/>
            <a:chExt cx="2875448" cy="1167116"/>
          </a:xfrm>
        </p:grpSpPr>
        <p:sp>
          <p:nvSpPr>
            <p:cNvPr id="8" name="Left Brace 7">
              <a:extLst>
                <a:ext uri="{FF2B5EF4-FFF2-40B4-BE49-F238E27FC236}">
                  <a16:creationId xmlns:a16="http://schemas.microsoft.com/office/drawing/2014/main" id="{9B2E23D8-E01E-564B-BCAD-32F6F918BCF1}"/>
                </a:ext>
              </a:extLst>
            </p:cNvPr>
            <p:cNvSpPr/>
            <p:nvPr/>
          </p:nvSpPr>
          <p:spPr>
            <a:xfrm rot="16200000">
              <a:off x="6622758" y="1155734"/>
              <a:ext cx="171987" cy="2875448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6894E96-6D88-5949-9F92-DF5DCEF004E8}"/>
                </a:ext>
              </a:extLst>
            </p:cNvPr>
            <p:cNvSpPr txBox="1"/>
            <p:nvPr/>
          </p:nvSpPr>
          <p:spPr>
            <a:xfrm>
              <a:off x="5634698" y="2843583"/>
              <a:ext cx="190000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/>
                <a:t>Folders inside</a:t>
              </a:r>
            </a:p>
            <a:p>
              <a:r>
                <a:rPr lang="en-US" sz="2400"/>
                <a:t> this server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621F274-45BD-9844-80F0-77AFB3EB5EB9}"/>
              </a:ext>
            </a:extLst>
          </p:cNvPr>
          <p:cNvGrpSpPr/>
          <p:nvPr/>
        </p:nvGrpSpPr>
        <p:grpSpPr>
          <a:xfrm>
            <a:off x="9265785" y="2502109"/>
            <a:ext cx="1930041" cy="1172472"/>
            <a:chOff x="8388314" y="2502109"/>
            <a:chExt cx="1754583" cy="1172472"/>
          </a:xfrm>
        </p:grpSpPr>
        <p:sp>
          <p:nvSpPr>
            <p:cNvPr id="11" name="Left Brace 10">
              <a:extLst>
                <a:ext uri="{FF2B5EF4-FFF2-40B4-BE49-F238E27FC236}">
                  <a16:creationId xmlns:a16="http://schemas.microsoft.com/office/drawing/2014/main" id="{0A98EFA6-2B41-4D4E-92C4-BA16C7713E30}"/>
                </a:ext>
              </a:extLst>
            </p:cNvPr>
            <p:cNvSpPr/>
            <p:nvPr/>
          </p:nvSpPr>
          <p:spPr>
            <a:xfrm rot="16200000">
              <a:off x="9176934" y="1857361"/>
              <a:ext cx="177344" cy="1466840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9E81887-71F2-3147-92AE-4E23F33D8A78}"/>
                </a:ext>
              </a:extLst>
            </p:cNvPr>
            <p:cNvSpPr txBox="1"/>
            <p:nvPr/>
          </p:nvSpPr>
          <p:spPr>
            <a:xfrm>
              <a:off x="8388314" y="2843584"/>
              <a:ext cx="175458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File we want</a:t>
              </a:r>
            </a:p>
            <a:p>
              <a:r>
                <a:rPr lang="en-US" sz="2400" dirty="0"/>
                <a:t>to see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4A8CB4-0A0F-0B49-9F0F-CB18C2C5039D}"/>
              </a:ext>
            </a:extLst>
          </p:cNvPr>
          <p:cNvSpPr txBox="1"/>
          <p:nvPr/>
        </p:nvSpPr>
        <p:spPr>
          <a:xfrm>
            <a:off x="3187700" y="1955800"/>
            <a:ext cx="3237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err="1"/>
              <a:t>ocs@bioinf.uab.es</a:t>
            </a:r>
            <a:endParaRPr lang="en-US" sz="32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47AB2F-8B6D-8349-874B-BADB4EAA2E8A}"/>
              </a:ext>
            </a:extLst>
          </p:cNvPr>
          <p:cNvSpPr txBox="1"/>
          <p:nvPr/>
        </p:nvSpPr>
        <p:spPr>
          <a:xfrm>
            <a:off x="2184400" y="2844800"/>
            <a:ext cx="81525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/>
              <a:t>ocs</a:t>
            </a:r>
            <a:r>
              <a:rPr lang="en-US" sz="2400" dirty="0"/>
              <a:t> at </a:t>
            </a:r>
            <a:r>
              <a:rPr lang="en-US" sz="2400" dirty="0" err="1"/>
              <a:t>bioinf.uab.es</a:t>
            </a:r>
            <a:endParaRPr lang="en-US" sz="2400" dirty="0"/>
          </a:p>
          <a:p>
            <a:r>
              <a:rPr lang="en-US" dirty="0" err="1"/>
              <a:t>bioinf.uab.es</a:t>
            </a:r>
            <a:r>
              <a:rPr lang="en-US" dirty="0"/>
              <a:t> is the name of a computer</a:t>
            </a:r>
          </a:p>
          <a:p>
            <a:r>
              <a:rPr lang="en-US" dirty="0" err="1"/>
              <a:t>ocs</a:t>
            </a:r>
            <a:r>
              <a:rPr lang="en-US" dirty="0"/>
              <a:t> is a user of this computer</a:t>
            </a:r>
          </a:p>
          <a:p>
            <a:r>
              <a:rPr lang="en-US" dirty="0"/>
              <a:t>This is not an email address. This a way to write an internet address specifying a user.</a:t>
            </a:r>
          </a:p>
          <a:p>
            <a:r>
              <a:rPr lang="en-US" dirty="0"/>
              <a:t>e.g.: </a:t>
            </a:r>
            <a:r>
              <a:rPr lang="en-US" dirty="0">
                <a:hlinkClick r:id="rId2"/>
              </a:rPr>
              <a:t>ftp://ocs@bioinf.uab.es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64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162CC0-3ECE-ED47-A05D-4DB40363CC66}"/>
              </a:ext>
            </a:extLst>
          </p:cNvPr>
          <p:cNvSpPr txBox="1"/>
          <p:nvPr/>
        </p:nvSpPr>
        <p:spPr>
          <a:xfrm>
            <a:off x="237996" y="676405"/>
            <a:ext cx="1176193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Helloworld.doc</a:t>
            </a:r>
            <a:r>
              <a:rPr lang="en-US" sz="3200" b="1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400" dirty="0"/>
              <a:t>is not a text file. It contains a lot of data which are not encoded in text characters (fonts, styles, pages, margins, </a:t>
            </a:r>
            <a:r>
              <a:rPr lang="en-US" sz="2400" dirty="0" err="1"/>
              <a:t>etc</a:t>
            </a:r>
            <a:r>
              <a:rPr lang="en-US" sz="2400" dirty="0"/>
              <a:t>)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3200" dirty="0">
                <a:hlinkClick r:id="rId2"/>
              </a:rPr>
              <a:t>https://goo.gl/uiLZqc</a:t>
            </a:r>
            <a:r>
              <a:rPr lang="en-US" sz="3200" dirty="0"/>
              <a:t> </a:t>
            </a:r>
            <a:r>
              <a:rPr lang="en-US" sz="2400" dirty="0"/>
              <a:t>redirects to:</a:t>
            </a:r>
          </a:p>
          <a:p>
            <a:r>
              <a:rPr lang="en-US" sz="3200" dirty="0">
                <a:hlinkClick r:id="rId3"/>
              </a:rPr>
              <a:t>http://bioinf.uab.es/ocs/STENO/K279a/Stenotrophomonas_maltophilia-K279a+NC_010943.1.gbk.pep.fst</a:t>
            </a:r>
            <a:endParaRPr lang="en-US" sz="3200" dirty="0"/>
          </a:p>
          <a:p>
            <a:r>
              <a:rPr lang="en-US" sz="2400" dirty="0"/>
              <a:t>Which is a file containing all known protein sequences from a microorganism called </a:t>
            </a:r>
            <a:r>
              <a:rPr lang="en-US" sz="2400" i="1" dirty="0"/>
              <a:t>Stenotrophomonas </a:t>
            </a:r>
            <a:r>
              <a:rPr lang="en-US" sz="2400" i="1" dirty="0" err="1"/>
              <a:t>maltophilia</a:t>
            </a:r>
            <a:r>
              <a:rPr lang="en-US" sz="2400" dirty="0"/>
              <a:t>. It is a text file, only text characters are ”stored” in this file.</a:t>
            </a:r>
          </a:p>
        </p:txBody>
      </p:sp>
    </p:spTree>
    <p:extLst>
      <p:ext uri="{BB962C8B-B14F-4D97-AF65-F5344CB8AC3E}">
        <p14:creationId xmlns:p14="http://schemas.microsoft.com/office/powerpoint/2010/main" val="191259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21C3E7-28E1-C34F-8D05-7AF66652B3A5}"/>
              </a:ext>
            </a:extLst>
          </p:cNvPr>
          <p:cNvSpPr txBox="1"/>
          <p:nvPr/>
        </p:nvSpPr>
        <p:spPr>
          <a:xfrm>
            <a:off x="576750" y="355072"/>
            <a:ext cx="4919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/>
              <a:t>If computers were vehicles…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EAF231D-F7A4-4642-93FE-0A72B903D50B}"/>
              </a:ext>
            </a:extLst>
          </p:cNvPr>
          <p:cNvGrpSpPr/>
          <p:nvPr/>
        </p:nvGrpSpPr>
        <p:grpSpPr>
          <a:xfrm>
            <a:off x="76939" y="1152390"/>
            <a:ext cx="5833960" cy="5282294"/>
            <a:chOff x="76939" y="1152390"/>
            <a:chExt cx="5833960" cy="528229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B3B4B85-FE77-9041-AB13-97E181E11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39" y="1761548"/>
              <a:ext cx="2626900" cy="1928077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6E5B070-99B2-0542-8A01-BFF7BE1DF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6403" y="2492299"/>
              <a:ext cx="2804496" cy="187340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FE5936F-6DBF-6542-B359-8B9CE11FC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0539" y="3689625"/>
              <a:ext cx="2573493" cy="2745059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89409BC-9602-9445-A96C-171695AD5F12}"/>
                </a:ext>
              </a:extLst>
            </p:cNvPr>
            <p:cNvSpPr txBox="1"/>
            <p:nvPr/>
          </p:nvSpPr>
          <p:spPr>
            <a:xfrm>
              <a:off x="585192" y="1152390"/>
              <a:ext cx="27888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We have been regular users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DCB3260-15AE-F446-B655-B5D7D4AE9CB8}"/>
              </a:ext>
            </a:extLst>
          </p:cNvPr>
          <p:cNvGrpSpPr/>
          <p:nvPr/>
        </p:nvGrpSpPr>
        <p:grpSpPr>
          <a:xfrm>
            <a:off x="6144825" y="652496"/>
            <a:ext cx="5479258" cy="5581663"/>
            <a:chOff x="6144825" y="652496"/>
            <a:chExt cx="5479258" cy="558166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090086D-5B96-6E49-ABC2-4C9BAD0BB1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18897" y="4617955"/>
              <a:ext cx="3617924" cy="1616204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86D36C5-0987-6849-B376-2D42E177B16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8216763" y="2823322"/>
              <a:ext cx="3407320" cy="154238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5487BC5-5F1C-F54E-B3B3-5D55DA9314A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44825" y="652496"/>
              <a:ext cx="3086100" cy="204470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B397949-F528-874E-B96E-A486F000DC77}"/>
                </a:ext>
              </a:extLst>
            </p:cNvPr>
            <p:cNvSpPr txBox="1"/>
            <p:nvPr/>
          </p:nvSpPr>
          <p:spPr>
            <a:xfrm>
              <a:off x="9679259" y="912564"/>
              <a:ext cx="19275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But now we are professional drivers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32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CB2789-72D2-7440-831F-71D63D5F8635}"/>
              </a:ext>
            </a:extLst>
          </p:cNvPr>
          <p:cNvSpPr txBox="1"/>
          <p:nvPr/>
        </p:nvSpPr>
        <p:spPr>
          <a:xfrm>
            <a:off x="576750" y="355072"/>
            <a:ext cx="58633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/>
              <a:t>But I prefer to see them as as this: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30704D-95BA-2143-B056-7E0D69CF2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0" y="984250"/>
            <a:ext cx="8128000" cy="488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006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1291C7-8F78-1644-B366-9458255BBE51}"/>
              </a:ext>
            </a:extLst>
          </p:cNvPr>
          <p:cNvSpPr txBox="1"/>
          <p:nvPr/>
        </p:nvSpPr>
        <p:spPr>
          <a:xfrm>
            <a:off x="576750" y="355072"/>
            <a:ext cx="45391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/>
              <a:t>So, do you think this guy…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72A1E4-AEB9-174A-80DA-5F3B08136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516" y="1344958"/>
            <a:ext cx="5501268" cy="30944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FF37CF-AFD8-1D46-B11C-A812C42CBBD3}"/>
              </a:ext>
            </a:extLst>
          </p:cNvPr>
          <p:cNvSpPr txBox="1"/>
          <p:nvPr/>
        </p:nvSpPr>
        <p:spPr>
          <a:xfrm>
            <a:off x="643022" y="4856447"/>
            <a:ext cx="34018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/>
              <a:t>… does not know …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83B5DA3-8C98-EB40-A98A-B7D014BCA0DE}"/>
              </a:ext>
            </a:extLst>
          </p:cNvPr>
          <p:cNvGrpSpPr/>
          <p:nvPr/>
        </p:nvGrpSpPr>
        <p:grpSpPr>
          <a:xfrm>
            <a:off x="6130770" y="135668"/>
            <a:ext cx="6169470" cy="6332039"/>
            <a:chOff x="6130770" y="135668"/>
            <a:chExt cx="6169470" cy="633203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0F3FAE6-7977-5E44-8F3F-4A9159AAF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6218" y="135668"/>
              <a:ext cx="2752705" cy="206452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6F0C24D-FE83-F145-97F0-7E773B510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00056" y="2188221"/>
              <a:ext cx="3327428" cy="1871678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7131278-3F1A-F248-8926-E38D8DADBE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30770" y="2674041"/>
              <a:ext cx="2495570" cy="1871678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7087496-E519-9842-A189-7BE90E70FB1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304481" y="135668"/>
              <a:ext cx="2750436" cy="1714438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767CA4D-D428-8649-9BC7-833987D5B0D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30986" y="4850871"/>
              <a:ext cx="2627359" cy="1616836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E6B7BA7-E418-7844-8262-6F6F1DA474CD}"/>
                </a:ext>
              </a:extLst>
            </p:cNvPr>
            <p:cNvSpPr txBox="1"/>
            <p:nvPr/>
          </p:nvSpPr>
          <p:spPr>
            <a:xfrm>
              <a:off x="9203668" y="4610225"/>
              <a:ext cx="309657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/>
                <a:t>… what all these indicators and instruments do?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6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397CDA-6BB7-1A40-B99B-B9178051D887}"/>
              </a:ext>
            </a:extLst>
          </p:cNvPr>
          <p:cNvSpPr txBox="1"/>
          <p:nvPr/>
        </p:nvSpPr>
        <p:spPr>
          <a:xfrm>
            <a:off x="576750" y="355072"/>
            <a:ext cx="28037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/>
              <a:t>From now on …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F21C9A4-92C7-EB40-995E-F41A7447B99B}"/>
              </a:ext>
            </a:extLst>
          </p:cNvPr>
          <p:cNvGrpSpPr/>
          <p:nvPr/>
        </p:nvGrpSpPr>
        <p:grpSpPr>
          <a:xfrm>
            <a:off x="576750" y="939847"/>
            <a:ext cx="11094833" cy="5009087"/>
            <a:chOff x="576750" y="939847"/>
            <a:chExt cx="11094833" cy="500908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A2FF442-0D09-6B4D-A248-86131CA8B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6750" y="939847"/>
              <a:ext cx="7479632" cy="5009087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B2EFD6-144D-9648-B076-B5AD733AB6BB}"/>
                </a:ext>
              </a:extLst>
            </p:cNvPr>
            <p:cNvSpPr txBox="1"/>
            <p:nvPr/>
          </p:nvSpPr>
          <p:spPr>
            <a:xfrm>
              <a:off x="8378887" y="4789540"/>
              <a:ext cx="32926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/>
                <a:t>This is our cockpit!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900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583</Words>
  <Application>Microsoft Macintosh PowerPoint</Application>
  <PresentationFormat>Widescreen</PresentationFormat>
  <Paragraphs>59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Consolas</vt:lpstr>
      <vt:lpstr>Menlo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Conchillo Solé</dc:creator>
  <cp:lastModifiedBy>Oscar Conchillo Solé</cp:lastModifiedBy>
  <cp:revision>30</cp:revision>
  <dcterms:created xsi:type="dcterms:W3CDTF">2019-01-11T14:04:42Z</dcterms:created>
  <dcterms:modified xsi:type="dcterms:W3CDTF">2019-01-22T16:35:01Z</dcterms:modified>
</cp:coreProperties>
</file>