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6" r:id="rId3"/>
    <p:sldId id="257" r:id="rId4"/>
    <p:sldId id="258" r:id="rId5"/>
    <p:sldId id="259" r:id="rId6"/>
    <p:sldId id="260" r:id="rId7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33"/>
    <a:srgbClr val="336600"/>
    <a:srgbClr val="339966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36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20/11/2018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20/11/2018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20/11/2018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20/11/2018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20/11/2018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20/11/2018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20/11/2018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20/11/2018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20/11/2018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20/11/2018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20/11/2018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t>20/11/2018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21484" r="34531" b="21875"/>
          <a:stretch/>
        </p:blipFill>
        <p:spPr bwMode="auto">
          <a:xfrm rot="16902323" flipH="1">
            <a:off x="-428494" y="1966281"/>
            <a:ext cx="4183416" cy="345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23 Forma libre"/>
          <p:cNvSpPr/>
          <p:nvPr/>
        </p:nvSpPr>
        <p:spPr>
          <a:xfrm>
            <a:off x="2687634" y="2316731"/>
            <a:ext cx="723900" cy="2720340"/>
          </a:xfrm>
          <a:custGeom>
            <a:avLst/>
            <a:gdLst>
              <a:gd name="connsiteX0" fmla="*/ 708660 w 723900"/>
              <a:gd name="connsiteY0" fmla="*/ 2720340 h 2720340"/>
              <a:gd name="connsiteX1" fmla="*/ 723900 w 723900"/>
              <a:gd name="connsiteY1" fmla="*/ 0 h 2720340"/>
              <a:gd name="connsiteX2" fmla="*/ 251460 w 723900"/>
              <a:gd name="connsiteY2" fmla="*/ 38100 h 2720340"/>
              <a:gd name="connsiteX3" fmla="*/ 259080 w 723900"/>
              <a:gd name="connsiteY3" fmla="*/ 746760 h 2720340"/>
              <a:gd name="connsiteX4" fmla="*/ 0 w 723900"/>
              <a:gd name="connsiteY4" fmla="*/ 2484120 h 2720340"/>
              <a:gd name="connsiteX5" fmla="*/ 708660 w 723900"/>
              <a:gd name="connsiteY5" fmla="*/ 2720340 h 2720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3900" h="2720340">
                <a:moveTo>
                  <a:pt x="708660" y="2720340"/>
                </a:moveTo>
                <a:lnTo>
                  <a:pt x="723900" y="0"/>
                </a:lnTo>
                <a:lnTo>
                  <a:pt x="251460" y="38100"/>
                </a:lnTo>
                <a:lnTo>
                  <a:pt x="259080" y="746760"/>
                </a:lnTo>
                <a:lnTo>
                  <a:pt x="0" y="2484120"/>
                </a:lnTo>
                <a:lnTo>
                  <a:pt x="708660" y="2720340"/>
                </a:lnTo>
                <a:close/>
              </a:path>
            </a:pathLst>
          </a:custGeom>
          <a:solidFill>
            <a:schemeClr val="bg1"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1 CuadroTexto"/>
          <p:cNvSpPr txBox="1"/>
          <p:nvPr/>
        </p:nvSpPr>
        <p:spPr>
          <a:xfrm>
            <a:off x="3375354" y="1712108"/>
            <a:ext cx="1335622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Amino </a:t>
            </a:r>
            <a:r>
              <a:rPr lang="en-US" b="1" dirty="0"/>
              <a:t>acid </a:t>
            </a:r>
            <a:endParaRPr lang="en-US" b="1" dirty="0" smtClean="0"/>
          </a:p>
          <a:p>
            <a:r>
              <a:rPr lang="en-US" b="1" u="sng" dirty="0" smtClean="0"/>
              <a:t>name           </a:t>
            </a:r>
          </a:p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Tyrosine</a:t>
            </a:r>
          </a:p>
          <a:p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Threonine</a:t>
            </a:r>
          </a:p>
          <a:p>
            <a:r>
              <a:rPr lang="en-US" dirty="0" smtClean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Methionine</a:t>
            </a:r>
          </a:p>
          <a:p>
            <a:r>
              <a:rPr lang="en-US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Serine</a:t>
            </a:r>
          </a:p>
          <a:p>
            <a:r>
              <a:rPr lang="en-US" dirty="0" smtClean="0">
                <a:solidFill>
                  <a:srgbClr val="3399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Alanine</a:t>
            </a:r>
          </a:p>
          <a:p>
            <a:r>
              <a:rPr lang="en-US" dirty="0" smtClean="0">
                <a:solidFill>
                  <a:srgbClr val="33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Glutamine</a:t>
            </a:r>
          </a:p>
          <a:p>
            <a:r>
              <a:rPr lang="en-US" dirty="0" smtClean="0">
                <a:solidFill>
                  <a:srgbClr val="9966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Valine</a:t>
            </a:r>
          </a:p>
          <a:p>
            <a:r>
              <a:rPr lang="en-US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Isoleucine</a:t>
            </a:r>
          </a:p>
          <a:p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Glutamine</a:t>
            </a:r>
          </a:p>
          <a:p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Isoleucine</a:t>
            </a: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" name="3 Conector recto de flecha"/>
          <p:cNvCxnSpPr/>
          <p:nvPr/>
        </p:nvCxnSpPr>
        <p:spPr>
          <a:xfrm flipH="1">
            <a:off x="2943306" y="2492403"/>
            <a:ext cx="432048" cy="0"/>
          </a:xfrm>
          <a:prstGeom prst="straightConnector1">
            <a:avLst/>
          </a:prstGeom>
          <a:ln w="25400"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5 Conector recto de flecha"/>
          <p:cNvCxnSpPr/>
          <p:nvPr/>
        </p:nvCxnSpPr>
        <p:spPr>
          <a:xfrm flipH="1">
            <a:off x="2943306" y="2708427"/>
            <a:ext cx="432048" cy="0"/>
          </a:xfrm>
          <a:prstGeom prst="straightConnector1">
            <a:avLst/>
          </a:prstGeom>
          <a:ln w="25400">
            <a:solidFill>
              <a:schemeClr val="accent5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7 Conector recto de flecha"/>
          <p:cNvCxnSpPr/>
          <p:nvPr/>
        </p:nvCxnSpPr>
        <p:spPr>
          <a:xfrm flipH="1" flipV="1">
            <a:off x="2943306" y="2924451"/>
            <a:ext cx="432048" cy="72008"/>
          </a:xfrm>
          <a:prstGeom prst="straightConnector1">
            <a:avLst/>
          </a:prstGeom>
          <a:ln w="25400">
            <a:solidFill>
              <a:schemeClr val="accent1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 de flecha"/>
          <p:cNvCxnSpPr/>
          <p:nvPr/>
        </p:nvCxnSpPr>
        <p:spPr>
          <a:xfrm flipH="1" flipV="1">
            <a:off x="2871298" y="3140475"/>
            <a:ext cx="504056" cy="144016"/>
          </a:xfrm>
          <a:prstGeom prst="straightConnector1">
            <a:avLst/>
          </a:prstGeom>
          <a:ln w="25400">
            <a:solidFill>
              <a:srgbClr val="00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11 Conector recto de flecha"/>
          <p:cNvCxnSpPr/>
          <p:nvPr/>
        </p:nvCxnSpPr>
        <p:spPr>
          <a:xfrm flipH="1" flipV="1">
            <a:off x="2799290" y="3356499"/>
            <a:ext cx="576064" cy="201508"/>
          </a:xfrm>
          <a:prstGeom prst="straightConnector1">
            <a:avLst/>
          </a:prstGeom>
          <a:ln w="25400">
            <a:solidFill>
              <a:srgbClr val="3399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Conector recto de flecha"/>
          <p:cNvCxnSpPr/>
          <p:nvPr/>
        </p:nvCxnSpPr>
        <p:spPr>
          <a:xfrm flipH="1" flipV="1">
            <a:off x="2799290" y="3558007"/>
            <a:ext cx="576064" cy="302548"/>
          </a:xfrm>
          <a:prstGeom prst="straightConnector1">
            <a:avLst/>
          </a:prstGeom>
          <a:ln w="25400">
            <a:solidFill>
              <a:srgbClr val="33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Conector recto de flecha"/>
          <p:cNvCxnSpPr/>
          <p:nvPr/>
        </p:nvCxnSpPr>
        <p:spPr>
          <a:xfrm flipH="1" flipV="1">
            <a:off x="2871298" y="3932563"/>
            <a:ext cx="504056" cy="216024"/>
          </a:xfrm>
          <a:prstGeom prst="straightConnector1">
            <a:avLst/>
          </a:prstGeom>
          <a:ln w="25400">
            <a:solidFill>
              <a:srgbClr val="99663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17 Conector recto de flecha"/>
          <p:cNvCxnSpPr/>
          <p:nvPr/>
        </p:nvCxnSpPr>
        <p:spPr>
          <a:xfrm flipH="1" flipV="1">
            <a:off x="2799290" y="4148587"/>
            <a:ext cx="576064" cy="216024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19 Conector recto de flecha"/>
          <p:cNvCxnSpPr/>
          <p:nvPr/>
        </p:nvCxnSpPr>
        <p:spPr>
          <a:xfrm flipH="1" flipV="1">
            <a:off x="2727282" y="4364611"/>
            <a:ext cx="648072" cy="288032"/>
          </a:xfrm>
          <a:prstGeom prst="straightConnector1">
            <a:avLst/>
          </a:prstGeom>
          <a:ln w="2540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21 Conector recto de flecha"/>
          <p:cNvCxnSpPr/>
          <p:nvPr/>
        </p:nvCxnSpPr>
        <p:spPr>
          <a:xfrm flipH="1" flipV="1">
            <a:off x="2727282" y="4652643"/>
            <a:ext cx="576064" cy="216024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28 CuadroTexto"/>
          <p:cNvSpPr txBox="1"/>
          <p:nvPr/>
        </p:nvSpPr>
        <p:spPr>
          <a:xfrm>
            <a:off x="4780669" y="1713672"/>
            <a:ext cx="1170962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One letter</a:t>
            </a:r>
          </a:p>
          <a:p>
            <a:r>
              <a:rPr lang="en-US" b="1" u="sng" dirty="0" smtClean="0"/>
              <a:t> code         </a:t>
            </a:r>
          </a:p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r>
              <a:rPr lang="en-US" dirty="0" smtClean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</a:p>
          <a:p>
            <a:r>
              <a:rPr lang="en-US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</a:p>
          <a:p>
            <a:r>
              <a:rPr lang="en-US" dirty="0">
                <a:solidFill>
                  <a:srgbClr val="3399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endParaRPr lang="en-US" dirty="0" smtClean="0">
              <a:solidFill>
                <a:srgbClr val="3399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dirty="0" smtClean="0">
                <a:solidFill>
                  <a:srgbClr val="33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</a:p>
          <a:p>
            <a:r>
              <a:rPr lang="en-US" dirty="0" smtClean="0">
                <a:solidFill>
                  <a:srgbClr val="9966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</a:p>
          <a:p>
            <a:r>
              <a:rPr lang="en-US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</a:p>
          <a:p>
            <a:r>
              <a:rPr lang="en-US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endParaRPr lang="en-US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29 CuadroTexto"/>
          <p:cNvSpPr txBox="1"/>
          <p:nvPr/>
        </p:nvSpPr>
        <p:spPr>
          <a:xfrm>
            <a:off x="6027317" y="1992256"/>
            <a:ext cx="15690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 smtClean="0"/>
              <a:t>Sequence        </a:t>
            </a:r>
          </a:p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  <a:r>
              <a:rPr lang="en-US" dirty="0" smtClean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  <a:r>
              <a:rPr lang="en-US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dirty="0" smtClean="0">
                <a:solidFill>
                  <a:srgbClr val="3399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en-US" dirty="0" smtClean="0">
                <a:solidFill>
                  <a:srgbClr val="33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en-US" dirty="0" smtClean="0">
                <a:solidFill>
                  <a:srgbClr val="9966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lang="en-US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  <a:endParaRPr lang="en-US" dirty="0"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30 CuadroTexto"/>
          <p:cNvSpPr txBox="1"/>
          <p:nvPr/>
        </p:nvSpPr>
        <p:spPr>
          <a:xfrm>
            <a:off x="6012160" y="4665614"/>
            <a:ext cx="235942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 smtClean="0"/>
              <a:t>Sequence Alignment    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Human  TYMSAQVIQI</a:t>
            </a:r>
            <a:b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T MSA+V+ I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Dog    TLMSAEVL-I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2" name="31 CuadroTexto"/>
          <p:cNvSpPr txBox="1"/>
          <p:nvPr/>
        </p:nvSpPr>
        <p:spPr>
          <a:xfrm>
            <a:off x="6012160" y="2898810"/>
            <a:ext cx="204665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Protein sequences</a:t>
            </a:r>
          </a:p>
          <a:p>
            <a:r>
              <a:rPr lang="en-US" b="1" u="sng" dirty="0" smtClean="0"/>
              <a:t>in different species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&gt;Human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TYMSAQVIQI</a:t>
            </a:r>
            <a:b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&gt;Dog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TLMSAEVLI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8" name="27 CuadroTexto"/>
          <p:cNvSpPr txBox="1"/>
          <p:nvPr/>
        </p:nvSpPr>
        <p:spPr>
          <a:xfrm>
            <a:off x="107504" y="260648"/>
            <a:ext cx="870725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000" dirty="0" smtClean="0"/>
              <a:t>Proteins are Made by a sequence of smaller elements called </a:t>
            </a:r>
            <a:r>
              <a:rPr lang="en-US" sz="2400" b="1" dirty="0" smtClean="0"/>
              <a:t>“Amino acids”</a:t>
            </a:r>
            <a:r>
              <a:rPr lang="en-US" sz="2000" dirty="0" smtClean="0"/>
              <a:t>.</a:t>
            </a:r>
          </a:p>
          <a:p>
            <a:pPr marL="342900" indent="-342900">
              <a:buFontTx/>
              <a:buChar char="-"/>
            </a:pPr>
            <a:r>
              <a:rPr lang="en-US" sz="2000" dirty="0" smtClean="0"/>
              <a:t>Amino acids can be represented by letters.</a:t>
            </a:r>
          </a:p>
          <a:p>
            <a:pPr marL="342900" indent="-342900">
              <a:buFontTx/>
              <a:buChar char="-"/>
            </a:pPr>
            <a:r>
              <a:rPr lang="en-US" sz="2000" dirty="0" smtClean="0"/>
              <a:t>A protein can be represented by a sequence of letters.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29666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9928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9666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96669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96669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96669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75</Words>
  <Application>Microsoft Office PowerPoint</Application>
  <PresentationFormat>Presentación en pantalla (4:3)</PresentationFormat>
  <Paragraphs>37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admin_local</dc:creator>
  <cp:lastModifiedBy>OCS</cp:lastModifiedBy>
  <cp:revision>7</cp:revision>
  <dcterms:created xsi:type="dcterms:W3CDTF">2018-11-20T12:02:34Z</dcterms:created>
  <dcterms:modified xsi:type="dcterms:W3CDTF">2018-11-20T14:01:18Z</dcterms:modified>
</cp:coreProperties>
</file>