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3.png" ContentType="image/png"/>
  <Override PartName="/ppt/media/image12.jpeg" ContentType="image/jpeg"/>
  <Override PartName="/ppt/media/image11.wmf" ContentType="image/x-wmf"/>
  <Override PartName="/ppt/media/image1.jpeg" ContentType="image/jpeg"/>
  <Override PartName="/ppt/media/image6.png" ContentType="image/png"/>
  <Override PartName="/ppt/media/image2.jpeg" ContentType="image/jpeg"/>
  <Override PartName="/ppt/media/image3.png" ContentType="image/png"/>
  <Override PartName="/ppt/media/image4.wmf" ContentType="image/x-wmf"/>
  <Override PartName="/ppt/media/image5.png" ContentType="image/png"/>
  <Override PartName="/ppt/media/image7.png" ContentType="image/png"/>
  <Override PartName="/ppt/media/image8.jpeg" ContentType="image/jpeg"/>
  <Override PartName="/ppt/media/image10.png" ContentType="image/png"/>
  <Override PartName="/ppt/media/image9.png" ContentType="image/png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s-E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Haga clic para modificar </a:t>
            </a:r>
            <a:r>
              <a:rPr b="0" lang="es-E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 estilo de título del </a:t>
            </a:r>
            <a:r>
              <a:rPr b="0" lang="es-E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patrón</a:t>
            </a:r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91D944EF-54D1-40F1-85DD-2503BE00D0AD}" type="datetime">
              <a:rPr b="0" lang="en-US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2/19/20</a:t>
            </a:fld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29016CF-7608-4C5C-AA7B-88EEAE8D5B28}" type="slidenum">
              <a:rPr b="0" lang="en-US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s-E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s-E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Haga clic para modificar el estilo de título del patrón</a:t>
            </a:r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Haga clic para modificar el estilo de texto del patrón</a:t>
            </a:r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Segundo nivel</a:t>
            </a:r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Tercer nivel</a:t>
            </a:r>
            <a:endParaRPr b="0" lang="es-E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Cuarto nivel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nivel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4606692E-BF88-4B81-A0EF-E33A5949D090}" type="datetime">
              <a:rPr b="0" lang="en-US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2/19/20</a:t>
            </a:fld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1D92793-3B44-4CB4-BEA8-141F80E70DB5}" type="slidenum">
              <a:rPr b="0" lang="en-US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wmf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wmf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2" descr=""/>
          <p:cNvPicPr/>
          <p:nvPr/>
        </p:nvPicPr>
        <p:blipFill>
          <a:blip r:embed="rId1"/>
          <a:srcRect l="0" t="15464" r="0" b="0"/>
          <a:stretch/>
        </p:blipFill>
        <p:spPr>
          <a:xfrm>
            <a:off x="1403640" y="188640"/>
            <a:ext cx="6105240" cy="375984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107640" y="3213000"/>
            <a:ext cx="8883360" cy="228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Avaluacions continuades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AVALUACIÓ 01. tancarà el 24 de febrer a les 14:00 hores.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Treball integrador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Inscripció a grups per al treball integrador final (fins al 21 de febrer)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251640" y="1088640"/>
            <a:ext cx="8136720" cy="3970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Classes pràctiques (temes 1 al 3)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5" name="Picture 4" descr=""/>
          <p:cNvPicPr/>
          <p:nvPr/>
        </p:nvPicPr>
        <p:blipFill>
          <a:blip r:embed="rId1"/>
          <a:srcRect l="0" t="37959" r="0" b="8811"/>
          <a:stretch/>
        </p:blipFill>
        <p:spPr>
          <a:xfrm>
            <a:off x="0" y="6589440"/>
            <a:ext cx="1367640" cy="260280"/>
          </a:xfrm>
          <a:prstGeom prst="rect">
            <a:avLst/>
          </a:prstGeom>
          <a:ln>
            <a:noFill/>
          </a:ln>
        </p:spPr>
      </p:pic>
      <p:sp>
        <p:nvSpPr>
          <p:cNvPr id="86" name="CustomShape 2"/>
          <p:cNvSpPr/>
          <p:nvPr/>
        </p:nvSpPr>
        <p:spPr>
          <a:xfrm>
            <a:off x="1331640" y="6597360"/>
            <a:ext cx="7812000" cy="260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mic Sans MS"/>
              </a:rPr>
              <a:t>Organització de la Assignatura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>
            <a:off x="0" y="0"/>
            <a:ext cx="1691280" cy="260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mic Sans MS"/>
              </a:rPr>
              <a:t>Intro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88" name="Table 4"/>
          <p:cNvGraphicFramePr/>
          <p:nvPr/>
        </p:nvGraphicFramePr>
        <p:xfrm>
          <a:off x="1019520" y="1772640"/>
          <a:ext cx="7194960" cy="2562120"/>
        </p:xfrm>
        <a:graphic>
          <a:graphicData uri="http://schemas.openxmlformats.org/drawingml/2006/table">
            <a:tbl>
              <a:tblPr/>
              <a:tblGrid>
                <a:gridCol w="971280"/>
                <a:gridCol w="1687320"/>
                <a:gridCol w="4536360"/>
              </a:tblGrid>
              <a:tr h="4543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Sessió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Data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Temas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4543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17-20 Feb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343080" indent="-342720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Tema 1: Bases de dades en biociències. 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404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24-28 Feb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Tema 2: Alineament de parells de seqüències. 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Tema 3: Cerques per similitud: BLAST.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91476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02-06 Març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Tema 2: Alineament múltiple.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Tema 3: Cerques per similitud. BLAST i les seves aplicacions. 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89" name="CustomShape 5"/>
          <p:cNvSpPr/>
          <p:nvPr/>
        </p:nvSpPr>
        <p:spPr>
          <a:xfrm>
            <a:off x="1080000" y="4471920"/>
            <a:ext cx="646092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Aules d'informàtica. L'assistència és obligatòria?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Guió de pràctiques en el CV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Tres problemes biològics a solucionar al llarg de les tres pràctiques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Els exercicis s'han de llegir abans de la sessió de pràctiques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6"/>
          <p:cNvSpPr/>
          <p:nvPr/>
        </p:nvSpPr>
        <p:spPr>
          <a:xfrm>
            <a:off x="5580000" y="193680"/>
            <a:ext cx="3096000" cy="1189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Bioinformàtica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(Grau de Biologia)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Curs 2019-20</a:t>
            </a:r>
            <a:r>
              <a:rPr b="0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319680" y="1269720"/>
            <a:ext cx="8136720" cy="3970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Tres problemes biològics a solucionar al llarg de les tres pràctiques.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988000" y="65880"/>
            <a:ext cx="3096000" cy="15552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Bioinformàtica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(Grau de Biologia)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2019-2020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3"/>
          <p:cNvSpPr/>
          <p:nvPr/>
        </p:nvSpPr>
        <p:spPr>
          <a:xfrm>
            <a:off x="225000" y="4373280"/>
            <a:ext cx="2474280" cy="100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Problema I. La hemoglobina humana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6242760" y="4373280"/>
            <a:ext cx="2649600" cy="161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Problema III.  Ébola </a:t>
            </a:r>
            <a:r>
              <a:rPr b="1" lang="en-US" sz="2000" spc="-1" strike="noStrike" u="sng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(Test de Autoaprendizaje y Ejemplo de un examen parcial) MOODLE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5"/>
          <p:cNvSpPr/>
          <p:nvPr/>
        </p:nvSpPr>
        <p:spPr>
          <a:xfrm>
            <a:off x="3294000" y="4373280"/>
            <a:ext cx="2429640" cy="100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Problema II. Transportadores ABC bacterianos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6" name="Picture 2" descr=""/>
          <p:cNvPicPr/>
          <p:nvPr/>
        </p:nvPicPr>
        <p:blipFill>
          <a:blip r:embed="rId1"/>
          <a:stretch/>
        </p:blipFill>
        <p:spPr>
          <a:xfrm>
            <a:off x="290160" y="1847880"/>
            <a:ext cx="2174040" cy="1973520"/>
          </a:xfrm>
          <a:prstGeom prst="rect">
            <a:avLst/>
          </a:prstGeom>
          <a:ln>
            <a:noFill/>
          </a:ln>
        </p:spPr>
      </p:pic>
      <p:pic>
        <p:nvPicPr>
          <p:cNvPr id="97" name="13 Imagen" descr=""/>
          <p:cNvPicPr/>
          <p:nvPr/>
        </p:nvPicPr>
        <p:blipFill>
          <a:blip r:embed="rId2"/>
          <a:stretch/>
        </p:blipFill>
        <p:spPr>
          <a:xfrm>
            <a:off x="3385080" y="1772640"/>
            <a:ext cx="2005560" cy="2566800"/>
          </a:xfrm>
          <a:prstGeom prst="rect">
            <a:avLst/>
          </a:prstGeom>
          <a:ln>
            <a:noFill/>
          </a:ln>
        </p:spPr>
      </p:pic>
      <p:pic>
        <p:nvPicPr>
          <p:cNvPr id="98" name="14 Imagen" descr=""/>
          <p:cNvPicPr/>
          <p:nvPr/>
        </p:nvPicPr>
        <p:blipFill>
          <a:blip r:embed="rId3"/>
          <a:stretch/>
        </p:blipFill>
        <p:spPr>
          <a:xfrm>
            <a:off x="6220800" y="1840680"/>
            <a:ext cx="2476440" cy="1728000"/>
          </a:xfrm>
          <a:prstGeom prst="rect">
            <a:avLst/>
          </a:prstGeom>
          <a:ln>
            <a:noFill/>
          </a:ln>
        </p:spPr>
      </p:pic>
      <p:pic>
        <p:nvPicPr>
          <p:cNvPr id="99" name="Picture 4" descr=""/>
          <p:cNvPicPr/>
          <p:nvPr/>
        </p:nvPicPr>
        <p:blipFill>
          <a:blip r:embed="rId4"/>
          <a:stretch/>
        </p:blipFill>
        <p:spPr>
          <a:xfrm>
            <a:off x="6242760" y="3719880"/>
            <a:ext cx="2505600" cy="479880"/>
          </a:xfrm>
          <a:prstGeom prst="rect">
            <a:avLst/>
          </a:prstGeom>
          <a:ln>
            <a:noFill/>
          </a:ln>
        </p:spPr>
      </p:pic>
      <p:pic>
        <p:nvPicPr>
          <p:cNvPr id="100" name="Picture 6" descr=""/>
          <p:cNvPicPr/>
          <p:nvPr/>
        </p:nvPicPr>
        <p:blipFill>
          <a:blip r:embed="rId5"/>
          <a:srcRect l="0" t="33522" r="0" b="0"/>
          <a:stretch/>
        </p:blipFill>
        <p:spPr>
          <a:xfrm>
            <a:off x="225000" y="3835080"/>
            <a:ext cx="2365200" cy="604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259200" y="174240"/>
            <a:ext cx="1193040" cy="364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Práctica #1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" name="Picture 3" descr=""/>
          <p:cNvPicPr/>
          <p:nvPr/>
        </p:nvPicPr>
        <p:blipFill>
          <a:blip r:embed="rId1"/>
          <a:stretch/>
        </p:blipFill>
        <p:spPr>
          <a:xfrm>
            <a:off x="2339640" y="1700640"/>
            <a:ext cx="4471200" cy="4471200"/>
          </a:xfrm>
          <a:prstGeom prst="rect">
            <a:avLst/>
          </a:prstGeom>
          <a:ln>
            <a:noFill/>
          </a:ln>
        </p:spPr>
      </p:pic>
      <p:sp>
        <p:nvSpPr>
          <p:cNvPr id="103" name="CustomShape 2"/>
          <p:cNvSpPr/>
          <p:nvPr/>
        </p:nvSpPr>
        <p:spPr>
          <a:xfrm>
            <a:off x="273600" y="754200"/>
            <a:ext cx="855396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Tarea 1: Búsqueda de la secuencia que codifica para la hemoglobina humana en el NCBI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259200" y="174240"/>
            <a:ext cx="1193040" cy="364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Práctica #1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1537560" y="1845000"/>
            <a:ext cx="5698080" cy="447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Nucleotide database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vs.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Protein database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Simple Search with Keywords and Booleans   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Advanced Search with Field Descriptions and Tags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Eukaryotic genomic sequences 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vs.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mRNA sequences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Coordenadas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vs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Región codificante (CDS)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Genbank 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vs.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FASTA files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Visualize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vs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Download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Taxonomy database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273600" y="754200"/>
            <a:ext cx="855396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Tarea 1: Búsqueda de la secuencia que codifica para la hemoglobina humana en el NCBI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259200" y="174240"/>
            <a:ext cx="1193040" cy="364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Práctica #1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273600" y="754200"/>
            <a:ext cx="855396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Tarea 2: Buscar información en la entrada del NCBI con número de acceso NG_000006.1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259200" y="174240"/>
            <a:ext cx="1193040" cy="364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Práctica #1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273600" y="754200"/>
            <a:ext cx="855396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Tarea 2: Buscar información en la entrada del NCBI con número de acceso NG_000006.1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72040" y="1979280"/>
            <a:ext cx="5309280" cy="447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 α-globin gene cluster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Format: Graphics –&gt; Genome Browsers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Eukaryotic sequences: Introns and Exons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Download the whole entry and the sequence (Formats)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2" name="Picture 2" descr=""/>
          <p:cNvPicPr/>
          <p:nvPr/>
        </p:nvPicPr>
        <p:blipFill>
          <a:blip r:embed="rId1"/>
          <a:srcRect l="0" t="30400" r="0" b="3305"/>
          <a:stretch/>
        </p:blipFill>
        <p:spPr>
          <a:xfrm>
            <a:off x="3420000" y="1979280"/>
            <a:ext cx="5124240" cy="1307160"/>
          </a:xfrm>
          <a:prstGeom prst="rect">
            <a:avLst/>
          </a:prstGeom>
          <a:ln>
            <a:noFill/>
          </a:ln>
        </p:spPr>
      </p:pic>
      <p:pic>
        <p:nvPicPr>
          <p:cNvPr id="113" name="Picture 2" descr=""/>
          <p:cNvPicPr/>
          <p:nvPr/>
        </p:nvPicPr>
        <p:blipFill>
          <a:blip r:embed="rId2"/>
          <a:stretch/>
        </p:blipFill>
        <p:spPr>
          <a:xfrm>
            <a:off x="2368080" y="4210560"/>
            <a:ext cx="6740280" cy="1954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2954160" y="65880"/>
            <a:ext cx="3096000" cy="15552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Bioinformàtica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(Grau de Biologia)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2019-2020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Mincho"/>
              </a:rPr>
              <a:t>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467640" y="1406880"/>
            <a:ext cx="835272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Problema II. Transportador ABC bacteriano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6" name="13 Imagen" descr=""/>
          <p:cNvPicPr/>
          <p:nvPr/>
        </p:nvPicPr>
        <p:blipFill>
          <a:blip r:embed="rId1"/>
          <a:stretch/>
        </p:blipFill>
        <p:spPr>
          <a:xfrm>
            <a:off x="2663640" y="1913760"/>
            <a:ext cx="3744000" cy="4683240"/>
          </a:xfrm>
          <a:prstGeom prst="rect">
            <a:avLst/>
          </a:prstGeom>
          <a:ln>
            <a:noFill/>
          </a:ln>
        </p:spPr>
      </p:pic>
      <p:sp>
        <p:nvSpPr>
          <p:cNvPr id="117" name="CustomShape 3"/>
          <p:cNvSpPr/>
          <p:nvPr/>
        </p:nvSpPr>
        <p:spPr>
          <a:xfrm>
            <a:off x="251640" y="2277000"/>
            <a:ext cx="223200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E. coli </a:t>
            </a:r>
            <a:r>
              <a:rPr b="1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  <a:ea typeface="Times New Roman"/>
              </a:rPr>
              <a:t>system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259200" y="174240"/>
            <a:ext cx="1193040" cy="3646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Práctica #1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2"/>
          <p:cNvSpPr/>
          <p:nvPr/>
        </p:nvSpPr>
        <p:spPr>
          <a:xfrm>
            <a:off x="273600" y="692640"/>
            <a:ext cx="85539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Tarea 1: Búsqueda de genes dentro del genoma de </a:t>
            </a:r>
            <a:r>
              <a:rPr b="1" i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Escherichia coli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0" name="Picture 2" descr=""/>
          <p:cNvPicPr/>
          <p:nvPr/>
        </p:nvPicPr>
        <p:blipFill>
          <a:blip r:embed="rId1"/>
          <a:stretch/>
        </p:blipFill>
        <p:spPr>
          <a:xfrm>
            <a:off x="1761840" y="1196640"/>
            <a:ext cx="5904360" cy="5604120"/>
          </a:xfrm>
          <a:prstGeom prst="rect">
            <a:avLst/>
          </a:prstGeom>
          <a:ln>
            <a:noFill/>
          </a:ln>
        </p:spPr>
      </p:pic>
      <p:sp>
        <p:nvSpPr>
          <p:cNvPr id="121" name="CustomShape 3"/>
          <p:cNvSpPr/>
          <p:nvPr/>
        </p:nvSpPr>
        <p:spPr>
          <a:xfrm flipH="1">
            <a:off x="6731640" y="1989000"/>
            <a:ext cx="575640" cy="647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arrow" w="med"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122" name="CustomShape 4"/>
          <p:cNvSpPr/>
          <p:nvPr/>
        </p:nvSpPr>
        <p:spPr>
          <a:xfrm>
            <a:off x="324360" y="1571760"/>
            <a:ext cx="180792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Symbol"/>
              <a:buChar char="~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 Mb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Symbol"/>
              <a:buChar char="~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5.000 genes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Symbol"/>
              <a:buChar char="~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4.800 proteins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5"/>
          <p:cNvSpPr/>
          <p:nvPr/>
        </p:nvSpPr>
        <p:spPr>
          <a:xfrm>
            <a:off x="7308360" y="1218240"/>
            <a:ext cx="1439640" cy="173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Each gene has a unique identifier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Accesion number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LocusTag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259200" y="174240"/>
            <a:ext cx="1193040" cy="3646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Práctica #1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3132000" y="1375200"/>
            <a:ext cx="5651640" cy="63900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Reference genome: </a:t>
            </a: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Escherichia coli </a:t>
            </a: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str. ______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ACCESSION _______________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CustomShape 3"/>
          <p:cNvSpPr/>
          <p:nvPr/>
        </p:nvSpPr>
        <p:spPr>
          <a:xfrm>
            <a:off x="273600" y="754200"/>
            <a:ext cx="85539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Tarea 1: Búsqueda de genes dentro del genoma de </a:t>
            </a:r>
            <a:r>
              <a:rPr b="1" i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Escherichia coli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7" name="Picture 2" descr=""/>
          <p:cNvPicPr/>
          <p:nvPr/>
        </p:nvPicPr>
        <p:blipFill>
          <a:blip r:embed="rId1"/>
          <a:srcRect l="0" t="8322" r="1638" b="17680"/>
          <a:stretch/>
        </p:blipFill>
        <p:spPr>
          <a:xfrm>
            <a:off x="8640" y="2375280"/>
            <a:ext cx="9143640" cy="3869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259200" y="174240"/>
            <a:ext cx="1193040" cy="3646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Práctica #1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3132000" y="1375200"/>
            <a:ext cx="5651640" cy="63900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Reference genome: </a:t>
            </a: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Escherichia coli </a:t>
            </a: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str. ______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ACCESSION _______________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3"/>
          <p:cNvSpPr/>
          <p:nvPr/>
        </p:nvSpPr>
        <p:spPr>
          <a:xfrm>
            <a:off x="273600" y="754200"/>
            <a:ext cx="85539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Tarea 1: Búsqueda de genes dentro del genoma de </a:t>
            </a:r>
            <a:r>
              <a:rPr b="1" i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Escherichia coli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4"/>
          <p:cNvSpPr/>
          <p:nvPr/>
        </p:nvSpPr>
        <p:spPr>
          <a:xfrm>
            <a:off x="3132000" y="1375200"/>
            <a:ext cx="5651640" cy="63900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Reference genome: </a:t>
            </a: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Escherichia coli </a:t>
            </a: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str. K-12 substr. MG1655.   ACCESSION   NC_000913.3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32" name="Table 5"/>
          <p:cNvGraphicFramePr/>
          <p:nvPr/>
        </p:nvGraphicFramePr>
        <p:xfrm>
          <a:off x="467640" y="2167200"/>
          <a:ext cx="8280720" cy="3421440"/>
        </p:xfrm>
        <a:graphic>
          <a:graphicData uri="http://schemas.openxmlformats.org/drawingml/2006/table">
            <a:tbl>
              <a:tblPr/>
              <a:tblGrid>
                <a:gridCol w="1050840"/>
                <a:gridCol w="965160"/>
                <a:gridCol w="1440000"/>
                <a:gridCol w="936000"/>
                <a:gridCol w="1800000"/>
                <a:gridCol w="2088720"/>
              </a:tblGrid>
              <a:tr h="100800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Nombre del gen o proteína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Longitud de la secuencia proteica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Código de acceso de la proteína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locus_tag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Coordenadas del gen que codifica para la proteína 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Anotación de la función de la proteína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[product]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40212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251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NP_416848.1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b2346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2464252..2465007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0212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MlaB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97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NP_417658.4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b3191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3336963..3337256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0212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MlaC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211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NP_417659.1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b3192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0212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MlaD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174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NP_417660.1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0212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MlaE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260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0284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MlaF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Table 1"/>
          <p:cNvGraphicFramePr/>
          <p:nvPr/>
        </p:nvGraphicFramePr>
        <p:xfrm>
          <a:off x="268200" y="1484640"/>
          <a:ext cx="8352720" cy="4752000"/>
        </p:xfrm>
        <a:graphic>
          <a:graphicData uri="http://schemas.openxmlformats.org/drawingml/2006/table">
            <a:tbl>
              <a:tblPr/>
              <a:tblGrid>
                <a:gridCol w="1050840"/>
                <a:gridCol w="1037160"/>
                <a:gridCol w="1440000"/>
                <a:gridCol w="936000"/>
                <a:gridCol w="1728000"/>
                <a:gridCol w="2160720"/>
              </a:tblGrid>
              <a:tr h="116784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Nombre del gen o proteína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Longitud de la secuencia proteica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Código de acceso de la proteína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locus_tag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Coordenadas del gen que codifica para la proteína 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Anotación de la función de la proteína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[product]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74160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251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NP_416848.1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b2346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2464252..2465007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ABC transporter maintaining OM lipid asymmetry, OM lipoprotein component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9428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MlaB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97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NP_417658.4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b3191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3336963..3337256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ABC ….., cytoplasmic STAS component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9428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MlaC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211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NP_417659.1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b3192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3337256..3337891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ABC ….., periplasmic binding protein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83592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MlaD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174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NP_417660.1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b3193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3337910..3338461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ABC…..; membrane-anchored ABC family periplasmic binding protein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5152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MlaE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260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NP_417661.1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b3194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3338466..3339248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0" rIns="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ABC ……., inner membrane permease protein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66560"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MlaF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269 aa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NP_417662.1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b3195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 marL="180000"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3339256..3340065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0" rIns="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ABC ……., ATP-binding protein</a:t>
                      </a:r>
                      <a:endParaRPr b="0" lang="en-US" sz="1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134" name="CustomShape 2"/>
          <p:cNvSpPr/>
          <p:nvPr/>
        </p:nvSpPr>
        <p:spPr>
          <a:xfrm>
            <a:off x="259200" y="174240"/>
            <a:ext cx="1193040" cy="3646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Práctica #1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3"/>
          <p:cNvSpPr/>
          <p:nvPr/>
        </p:nvSpPr>
        <p:spPr>
          <a:xfrm>
            <a:off x="4212000" y="692640"/>
            <a:ext cx="4571640" cy="63900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Reference genome: </a:t>
            </a: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Escherichia coli </a:t>
            </a: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str. K-12 substr. MG1655.   ACCESSION   NC_000913.3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3634</TotalTime>
  <Application>LibreOffice/5.3.6.1$Linux_X86_64 LibreOffice_project/30$Build-1</Application>
  <Words>553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2017-02-13T08:09:33Z</dcterms:created>
  <dc:creator>daniel</dc:creator>
  <dc:description/>
  <dc:language>en-US</dc:language>
  <cp:lastModifiedBy>Oscar Conchillo-Sole</cp:lastModifiedBy>
  <dcterms:modified xsi:type="dcterms:W3CDTF">2020-02-19T12:43:50Z</dcterms:modified>
  <cp:revision>120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12</vt:i4>
  </property>
</Properties>
</file>