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4"/>
  </p:sldMasterIdLst>
  <p:notesMasterIdLst>
    <p:notesMasterId r:id="rId21"/>
  </p:notesMasterIdLst>
  <p:sldIdLst>
    <p:sldId id="256" r:id="rId5"/>
    <p:sldId id="609" r:id="rId6"/>
    <p:sldId id="610" r:id="rId7"/>
    <p:sldId id="275" r:id="rId8"/>
    <p:sldId id="370" r:id="rId9"/>
    <p:sldId id="259" r:id="rId10"/>
    <p:sldId id="371" r:id="rId11"/>
    <p:sldId id="261" r:id="rId12"/>
    <p:sldId id="625" r:id="rId13"/>
    <p:sldId id="626" r:id="rId14"/>
    <p:sldId id="372" r:id="rId15"/>
    <p:sldId id="613" r:id="rId16"/>
    <p:sldId id="618" r:id="rId17"/>
    <p:sldId id="622" r:id="rId18"/>
    <p:sldId id="621" r:id="rId19"/>
    <p:sldId id="617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A53FA57-3CE6-E140-9867-711B99D429EE}">
          <p14:sldIdLst>
            <p14:sldId id="256"/>
            <p14:sldId id="609"/>
            <p14:sldId id="610"/>
            <p14:sldId id="275"/>
            <p14:sldId id="370"/>
            <p14:sldId id="259"/>
            <p14:sldId id="371"/>
            <p14:sldId id="261"/>
            <p14:sldId id="625"/>
            <p14:sldId id="626"/>
          </p14:sldIdLst>
        </p14:section>
        <p14:section name="Biographies" id="{ABFE8146-2830-B04C-9BA8-A41AFCE41AFD}">
          <p14:sldIdLst>
            <p14:sldId id="372"/>
            <p14:sldId id="613"/>
            <p14:sldId id="618"/>
            <p14:sldId id="622"/>
            <p14:sldId id="621"/>
          </p14:sldIdLst>
        </p14:section>
        <p14:section name="Conclusion" id="{63D64C7A-C647-9D42-AEB1-FE9BC1D3FB7D}">
          <p14:sldIdLst>
            <p14:sldId id="61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046537-1474-8E44-BFDF-CA544D936761}" v="267" dt="2024-12-11T11:13:22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4" autoAdjust="0"/>
    <p:restoredTop sz="94405"/>
  </p:normalViewPr>
  <p:slideViewPr>
    <p:cSldViewPr snapToGrid="0">
      <p:cViewPr varScale="1">
        <p:scale>
          <a:sx n="210" d="100"/>
          <a:sy n="210" d="100"/>
        </p:scale>
        <p:origin x="32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48D08-9E4D-DB4F-810E-200A2950220F}" type="datetimeFigureOut">
              <a:rPr lang="en-ES" smtClean="0"/>
              <a:t>11/12/24</a:t>
            </a:fld>
            <a:endParaRPr lang="en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D64E2-CE51-1544-B8FE-27E7775387B1}" type="slidenum">
              <a:rPr lang="en-ES" smtClean="0"/>
              <a:t>‹#›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599692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</a:t>
            </a:r>
            <a:r>
              <a:rPr lang="en-ES" dirty="0"/>
              <a:t>anviar per una imatge més parlant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D64E2-CE51-1544-B8FE-27E7775387B1}" type="slidenum">
              <a:rPr lang="en-ES" smtClean="0"/>
              <a:t>1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867484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</a:t>
            </a:r>
            <a:r>
              <a:rPr lang="en-ES" dirty="0"/>
              <a:t>anviar les imatges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D64E2-CE51-1544-B8FE-27E7775387B1}" type="slidenum">
              <a:rPr lang="en-ES" smtClean="0"/>
              <a:t>2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4192430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ES" dirty="0"/>
              <a:t>50%50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D64E2-CE51-1544-B8FE-27E7775387B1}" type="slidenum">
              <a:rPr lang="en-ES" smtClean="0"/>
              <a:t>5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590590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D64E2-CE51-1544-B8FE-27E7775387B1}" type="slidenum">
              <a:rPr lang="en-ES" smtClean="0"/>
              <a:t>6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778194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ES" dirty="0"/>
              <a:t>50/50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D64E2-CE51-1544-B8FE-27E7775387B1}" type="slidenum">
              <a:rPr lang="en-ES" smtClean="0"/>
              <a:t>8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514339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D64E2-CE51-1544-B8FE-27E7775387B1}" type="slidenum">
              <a:rPr lang="en-ES" smtClean="0"/>
              <a:t>9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065543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D64E2-CE51-1544-B8FE-27E7775387B1}" type="slidenum">
              <a:rPr lang="en-ES" smtClean="0"/>
              <a:t>10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8847586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Pays his college degree (and the Porsche) from the earnings of videogame sales</a:t>
            </a:r>
          </a:p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D64E2-CE51-1544-B8FE-27E7775387B1}" type="slidenum">
              <a:rPr lang="en-ES" smtClean="0"/>
              <a:t>13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584776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D64E2-CE51-1544-B8FE-27E7775387B1}" type="slidenum">
              <a:rPr lang="en-ES" smtClean="0"/>
              <a:t>16</a:t>
            </a:fld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899557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4332A-0ABB-8F34-46FF-0D28A254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A1C0AE-98FA-A7A6-A0E4-C9EEE07A2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pPr/>
              <a:t>12/11/24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8F6053-664D-347F-CFCE-4F80BCA73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5F425A-687F-BD0D-905E-31631288E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EDCABF-A6ED-B6C9-5BF5-940E818DE22C}"/>
              </a:ext>
            </a:extLst>
          </p:cNvPr>
          <p:cNvSpPr/>
          <p:nvPr userDrawn="1"/>
        </p:nvSpPr>
        <p:spPr>
          <a:xfrm>
            <a:off x="790414" y="650929"/>
            <a:ext cx="1441342" cy="557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578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1463038"/>
            <a:ext cx="3859397" cy="1471548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2628" y="2934586"/>
            <a:ext cx="3859397" cy="29344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690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1463038"/>
            <a:ext cx="3859397" cy="1471548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2628" y="2934586"/>
            <a:ext cx="3859397" cy="29344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305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427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98077" y="1401097"/>
            <a:ext cx="2155722" cy="477586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401097"/>
            <a:ext cx="8232058" cy="477586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96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AB78474-C5AF-A848-9048-A8A9B8C0E199}"/>
              </a:ext>
            </a:extLst>
          </p:cNvPr>
          <p:cNvSpPr txBox="1"/>
          <p:nvPr userDrawn="1"/>
        </p:nvSpPr>
        <p:spPr>
          <a:xfrm>
            <a:off x="10345305" y="878448"/>
            <a:ext cx="1221809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ES" sz="1800" dirty="0"/>
              <a:t>Objectives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FC27F6-7999-404B-9FD3-956FDB619FF6}"/>
              </a:ext>
            </a:extLst>
          </p:cNvPr>
          <p:cNvSpPr txBox="1"/>
          <p:nvPr userDrawn="1"/>
        </p:nvSpPr>
        <p:spPr>
          <a:xfrm>
            <a:off x="5314352" y="880015"/>
            <a:ext cx="811441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ES" sz="1800" dirty="0"/>
              <a:t>Genes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32D040-1D3D-2043-BB8F-E8370253892F}"/>
              </a:ext>
            </a:extLst>
          </p:cNvPr>
          <p:cNvSpPr>
            <a:spLocks/>
          </p:cNvSpPr>
          <p:nvPr userDrawn="1"/>
        </p:nvSpPr>
        <p:spPr>
          <a:xfrm>
            <a:off x="6615324" y="1247780"/>
            <a:ext cx="5289979" cy="1094829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CAF800-EDE1-0A48-99CA-61BDF3916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03DE5-AD34-DC44-90E6-45D7AA7FA01D}" type="datetimeFigureOut">
              <a:rPr lang="en-ES" smtClean="0"/>
              <a:t>11/12/24</a:t>
            </a:fld>
            <a:endParaRPr lang="en-E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355D47-1347-7C40-87F9-1623732D8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65B53A-54C8-C248-97E0-2B774D368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81E66-7067-2D4A-98B1-E258E4740338}" type="slidenum">
              <a:rPr lang="en-ES" smtClean="0"/>
              <a:t>‹#›</a:t>
            </a:fld>
            <a:endParaRPr lang="en-E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B527D7-D0B0-BF4F-9856-C6EF39CC5AE0}"/>
              </a:ext>
            </a:extLst>
          </p:cNvPr>
          <p:cNvSpPr>
            <a:spLocks/>
          </p:cNvSpPr>
          <p:nvPr userDrawn="1"/>
        </p:nvSpPr>
        <p:spPr>
          <a:xfrm>
            <a:off x="1076949" y="1249960"/>
            <a:ext cx="5289979" cy="1094829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F41CEE-46FD-054B-83F3-40CE36E3D8F4}"/>
              </a:ext>
            </a:extLst>
          </p:cNvPr>
          <p:cNvSpPr>
            <a:spLocks noChangeAspect="1"/>
          </p:cNvSpPr>
          <p:nvPr userDrawn="1"/>
        </p:nvSpPr>
        <p:spPr>
          <a:xfrm>
            <a:off x="71301" y="52602"/>
            <a:ext cx="11851379" cy="8236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3016CCF-0633-7E42-82AE-5B79E7A29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20" y="136422"/>
            <a:ext cx="11025213" cy="60017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ES" dirty="0"/>
          </a:p>
        </p:txBody>
      </p:sp>
      <p:pic>
        <p:nvPicPr>
          <p:cNvPr id="17" name="Graphic 16" descr="Chef">
            <a:extLst>
              <a:ext uri="{FF2B5EF4-FFF2-40B4-BE49-F238E27FC236}">
                <a16:creationId xmlns:a16="http://schemas.microsoft.com/office/drawing/2014/main" id="{F035CD9F-19DF-6D4B-91B3-9FDDD32E48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5289" y="1430388"/>
            <a:ext cx="12192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980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2629" y="1371600"/>
            <a:ext cx="5935540" cy="2696866"/>
          </a:xfrm>
        </p:spPr>
        <p:txBody>
          <a:bodyPr anchor="t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2629" y="4584879"/>
            <a:ext cx="593554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0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302" y="258950"/>
            <a:ext cx="10363200" cy="6572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302" y="1187532"/>
            <a:ext cx="10471297" cy="47542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787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471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9" y="1709738"/>
            <a:ext cx="9214884" cy="3159974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2628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893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2849526"/>
            <a:ext cx="5105400" cy="321047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849526"/>
            <a:ext cx="5105400" cy="32104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56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1371599"/>
            <a:ext cx="10442760" cy="93975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2628" y="2311353"/>
            <a:ext cx="5084947" cy="695372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2628" y="3006725"/>
            <a:ext cx="5084947" cy="318293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311353"/>
            <a:ext cx="5183188" cy="695372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006725"/>
            <a:ext cx="5183188" cy="31829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0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86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539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71600"/>
            <a:ext cx="10363200" cy="13144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399" y="2853369"/>
            <a:ext cx="10363200" cy="3088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262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0D4E46AA-1EC0-4433-9956-E798E94A6FB7}" type="datetimeFigureOut">
              <a:rPr lang="en-US" smtClean="0"/>
              <a:pPr/>
              <a:t>12/11/24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38C08-47C7-4847-B0BE-B9D8DEEB3D1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09B62C-3402-4623-9A7C-AA048B56F8C3}"/>
              </a:ext>
            </a:extLst>
          </p:cNvPr>
          <p:cNvCxnSpPr>
            <a:cxnSpLocks/>
          </p:cNvCxnSpPr>
          <p:nvPr/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004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07" r:id="rId2"/>
    <p:sldLayoutId id="2147483716" r:id="rId3"/>
    <p:sldLayoutId id="2147483708" r:id="rId4"/>
    <p:sldLayoutId id="2147483709" r:id="rId5"/>
    <p:sldLayoutId id="2147483710" r:id="rId6"/>
    <p:sldLayoutId id="2147483711" r:id="rId7"/>
    <p:sldLayoutId id="2147483701" r:id="rId8"/>
    <p:sldLayoutId id="2147483706" r:id="rId9"/>
    <p:sldLayoutId id="2147483702" r:id="rId10"/>
    <p:sldLayoutId id="2147483703" r:id="rId11"/>
    <p:sldLayoutId id="2147483704" r:id="rId12"/>
    <p:sldLayoutId id="2147483705" r:id="rId13"/>
    <p:sldLayoutId id="2147483714" r:id="rId14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20000"/>
        </a:lnSpc>
        <a:spcBef>
          <a:spcPts val="500"/>
        </a:spcBef>
        <a:buSzPct val="87000"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0" algn="l" defTabSz="914400" rtl="0" eaLnBrk="1" latinLnBrk="0" hangingPunct="1">
        <a:lnSpc>
          <a:spcPct val="120000"/>
        </a:lnSpc>
        <a:spcBef>
          <a:spcPts val="500"/>
        </a:spcBef>
        <a:buSzPct val="87000"/>
        <a:buFontTx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gif"/><Relationship Id="rId10" Type="http://schemas.openxmlformats.org/officeDocument/2006/relationships/image" Target="../media/image30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microsoft.com/office/2007/relationships/hdphoto" Target="../media/hdphoto2.wdp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tep.edu/science/chemistry/_files/images/facilities/cryo%20em%20microscope.png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hyperlink" Target="https://structbio.vanderbilt.edu/nmr/facility/Renovation_2010_11/900_2012_2_small.jpg" TargetMode="Externa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B9D986-B6B0-DB40-C577-D6A4D7F35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703" y="556054"/>
            <a:ext cx="10363200" cy="1314443"/>
          </a:xfrm>
        </p:spPr>
        <p:txBody>
          <a:bodyPr anchor="t">
            <a:normAutofit/>
          </a:bodyPr>
          <a:lstStyle/>
          <a:p>
            <a:r>
              <a:rPr lang="en-GB" b="1" i="1" dirty="0">
                <a:solidFill>
                  <a:srgbClr val="19376A"/>
                </a:solidFill>
                <a:effectLst/>
                <a:latin typeface="Verdana" panose="020B0604030504040204" pitchFamily="34" charset="0"/>
              </a:rPr>
              <a:t>Nobel Prize in Chemistry 2024: A.I. in protein structure.</a:t>
            </a:r>
            <a:endParaRPr lang="en-GB" dirty="0">
              <a:solidFill>
                <a:srgbClr val="19376A"/>
              </a:solidFill>
              <a:effectLst/>
              <a:latin typeface="Verdana" panose="020B0604030504040204" pitchFamily="34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D88F5C1-6386-A1CC-6D08-DB641CDE74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189" y="2545491"/>
            <a:ext cx="4879714" cy="312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25DF100-605E-7FA1-354C-06E3B8431810}"/>
              </a:ext>
            </a:extLst>
          </p:cNvPr>
          <p:cNvSpPr txBox="1"/>
          <p:nvPr/>
        </p:nvSpPr>
        <p:spPr>
          <a:xfrm>
            <a:off x="1430295" y="5789826"/>
            <a:ext cx="6098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 u="sng" dirty="0">
                <a:solidFill>
                  <a:srgbClr val="006699"/>
                </a:solidFill>
                <a:effectLst/>
                <a:latin typeface="-apple-system"/>
              </a:rPr>
              <a:t>Rosetta</a:t>
            </a:r>
            <a:endParaRPr lang="en-ES" dirty="0"/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27DD42A2-8625-A7D2-0EA4-D91614972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03" y="2128450"/>
            <a:ext cx="50800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40219C4-4498-37BF-3B30-16CE5C7BEAEC}"/>
              </a:ext>
            </a:extLst>
          </p:cNvPr>
          <p:cNvSpPr txBox="1"/>
          <p:nvPr/>
        </p:nvSpPr>
        <p:spPr>
          <a:xfrm>
            <a:off x="7291516" y="5789826"/>
            <a:ext cx="1436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 u="sng" dirty="0">
                <a:solidFill>
                  <a:srgbClr val="006699"/>
                </a:solidFill>
                <a:effectLst/>
                <a:latin typeface="-apple-system"/>
              </a:rPr>
              <a:t>AlphaFold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1115543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293E4-A16B-9C11-4EB5-03A7D8C7B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ats vs Dogs Image Classification using CNN.">
            <a:extLst>
              <a:ext uri="{FF2B5EF4-FFF2-40B4-BE49-F238E27FC236}">
                <a16:creationId xmlns:a16="http://schemas.microsoft.com/office/drawing/2014/main" id="{B0C400F4-96D4-939B-D0B4-58D2D4E68A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859" y="493141"/>
            <a:ext cx="4360206" cy="182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825D6F6-90A3-EA17-AB12-79C7E2653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IA</a:t>
            </a:r>
          </a:p>
        </p:txBody>
      </p:sp>
      <p:pic>
        <p:nvPicPr>
          <p:cNvPr id="7" name="ALFO_example-sx360">
            <a:hlinkClick r:id="" action="ppaction://media"/>
            <a:extLst>
              <a:ext uri="{FF2B5EF4-FFF2-40B4-BE49-F238E27FC236}">
                <a16:creationId xmlns:a16="http://schemas.microsoft.com/office/drawing/2014/main" id="{972E9B90-64B1-A813-E100-8EA5E355BCB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54713" y="-149489"/>
            <a:ext cx="4691287" cy="263884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78CB6A3-E310-B2F0-3D5D-C237338C72FA}"/>
              </a:ext>
            </a:extLst>
          </p:cNvPr>
          <p:cNvGrpSpPr/>
          <p:nvPr/>
        </p:nvGrpSpPr>
        <p:grpSpPr>
          <a:xfrm>
            <a:off x="9460635" y="3809025"/>
            <a:ext cx="2515432" cy="1785163"/>
            <a:chOff x="9355786" y="1152245"/>
            <a:chExt cx="2515432" cy="1785163"/>
          </a:xfrm>
        </p:grpSpPr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F9D4B7A4-1E6B-589A-E38F-514C1EB3F3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3424" y="1436796"/>
              <a:ext cx="2000816" cy="1500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6300BE0-9062-D968-0B68-E8D3592E77D0}"/>
                </a:ext>
              </a:extLst>
            </p:cNvPr>
            <p:cNvSpPr txBox="1"/>
            <p:nvPr/>
          </p:nvSpPr>
          <p:spPr>
            <a:xfrm>
              <a:off x="9355786" y="1152245"/>
              <a:ext cx="2515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Generated contact map</a:t>
              </a:r>
            </a:p>
          </p:txBody>
        </p:sp>
      </p:grpSp>
      <p:sp>
        <p:nvSpPr>
          <p:cNvPr id="18" name="Right Arrow 17">
            <a:extLst>
              <a:ext uri="{FF2B5EF4-FFF2-40B4-BE49-F238E27FC236}">
                <a16:creationId xmlns:a16="http://schemas.microsoft.com/office/drawing/2014/main" id="{3C34EEB8-9597-1E5A-6E74-2C8F4B374874}"/>
              </a:ext>
            </a:extLst>
          </p:cNvPr>
          <p:cNvSpPr/>
          <p:nvPr/>
        </p:nvSpPr>
        <p:spPr>
          <a:xfrm flipV="1">
            <a:off x="2754076" y="4579728"/>
            <a:ext cx="892628" cy="559064"/>
          </a:xfrm>
          <a:prstGeom prst="rightArrow">
            <a:avLst/>
          </a:prstGeom>
          <a:solidFill>
            <a:schemeClr val="accent1"/>
          </a:solidFill>
          <a:ln w="1524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A23FA613-9E00-3E83-6BFB-A0F56DB4024A}"/>
              </a:ext>
            </a:extLst>
          </p:cNvPr>
          <p:cNvSpPr/>
          <p:nvPr/>
        </p:nvSpPr>
        <p:spPr>
          <a:xfrm flipV="1">
            <a:off x="8344618" y="4373137"/>
            <a:ext cx="892628" cy="559064"/>
          </a:xfrm>
          <a:prstGeom prst="rightArrow">
            <a:avLst/>
          </a:prstGeom>
          <a:solidFill>
            <a:schemeClr val="accent1"/>
          </a:solidFill>
          <a:ln w="1524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0148B58-FD48-1BEF-27CC-D1C860E74C58}"/>
              </a:ext>
            </a:extLst>
          </p:cNvPr>
          <p:cNvGrpSpPr/>
          <p:nvPr/>
        </p:nvGrpSpPr>
        <p:grpSpPr>
          <a:xfrm>
            <a:off x="-123327" y="4334086"/>
            <a:ext cx="2499852" cy="1522735"/>
            <a:chOff x="-156520" y="2504419"/>
            <a:chExt cx="2499852" cy="1522735"/>
          </a:xfrm>
        </p:grpSpPr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8B8360D9-A05A-059D-6F1A-8497F269073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61" t="4359" r="4920" b="8312"/>
            <a:stretch/>
          </p:blipFill>
          <p:spPr bwMode="auto">
            <a:xfrm>
              <a:off x="369331" y="2823002"/>
              <a:ext cx="1192770" cy="1204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DE5F94F-1B0F-5AFD-E1B4-6DA48E5089EF}"/>
                </a:ext>
              </a:extLst>
            </p:cNvPr>
            <p:cNvSpPr txBox="1"/>
            <p:nvPr/>
          </p:nvSpPr>
          <p:spPr>
            <a:xfrm>
              <a:off x="-156520" y="2504419"/>
              <a:ext cx="24998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Templates contact map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6D2D075-456D-CF73-BCEF-CB1BAF10A7B4}"/>
              </a:ext>
            </a:extLst>
          </p:cNvPr>
          <p:cNvGrpSpPr/>
          <p:nvPr/>
        </p:nvGrpSpPr>
        <p:grpSpPr>
          <a:xfrm>
            <a:off x="-28791" y="2931245"/>
            <a:ext cx="2566728" cy="1365601"/>
            <a:chOff x="-61984" y="1101578"/>
            <a:chExt cx="2566728" cy="13656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E49AB51-5478-361F-BA6C-B1D869D29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1491538"/>
              <a:ext cx="2330026" cy="97564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B87D4E7-6FDA-C6FE-FB82-14192C82FE79}"/>
                </a:ext>
              </a:extLst>
            </p:cNvPr>
            <p:cNvSpPr txBox="1"/>
            <p:nvPr/>
          </p:nvSpPr>
          <p:spPr>
            <a:xfrm>
              <a:off x="-61984" y="1101578"/>
              <a:ext cx="2566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Multiple Seq. Alignment</a:t>
              </a:r>
            </a:p>
          </p:txBody>
        </p:sp>
      </p:grpSp>
      <p:pic>
        <p:nvPicPr>
          <p:cNvPr id="1032" name="Picture 8">
            <a:extLst>
              <a:ext uri="{FF2B5EF4-FFF2-40B4-BE49-F238E27FC236}">
                <a16:creationId xmlns:a16="http://schemas.microsoft.com/office/drawing/2014/main" id="{75D5875F-42C1-E246-7B67-F089D174E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24" y="1381847"/>
            <a:ext cx="3217115" cy="124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ight Arrow 28">
            <a:extLst>
              <a:ext uri="{FF2B5EF4-FFF2-40B4-BE49-F238E27FC236}">
                <a16:creationId xmlns:a16="http://schemas.microsoft.com/office/drawing/2014/main" id="{C2FE5E00-CE2E-8970-24AD-FF8F3AF1BDC9}"/>
              </a:ext>
            </a:extLst>
          </p:cNvPr>
          <p:cNvSpPr/>
          <p:nvPr/>
        </p:nvSpPr>
        <p:spPr>
          <a:xfrm rot="16200000" flipV="1">
            <a:off x="10272037" y="2708123"/>
            <a:ext cx="892628" cy="559064"/>
          </a:xfrm>
          <a:prstGeom prst="rightArrow">
            <a:avLst/>
          </a:prstGeom>
          <a:solidFill>
            <a:schemeClr val="accent1"/>
          </a:solidFill>
          <a:ln w="1524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Neural network (machine learning) - Wikipedia">
            <a:extLst>
              <a:ext uri="{FF2B5EF4-FFF2-40B4-BE49-F238E27FC236}">
                <a16:creationId xmlns:a16="http://schemas.microsoft.com/office/drawing/2014/main" id="{625CCD96-4C72-F260-D721-7EE02C20C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6842" y="2441761"/>
            <a:ext cx="1205963" cy="145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Semi Circle Arrow Royalty-Free Images, Stock Photos ...">
            <a:extLst>
              <a:ext uri="{FF2B5EF4-FFF2-40B4-BE49-F238E27FC236}">
                <a16:creationId xmlns:a16="http://schemas.microsoft.com/office/drawing/2014/main" id="{E7EC4834-8668-0137-CEA1-B6E8809449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69" b="40037"/>
          <a:stretch/>
        </p:blipFill>
        <p:spPr bwMode="auto">
          <a:xfrm rot="16200000">
            <a:off x="3016277" y="4054957"/>
            <a:ext cx="2015958" cy="68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Semi Circle Arrow Royalty-Free Images, Stock Photos ...">
            <a:extLst>
              <a:ext uri="{FF2B5EF4-FFF2-40B4-BE49-F238E27FC236}">
                <a16:creationId xmlns:a16="http://schemas.microsoft.com/office/drawing/2014/main" id="{D3DE6168-1261-8146-F509-8641D8CB0D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69" b="40037"/>
          <a:stretch/>
        </p:blipFill>
        <p:spPr bwMode="auto">
          <a:xfrm rot="5400000">
            <a:off x="6959086" y="4054957"/>
            <a:ext cx="2015958" cy="68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B7A1BFE8-3B73-C95E-D55A-51A5533156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1" t="36146" r="78985" b="45849"/>
          <a:stretch/>
        </p:blipFill>
        <p:spPr bwMode="auto">
          <a:xfrm>
            <a:off x="5924044" y="2632722"/>
            <a:ext cx="1797494" cy="149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0DFEC1FF-BBF4-5790-C642-B805ECD94C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30" b="77072"/>
          <a:stretch/>
        </p:blipFill>
        <p:spPr bwMode="auto">
          <a:xfrm>
            <a:off x="6154441" y="4518752"/>
            <a:ext cx="1600272" cy="159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Neural network (machine learning) - Wikipedia">
            <a:extLst>
              <a:ext uri="{FF2B5EF4-FFF2-40B4-BE49-F238E27FC236}">
                <a16:creationId xmlns:a16="http://schemas.microsoft.com/office/drawing/2014/main" id="{CC8B2054-3F8F-6BC6-D979-27AB9D9A6C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69" y="2726766"/>
            <a:ext cx="1205963" cy="145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Neural network (machine learning) - Wikipedia">
            <a:extLst>
              <a:ext uri="{FF2B5EF4-FFF2-40B4-BE49-F238E27FC236}">
                <a16:creationId xmlns:a16="http://schemas.microsoft.com/office/drawing/2014/main" id="{20E1395E-6ABB-6A88-B592-F929D6311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262" y="4367248"/>
            <a:ext cx="1205963" cy="145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ight Bracket 31">
            <a:extLst>
              <a:ext uri="{FF2B5EF4-FFF2-40B4-BE49-F238E27FC236}">
                <a16:creationId xmlns:a16="http://schemas.microsoft.com/office/drawing/2014/main" id="{FC4A78E3-48C1-56DF-F608-DE6967E3C030}"/>
              </a:ext>
            </a:extLst>
          </p:cNvPr>
          <p:cNvSpPr/>
          <p:nvPr/>
        </p:nvSpPr>
        <p:spPr>
          <a:xfrm rot="5400000">
            <a:off x="5470065" y="2946065"/>
            <a:ext cx="799933" cy="5653860"/>
          </a:xfrm>
          <a:prstGeom prst="rightBracket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204E1E5-DBCD-9856-C51C-FC3D9E46E30E}"/>
              </a:ext>
            </a:extLst>
          </p:cNvPr>
          <p:cNvSpPr txBox="1"/>
          <p:nvPr/>
        </p:nvSpPr>
        <p:spPr>
          <a:xfrm>
            <a:off x="5339794" y="6365341"/>
            <a:ext cx="814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48 x 3</a:t>
            </a:r>
          </a:p>
        </p:txBody>
      </p:sp>
    </p:spTree>
    <p:extLst>
      <p:ext uri="{BB962C8B-B14F-4D97-AF65-F5344CB8AC3E}">
        <p14:creationId xmlns:p14="http://schemas.microsoft.com/office/powerpoint/2010/main" val="201585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6541276-1BCA-A95A-A75D-7E92DE186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8312" y="1002013"/>
            <a:ext cx="6212024" cy="2384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computer tower with a few parts&#10;&#10;Description automatically generated with medium confidence">
            <a:extLst>
              <a:ext uri="{FF2B5EF4-FFF2-40B4-BE49-F238E27FC236}">
                <a16:creationId xmlns:a16="http://schemas.microsoft.com/office/drawing/2014/main" id="{CDA654B2-D61D-EFC2-B271-1EC0F7A16B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811163" y="4664730"/>
            <a:ext cx="1963045" cy="16275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0BF978A-1D1E-5EAC-9998-7DDA8D088E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6448" y="4297669"/>
            <a:ext cx="3453888" cy="2384511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E134D0CD-C325-ED57-E926-321DF04E7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High Accuracy in protein structure predictions: AlphaFold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E6B6664-DF28-4DCF-EF2E-9151A298A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303" y="1187532"/>
            <a:ext cx="4326768" cy="4754297"/>
          </a:xfrm>
        </p:spPr>
        <p:txBody>
          <a:bodyPr/>
          <a:lstStyle/>
          <a:p>
            <a:r>
              <a:rPr lang="en-GB" dirty="0"/>
              <a:t>Many software for prediction structure proteins but </a:t>
            </a:r>
            <a:r>
              <a:rPr lang="en-GB" dirty="0" err="1">
                <a:latin typeface="Symbol" pitchFamily="2" charset="2"/>
              </a:rPr>
              <a:t>a</a:t>
            </a:r>
            <a:r>
              <a:rPr lang="en-GB" dirty="0" err="1"/>
              <a:t>Fold</a:t>
            </a:r>
            <a:r>
              <a:rPr lang="en-GB" dirty="0"/>
              <a:t>:</a:t>
            </a:r>
          </a:p>
          <a:p>
            <a:pPr marL="560070" lvl="1" indent="-285750">
              <a:buFontTx/>
              <a:buChar char="-"/>
            </a:pPr>
            <a:r>
              <a:rPr lang="en-GB" dirty="0"/>
              <a:t>Accuracy as proved since 2018 in CASP tournament </a:t>
            </a:r>
          </a:p>
          <a:p>
            <a:pPr marL="560070" lvl="1" indent="-285750">
              <a:buFontTx/>
              <a:buChar char="-"/>
            </a:pPr>
            <a:r>
              <a:rPr lang="en-GB" dirty="0"/>
              <a:t>Practical (from desktop computers to HPC set ups)</a:t>
            </a:r>
          </a:p>
          <a:p>
            <a:pPr marL="560070" lvl="1" indent="-285750">
              <a:buFontTx/>
              <a:buChar char="-"/>
            </a:pPr>
            <a:r>
              <a:rPr lang="en-GB" dirty="0"/>
              <a:t>Massive outputs: </a:t>
            </a:r>
            <a:r>
              <a:rPr lang="en-GB" dirty="0" err="1">
                <a:latin typeface="Symbol" pitchFamily="2" charset="2"/>
              </a:rPr>
              <a:t>a</a:t>
            </a:r>
            <a:r>
              <a:rPr lang="en-GB" dirty="0" err="1"/>
              <a:t>Fold</a:t>
            </a:r>
            <a:r>
              <a:rPr lang="en-GB" dirty="0"/>
              <a:t> predictions available for ”almost” the entire known genome (more than 2M predicted structures)</a:t>
            </a:r>
          </a:p>
          <a:p>
            <a:pPr marL="514350" indent="-285750">
              <a:buFontTx/>
              <a:buChar char="-"/>
            </a:pPr>
            <a:r>
              <a:rPr lang="en-GB" dirty="0"/>
              <a:t>Only starting point structures!</a:t>
            </a:r>
          </a:p>
          <a:p>
            <a:pPr marL="514350" indent="-285750">
              <a:buFontTx/>
              <a:buChar char="-"/>
            </a:pPr>
            <a:endParaRPr lang="en-GB" dirty="0"/>
          </a:p>
          <a:p>
            <a:pPr marL="560070" lvl="1" indent="-285750">
              <a:buFontTx/>
              <a:buChar char="-"/>
            </a:pPr>
            <a:endParaRPr lang="en-E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2F2A7BD-D7BC-974C-FCF5-36AED8F940BB}"/>
              </a:ext>
            </a:extLst>
          </p:cNvPr>
          <p:cNvGrpSpPr/>
          <p:nvPr/>
        </p:nvGrpSpPr>
        <p:grpSpPr>
          <a:xfrm>
            <a:off x="1316095" y="783771"/>
            <a:ext cx="10013695" cy="2791862"/>
            <a:chOff x="1316095" y="783771"/>
            <a:chExt cx="10013695" cy="279186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FDB5AD7-59D3-273B-4263-416A6D3DA07E}"/>
                </a:ext>
              </a:extLst>
            </p:cNvPr>
            <p:cNvSpPr/>
            <p:nvPr/>
          </p:nvSpPr>
          <p:spPr>
            <a:xfrm>
              <a:off x="6792686" y="783771"/>
              <a:ext cx="4537104" cy="2315689"/>
            </a:xfrm>
            <a:prstGeom prst="rect">
              <a:avLst/>
            </a:prstGeom>
            <a:solidFill>
              <a:schemeClr val="bg1">
                <a:alpha val="72749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C51E365-DFC7-0828-F5C9-29280F2202C3}"/>
                </a:ext>
              </a:extLst>
            </p:cNvPr>
            <p:cNvSpPr txBox="1"/>
            <p:nvPr/>
          </p:nvSpPr>
          <p:spPr>
            <a:xfrm>
              <a:off x="7302792" y="1002013"/>
              <a:ext cx="3608173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b="1" i="0" u="none" strike="noStrike" dirty="0">
                  <a:solidFill>
                    <a:srgbClr val="767676"/>
                  </a:solidFill>
                  <a:effectLst/>
                  <a:latin typeface="Grandview" panose="020B0502040204020203" pitchFamily="34" charset="0"/>
                </a:rPr>
                <a:t>CASP</a:t>
              </a:r>
              <a:r>
                <a:rPr lang="en-GB" b="0" i="0" u="none" strike="noStrike" dirty="0">
                  <a:solidFill>
                    <a:srgbClr val="474747"/>
                  </a:solidFill>
                  <a:effectLst/>
                  <a:latin typeface="Grandview" panose="020B0502040204020203" pitchFamily="34" charset="0"/>
                </a:rPr>
                <a:t> (Critical Assessment of Structure Prediction) </a:t>
              </a:r>
              <a:endParaRPr lang="en-ES" dirty="0">
                <a:latin typeface="Grandview" panose="020B0502040204020203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C43DF98-21BE-A636-48EA-87B6D85A7F98}"/>
                </a:ext>
              </a:extLst>
            </p:cNvPr>
            <p:cNvSpPr txBox="1"/>
            <p:nvPr/>
          </p:nvSpPr>
          <p:spPr>
            <a:xfrm>
              <a:off x="6567086" y="2652303"/>
              <a:ext cx="4762704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767676"/>
                  </a:solidFill>
                  <a:latin typeface="Grandview" panose="020B0502040204020203" pitchFamily="34" charset="0"/>
                </a:rPr>
                <a:t>Biannual “</a:t>
              </a:r>
              <a:r>
                <a:rPr lang="en-GB" i="0" u="none" strike="noStrike" dirty="0">
                  <a:solidFill>
                    <a:srgbClr val="767676"/>
                  </a:solidFill>
                  <a:effectLst/>
                  <a:latin typeface="Grandview" panose="020B0502040204020203" pitchFamily="34" charset="0"/>
                </a:rPr>
                <a:t>tournament” for the assessment of computational approaches for structure prediction </a:t>
              </a:r>
              <a:endParaRPr lang="en-ES" dirty="0">
                <a:latin typeface="Grandview" panose="020B0502040204020203" pitchFamily="34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B2E9A69-FA94-63DE-CBF9-C83A2CA4A09C}"/>
                </a:ext>
              </a:extLst>
            </p:cNvPr>
            <p:cNvSpPr/>
            <p:nvPr/>
          </p:nvSpPr>
          <p:spPr>
            <a:xfrm>
              <a:off x="1316095" y="2230103"/>
              <a:ext cx="864973" cy="646331"/>
            </a:xfrm>
            <a:prstGeom prst="ellipse">
              <a:avLst/>
            </a:prstGeom>
            <a:noFill/>
            <a:ln w="571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614990A4-98C8-727C-C250-115579111869}"/>
                </a:ext>
              </a:extLst>
            </p:cNvPr>
            <p:cNvCxnSpPr>
              <a:cxnSpLocks/>
              <a:stCxn id="14" idx="6"/>
              <a:endCxn id="12" idx="1"/>
            </p:cNvCxnSpPr>
            <p:nvPr/>
          </p:nvCxnSpPr>
          <p:spPr>
            <a:xfrm flipV="1">
              <a:off x="2181068" y="1325179"/>
              <a:ext cx="5121724" cy="122809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FF292DC3-42FB-5C91-3636-8DDB8EEA2245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>
              <a:off x="9106879" y="1648344"/>
              <a:ext cx="0" cy="994046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9706AB-9339-45A2-0A4B-86F7DF65C239}"/>
              </a:ext>
            </a:extLst>
          </p:cNvPr>
          <p:cNvGrpSpPr/>
          <p:nvPr/>
        </p:nvGrpSpPr>
        <p:grpSpPr>
          <a:xfrm>
            <a:off x="5810974" y="774996"/>
            <a:ext cx="5258939" cy="1821463"/>
            <a:chOff x="4645182" y="463236"/>
            <a:chExt cx="7546818" cy="31314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49A326B-D4A8-844B-E771-EF12C51ECC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903" t="2367"/>
            <a:stretch/>
          </p:blipFill>
          <p:spPr>
            <a:xfrm>
              <a:off x="4645182" y="463236"/>
              <a:ext cx="7546818" cy="313145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C7A1F4E-F462-BE71-09D7-1F61C0DF90E0}"/>
                </a:ext>
              </a:extLst>
            </p:cNvPr>
            <p:cNvSpPr txBox="1"/>
            <p:nvPr/>
          </p:nvSpPr>
          <p:spPr>
            <a:xfrm>
              <a:off x="7976103" y="1222218"/>
              <a:ext cx="17812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CASP13 (2018)</a:t>
              </a:r>
            </a:p>
          </p:txBody>
        </p:sp>
        <p:sp>
          <p:nvSpPr>
            <p:cNvPr id="22" name="Right Arrow 21">
              <a:extLst>
                <a:ext uri="{FF2B5EF4-FFF2-40B4-BE49-F238E27FC236}">
                  <a16:creationId xmlns:a16="http://schemas.microsoft.com/office/drawing/2014/main" id="{2A877002-FFB3-433A-7A77-4A1924308573}"/>
                </a:ext>
              </a:extLst>
            </p:cNvPr>
            <p:cNvSpPr/>
            <p:nvPr/>
          </p:nvSpPr>
          <p:spPr>
            <a:xfrm flipH="1" flipV="1">
              <a:off x="5142368" y="544653"/>
              <a:ext cx="497941" cy="336838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C023C0B-FC5B-EA14-79D7-569D2ECCA58D}"/>
              </a:ext>
            </a:extLst>
          </p:cNvPr>
          <p:cNvGrpSpPr/>
          <p:nvPr/>
        </p:nvGrpSpPr>
        <p:grpSpPr>
          <a:xfrm>
            <a:off x="5854127" y="2516842"/>
            <a:ext cx="5416135" cy="1780827"/>
            <a:chOff x="4264065" y="3712845"/>
            <a:chExt cx="7772400" cy="306159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4AE330EE-7408-1E48-2E1B-AC8F29467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t="1361"/>
            <a:stretch/>
          </p:blipFill>
          <p:spPr>
            <a:xfrm>
              <a:off x="4264065" y="3712845"/>
              <a:ext cx="7772400" cy="306159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6C5F65B-37D4-DF45-2F7D-74BE70C16BBE}"/>
                </a:ext>
              </a:extLst>
            </p:cNvPr>
            <p:cNvSpPr txBox="1"/>
            <p:nvPr/>
          </p:nvSpPr>
          <p:spPr>
            <a:xfrm>
              <a:off x="7600447" y="4623125"/>
              <a:ext cx="17812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CASP14 (2020)</a:t>
              </a:r>
            </a:p>
          </p:txBody>
        </p:sp>
        <p:sp>
          <p:nvSpPr>
            <p:cNvPr id="26" name="Right Arrow 25">
              <a:extLst>
                <a:ext uri="{FF2B5EF4-FFF2-40B4-BE49-F238E27FC236}">
                  <a16:creationId xmlns:a16="http://schemas.microsoft.com/office/drawing/2014/main" id="{025E0311-4AB8-D46E-F38D-129B79AD1B07}"/>
                </a:ext>
              </a:extLst>
            </p:cNvPr>
            <p:cNvSpPr/>
            <p:nvPr/>
          </p:nvSpPr>
          <p:spPr>
            <a:xfrm flipH="1" flipV="1">
              <a:off x="4766712" y="3945560"/>
              <a:ext cx="497941" cy="336838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195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827E4-7C5D-23E4-BDC9-D366F6C13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379D37D-94BD-595F-F322-CFF3500C1A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27" t="3881" r="14991" b="5414"/>
          <a:stretch/>
        </p:blipFill>
        <p:spPr bwMode="auto">
          <a:xfrm>
            <a:off x="8667324" y="258950"/>
            <a:ext cx="1742303" cy="16912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5A4F8EB-B92A-B10E-A528-0EF3D1899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John M. Jumper</a:t>
            </a:r>
            <a:endParaRPr lang="en-E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F6042C-2E41-CDF1-516A-F7C88473C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390" y="1187532"/>
            <a:ext cx="6755333" cy="541151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  <a:tabLst>
                <a:tab pos="708025" algn="l"/>
              </a:tabLst>
            </a:pPr>
            <a:r>
              <a:rPr lang="en-US" b="1" dirty="0"/>
              <a:t>1985</a:t>
            </a:r>
            <a:r>
              <a:rPr lang="en-US" dirty="0"/>
              <a:t>: Little Rock, Arkansas, U.S.</a:t>
            </a:r>
          </a:p>
          <a:p>
            <a:pPr marL="0" indent="0">
              <a:buNone/>
              <a:tabLst>
                <a:tab pos="708025" algn="l"/>
              </a:tabLst>
            </a:pPr>
            <a:r>
              <a:rPr lang="en-US" b="1" dirty="0"/>
              <a:t>2007</a:t>
            </a:r>
            <a:r>
              <a:rPr lang="en-US" dirty="0"/>
              <a:t>: B.Sc. In Physics and Mathematics (Van der Bild)</a:t>
            </a:r>
          </a:p>
          <a:p>
            <a:pPr marL="0" indent="0">
              <a:buNone/>
              <a:tabLst>
                <a:tab pos="708025" algn="l"/>
              </a:tabLst>
            </a:pPr>
            <a:r>
              <a:rPr lang="en-US" b="1" dirty="0"/>
              <a:t>2010</a:t>
            </a:r>
            <a:r>
              <a:rPr lang="en-US" dirty="0"/>
              <a:t>: M. Sc. Condensed Matter Physics (Cambridge)</a:t>
            </a:r>
          </a:p>
          <a:p>
            <a:pPr marL="0" indent="0">
              <a:buNone/>
              <a:tabLst>
                <a:tab pos="708025" algn="l"/>
              </a:tabLst>
            </a:pPr>
            <a:r>
              <a:rPr lang="en-US" b="1" dirty="0"/>
              <a:t>2012</a:t>
            </a:r>
            <a:r>
              <a:rPr lang="en-US" dirty="0"/>
              <a:t>: M. Sc. Theoretical Chemistry (Chicago)</a:t>
            </a:r>
          </a:p>
          <a:p>
            <a:pPr marL="719138" indent="-708025">
              <a:buNone/>
              <a:tabLst>
                <a:tab pos="708025" algn="l"/>
              </a:tabLst>
            </a:pPr>
            <a:r>
              <a:rPr lang="en-GB" b="1" dirty="0"/>
              <a:t>2017</a:t>
            </a:r>
            <a:r>
              <a:rPr lang="en-GB" dirty="0"/>
              <a:t>: </a:t>
            </a:r>
            <a:r>
              <a:rPr lang="en-GB" b="1" dirty="0"/>
              <a:t>PhD thesis</a:t>
            </a:r>
            <a:r>
              <a:rPr lang="en-GB" dirty="0"/>
              <a:t>: New Methods Using Rigorous Machine Learning for Coarse-Grained Protein Folding and Dynamics (University of Chicago).</a:t>
            </a:r>
          </a:p>
          <a:p>
            <a:pPr marL="0" indent="0">
              <a:buNone/>
              <a:tabLst>
                <a:tab pos="708025" algn="l"/>
              </a:tabLst>
            </a:pPr>
            <a:r>
              <a:rPr lang="en-GB"/>
              <a:t>          Joins </a:t>
            </a:r>
            <a:r>
              <a:rPr lang="en-GB" b="1" dirty="0"/>
              <a:t>Google Deep Mind</a:t>
            </a:r>
          </a:p>
          <a:p>
            <a:pPr marL="0" indent="0">
              <a:buNone/>
              <a:tabLst>
                <a:tab pos="708025" algn="l"/>
              </a:tabLst>
            </a:pPr>
            <a:r>
              <a:rPr lang="en-GB" b="1" dirty="0"/>
              <a:t>2018</a:t>
            </a:r>
            <a:r>
              <a:rPr lang="en-GB" dirty="0"/>
              <a:t>:  Member of the team that won </a:t>
            </a:r>
            <a:r>
              <a:rPr lang="en-GB" b="1" dirty="0"/>
              <a:t>CASP13</a:t>
            </a:r>
            <a:r>
              <a:rPr lang="en-GB" dirty="0"/>
              <a:t> with AlphaFold v1</a:t>
            </a:r>
          </a:p>
          <a:p>
            <a:pPr marL="0" indent="0">
              <a:buNone/>
              <a:tabLst>
                <a:tab pos="708025" algn="l"/>
              </a:tabLst>
            </a:pPr>
            <a:r>
              <a:rPr lang="en-GB" b="1" dirty="0"/>
              <a:t>2020</a:t>
            </a:r>
            <a:r>
              <a:rPr lang="en-GB" dirty="0"/>
              <a:t>:   Author of AlphaFold v1 paper (3r)</a:t>
            </a:r>
          </a:p>
          <a:p>
            <a:pPr marL="0" indent="0">
              <a:buNone/>
              <a:tabLst>
                <a:tab pos="708025" algn="l"/>
              </a:tabLst>
            </a:pPr>
            <a:r>
              <a:rPr lang="en-GB" dirty="0"/>
              <a:t>            Leader of the team that won </a:t>
            </a:r>
            <a:r>
              <a:rPr lang="en-GB" b="1" dirty="0"/>
              <a:t>CASP14</a:t>
            </a:r>
            <a:r>
              <a:rPr lang="en-GB" dirty="0"/>
              <a:t>  (AlphaFold v2)</a:t>
            </a:r>
          </a:p>
          <a:p>
            <a:pPr marL="719138" indent="-708025">
              <a:buNone/>
            </a:pPr>
            <a:r>
              <a:rPr lang="en-GB" b="1" dirty="0"/>
              <a:t>2021</a:t>
            </a:r>
            <a:r>
              <a:rPr lang="en-GB" dirty="0"/>
              <a:t>:   AlphaFold v2 Nature paper (1</a:t>
            </a:r>
            <a:r>
              <a:rPr lang="en-GB" baseline="30000" dirty="0"/>
              <a:t>st</a:t>
            </a:r>
            <a:r>
              <a:rPr lang="en-GB" dirty="0"/>
              <a:t>, </a:t>
            </a:r>
            <a:r>
              <a:rPr lang="en-GB" dirty="0" err="1"/>
              <a:t>cC</a:t>
            </a:r>
            <a:r>
              <a:rPr lang="en-GB" dirty="0"/>
              <a:t>) &amp; source code release</a:t>
            </a:r>
          </a:p>
          <a:p>
            <a:pPr marL="622300" indent="-622300">
              <a:buNone/>
            </a:pPr>
            <a:r>
              <a:rPr lang="en-GB" dirty="0"/>
              <a:t>            Highly accurate protein structure prediction for the human proteome (</a:t>
            </a:r>
            <a:r>
              <a:rPr lang="en-GB" dirty="0" err="1"/>
              <a:t>cC</a:t>
            </a:r>
            <a:r>
              <a:rPr lang="en-GB" dirty="0"/>
              <a:t>) (</a:t>
            </a:r>
            <a:r>
              <a:rPr lang="en-GB" dirty="0" err="1"/>
              <a:t>pTM</a:t>
            </a:r>
            <a:r>
              <a:rPr lang="en-GB" dirty="0"/>
              <a:t> score)</a:t>
            </a:r>
          </a:p>
          <a:p>
            <a:pPr marL="0" indent="0">
              <a:buNone/>
              <a:tabLst>
                <a:tab pos="708025" algn="l"/>
              </a:tabLst>
            </a:pPr>
            <a:r>
              <a:rPr lang="en-GB" b="1" dirty="0"/>
              <a:t>2022</a:t>
            </a:r>
            <a:r>
              <a:rPr lang="en-GB" dirty="0"/>
              <a:t>:   </a:t>
            </a:r>
            <a:r>
              <a:rPr lang="en-GB" b="1" dirty="0"/>
              <a:t>AlphaFold Protein Structure Database </a:t>
            </a:r>
            <a:r>
              <a:rPr lang="en-GB" dirty="0"/>
              <a:t>(</a:t>
            </a:r>
            <a:r>
              <a:rPr lang="en-GB" dirty="0" err="1"/>
              <a:t>cC</a:t>
            </a:r>
            <a:r>
              <a:rPr lang="en-GB" dirty="0"/>
              <a:t>) (PAE)</a:t>
            </a:r>
          </a:p>
          <a:p>
            <a:pPr marL="0" indent="0">
              <a:buNone/>
              <a:tabLst>
                <a:tab pos="708025" algn="l"/>
              </a:tabLst>
            </a:pPr>
            <a:r>
              <a:rPr lang="en-GB" b="1" dirty="0"/>
              <a:t>            AlphaFold-Multimer</a:t>
            </a:r>
            <a:r>
              <a:rPr lang="en-GB" dirty="0"/>
              <a:t> (</a:t>
            </a:r>
            <a:r>
              <a:rPr lang="en-GB" dirty="0" err="1"/>
              <a:t>cC</a:t>
            </a:r>
            <a:r>
              <a:rPr lang="en-GB" dirty="0"/>
              <a:t>) </a:t>
            </a:r>
          </a:p>
          <a:p>
            <a:pPr marL="0" indent="0">
              <a:buNone/>
              <a:tabLst>
                <a:tab pos="708025" algn="l"/>
              </a:tabLst>
            </a:pPr>
            <a:r>
              <a:rPr lang="en-GB" b="1" dirty="0"/>
              <a:t>NOW</a:t>
            </a:r>
            <a:r>
              <a:rPr lang="en-GB" dirty="0"/>
              <a:t>:  </a:t>
            </a:r>
            <a:r>
              <a:rPr lang="en-GB" b="1" dirty="0"/>
              <a:t>Google Deep Mind director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8A3875-947A-4E3B-C356-82085D5373F5}"/>
              </a:ext>
            </a:extLst>
          </p:cNvPr>
          <p:cNvSpPr txBox="1"/>
          <p:nvPr/>
        </p:nvSpPr>
        <p:spPr>
          <a:xfrm rot="2430356">
            <a:off x="10162764" y="538438"/>
            <a:ext cx="17828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600" b="1" dirty="0"/>
              <a:t>Protein structure</a:t>
            </a:r>
          </a:p>
        </p:txBody>
      </p:sp>
    </p:spTree>
    <p:extLst>
      <p:ext uri="{BB962C8B-B14F-4D97-AF65-F5344CB8AC3E}">
        <p14:creationId xmlns:p14="http://schemas.microsoft.com/office/powerpoint/2010/main" val="2691019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85FCD-74C7-35F7-DAE5-C32753E7D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279C7D-77FD-E4D9-D881-2FB271F6A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302" y="258950"/>
            <a:ext cx="4320098" cy="657222"/>
          </a:xfrm>
        </p:spPr>
        <p:txBody>
          <a:bodyPr>
            <a:normAutofit fontScale="90000"/>
          </a:bodyPr>
          <a:lstStyle/>
          <a:p>
            <a:r>
              <a:rPr lang="en-US" dirty="0"/>
              <a:t>Sir Demis Hassabis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96520-2C0C-B939-70DE-DDADDB553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390" y="1187532"/>
            <a:ext cx="6755333" cy="541151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  <a:tabLst>
                <a:tab pos="708025" algn="l"/>
              </a:tabLst>
            </a:pPr>
            <a:r>
              <a:rPr lang="en-US" b="1" dirty="0"/>
              <a:t>1976</a:t>
            </a:r>
            <a:r>
              <a:rPr lang="en-US" dirty="0"/>
              <a:t>: 	London, UK(Chess child prodigy)</a:t>
            </a:r>
            <a:endParaRPr lang="en-US" b="1" dirty="0"/>
          </a:p>
          <a:p>
            <a:pPr marL="715963" indent="-709613">
              <a:lnSpc>
                <a:spcPct val="150000"/>
              </a:lnSpc>
              <a:buNone/>
              <a:tabLst>
                <a:tab pos="709613" algn="l"/>
              </a:tabLst>
            </a:pPr>
            <a:r>
              <a:rPr lang="en-GB" b="1" dirty="0"/>
              <a:t>1990s</a:t>
            </a:r>
            <a:r>
              <a:rPr lang="en-GB" dirty="0"/>
              <a:t>:	</a:t>
            </a:r>
            <a:r>
              <a:rPr lang="en-US" dirty="0"/>
              <a:t>Videogame designer at high school age &amp; Founds a Videogame company after College</a:t>
            </a:r>
          </a:p>
          <a:p>
            <a:pPr marL="715963" indent="-709613">
              <a:lnSpc>
                <a:spcPct val="150000"/>
              </a:lnSpc>
              <a:buNone/>
              <a:tabLst>
                <a:tab pos="709613" algn="l"/>
              </a:tabLst>
            </a:pPr>
            <a:r>
              <a:rPr lang="en-US" dirty="0"/>
              <a:t>1997: B.Sc. Computer Science Tripos (Cambridge)</a:t>
            </a:r>
          </a:p>
          <a:p>
            <a:pPr marL="715963" indent="-709613">
              <a:lnSpc>
                <a:spcPct val="150000"/>
              </a:lnSpc>
              <a:buNone/>
              <a:tabLst>
                <a:tab pos="709613" algn="l"/>
              </a:tabLst>
            </a:pPr>
            <a:endParaRPr lang="en-US" dirty="0"/>
          </a:p>
          <a:p>
            <a:pPr marL="715963" indent="-709613" algn="just">
              <a:buNone/>
            </a:pPr>
            <a:r>
              <a:rPr lang="en-GB" b="1" dirty="0"/>
              <a:t>2009</a:t>
            </a:r>
            <a:r>
              <a:rPr lang="en-GB" dirty="0"/>
              <a:t>:	</a:t>
            </a:r>
            <a:r>
              <a:rPr lang="en-US" dirty="0"/>
              <a:t>PhD in </a:t>
            </a:r>
            <a:r>
              <a:rPr lang="en-US" b="1" dirty="0"/>
              <a:t>cognitive neuroscience </a:t>
            </a:r>
            <a:r>
              <a:rPr lang="en-US" dirty="0"/>
              <a:t>from University College London (UCL) in 2009 (2007 in the top 10 Breakthrough of the Year for neuroscience research on imagination by the Science Magazine)</a:t>
            </a:r>
            <a:endParaRPr lang="en-GB" dirty="0"/>
          </a:p>
          <a:p>
            <a:pPr marL="715963" indent="-709613">
              <a:buNone/>
            </a:pPr>
            <a:r>
              <a:rPr lang="en-GB" b="1" dirty="0"/>
              <a:t>2010</a:t>
            </a:r>
            <a:r>
              <a:rPr lang="en-GB" dirty="0"/>
              <a:t>:	Founds </a:t>
            </a:r>
            <a:r>
              <a:rPr lang="en-GB" b="1" dirty="0"/>
              <a:t>DeepMind</a:t>
            </a:r>
            <a:r>
              <a:rPr lang="en-GB" dirty="0"/>
              <a:t> in 2010, and after that, the sky is the limit</a:t>
            </a:r>
          </a:p>
          <a:p>
            <a:pPr marL="719138" indent="-708025">
              <a:buNone/>
            </a:pPr>
            <a:r>
              <a:rPr lang="en-GB" b="1" dirty="0"/>
              <a:t>2013</a:t>
            </a:r>
            <a:r>
              <a:rPr lang="en-GB" dirty="0"/>
              <a:t>:	</a:t>
            </a:r>
            <a:r>
              <a:rPr lang="en-US" dirty="0"/>
              <a:t>Creates DQN algorithm, which gave birth to the Deep Reinforcement Learning</a:t>
            </a:r>
          </a:p>
          <a:p>
            <a:pPr marL="719138" indent="-708025">
              <a:buNone/>
            </a:pPr>
            <a:r>
              <a:rPr lang="en-GB" b="1" dirty="0"/>
              <a:t>2016</a:t>
            </a:r>
            <a:r>
              <a:rPr lang="en-GB" dirty="0"/>
              <a:t>:	</a:t>
            </a:r>
            <a:r>
              <a:rPr lang="en-US" b="1" dirty="0"/>
              <a:t>AlphaGo</a:t>
            </a:r>
            <a:r>
              <a:rPr lang="en-US" dirty="0"/>
              <a:t> (in top 10 Breakthrough of the Year )</a:t>
            </a:r>
          </a:p>
          <a:p>
            <a:pPr marL="719138" indent="-708025">
              <a:buNone/>
            </a:pPr>
            <a:r>
              <a:rPr lang="en-GB" b="1" dirty="0"/>
              <a:t>2020</a:t>
            </a:r>
            <a:r>
              <a:rPr lang="en-GB" dirty="0"/>
              <a:t>:	</a:t>
            </a:r>
            <a:r>
              <a:rPr lang="en-US" b="1" dirty="0"/>
              <a:t>AlphaFold v1 </a:t>
            </a:r>
            <a:r>
              <a:rPr lang="en-US" dirty="0"/>
              <a:t>(in top 10 Breakthrough of the Year )</a:t>
            </a:r>
            <a:endParaRPr lang="en-GB" dirty="0"/>
          </a:p>
          <a:p>
            <a:pPr marL="0" indent="0">
              <a:buNone/>
              <a:tabLst>
                <a:tab pos="708025" algn="l"/>
              </a:tabLst>
            </a:pPr>
            <a:r>
              <a:rPr lang="en-GB" b="1" dirty="0"/>
              <a:t>2021</a:t>
            </a:r>
            <a:r>
              <a:rPr lang="en-GB" dirty="0"/>
              <a:t>:	</a:t>
            </a:r>
            <a:r>
              <a:rPr lang="en-US" b="1" dirty="0"/>
              <a:t>AlphaFold v2  </a:t>
            </a:r>
            <a:r>
              <a:rPr lang="en-US" dirty="0"/>
              <a:t>(Top Breakthrough of the Year )</a:t>
            </a:r>
          </a:p>
          <a:p>
            <a:pPr marL="0" indent="0">
              <a:buNone/>
              <a:tabLst>
                <a:tab pos="708025" algn="l"/>
              </a:tabLst>
            </a:pPr>
            <a:endParaRPr lang="en-GB" b="1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436C772-6D66-5EC8-0974-CABA4142D6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9" t="-1" r="13701" b="43153"/>
          <a:stretch/>
        </p:blipFill>
        <p:spPr bwMode="auto">
          <a:xfrm>
            <a:off x="9108216" y="127310"/>
            <a:ext cx="1405466" cy="14154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DQN_Breakout-50">
            <a:hlinkClick r:id="" action="ppaction://media"/>
            <a:extLst>
              <a:ext uri="{FF2B5EF4-FFF2-40B4-BE49-F238E27FC236}">
                <a16:creationId xmlns:a16="http://schemas.microsoft.com/office/drawing/2014/main" id="{6E25FD2C-AEBD-B9E7-1C11-16BC94061BB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26960" y="1722682"/>
            <a:ext cx="2906396" cy="21797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FE8D2D-71CC-DD05-95E0-C8CD9A35FC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34088" y="4079192"/>
            <a:ext cx="2913524" cy="2459064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25EB0DA7-9031-3F8C-44FB-76BFBDC64E07}"/>
              </a:ext>
            </a:extLst>
          </p:cNvPr>
          <p:cNvSpPr txBox="1"/>
          <p:nvPr/>
        </p:nvSpPr>
        <p:spPr>
          <a:xfrm rot="2430356">
            <a:off x="10409989" y="567866"/>
            <a:ext cx="17828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1600" b="1" dirty="0"/>
              <a:t>Protein structure</a:t>
            </a:r>
          </a:p>
        </p:txBody>
      </p:sp>
    </p:spTree>
    <p:extLst>
      <p:ext uri="{BB962C8B-B14F-4D97-AF65-F5344CB8AC3E}">
        <p14:creationId xmlns:p14="http://schemas.microsoft.com/office/powerpoint/2010/main" val="127284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14" repeatCount="indefinite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51283-727B-A7CD-B720-C7C704412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ES" dirty="0"/>
              <a:t>Protein (and enzyme)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F23E2-4A8F-BB0A-CBBE-D97F4A5E4C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303" y="1187532"/>
            <a:ext cx="4602980" cy="4754297"/>
          </a:xfrm>
        </p:spPr>
        <p:txBody>
          <a:bodyPr>
            <a:normAutofit fontScale="92500"/>
          </a:bodyPr>
          <a:lstStyle/>
          <a:p>
            <a:pPr marL="217488" indent="-217488"/>
            <a:r>
              <a:rPr lang="en-US" dirty="0"/>
              <a:t>In protein engineering, </a:t>
            </a:r>
            <a:r>
              <a:rPr lang="en-US" b="1" dirty="0"/>
              <a:t>d</a:t>
            </a:r>
            <a:r>
              <a:rPr lang="en-ES" b="1" dirty="0"/>
              <a:t>e novo </a:t>
            </a:r>
            <a:r>
              <a:rPr lang="es-ES" dirty="0"/>
              <a:t>= </a:t>
            </a:r>
            <a:r>
              <a:rPr lang="es-ES" dirty="0" err="1"/>
              <a:t>hot</a:t>
            </a:r>
            <a:r>
              <a:rPr lang="es-ES" dirty="0"/>
              <a:t> </a:t>
            </a:r>
            <a:r>
              <a:rPr lang="es-ES" dirty="0" err="1"/>
              <a:t>topic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n-ES" dirty="0"/>
              <a:t> the last 30 years.</a:t>
            </a:r>
            <a:endParaRPr lang="en-US" dirty="0"/>
          </a:p>
          <a:p>
            <a:pPr marL="560070" lvl="1" indent="-285750">
              <a:buFont typeface="Arial" panose="020B0604020202020204" pitchFamily="34" charset="0"/>
              <a:buChar char="•"/>
            </a:pPr>
            <a:r>
              <a:rPr lang="en-ES" dirty="0"/>
              <a:t>De novo functions</a:t>
            </a:r>
          </a:p>
          <a:p>
            <a:pPr marL="560070" lvl="1" indent="-285750">
              <a:buFont typeface="Arial" panose="020B0604020202020204" pitchFamily="34" charset="0"/>
              <a:buChar char="•"/>
            </a:pPr>
            <a:r>
              <a:rPr lang="en-GB" dirty="0"/>
              <a:t>R</a:t>
            </a:r>
            <a:r>
              <a:rPr lang="en-ES" dirty="0"/>
              <a:t>ecognition</a:t>
            </a:r>
          </a:p>
          <a:p>
            <a:pPr marL="560070" lvl="1" indent="-285750">
              <a:buFont typeface="Arial" panose="020B0604020202020204" pitchFamily="34" charset="0"/>
              <a:buChar char="•"/>
            </a:pPr>
            <a:r>
              <a:rPr lang="en-GB" dirty="0"/>
              <a:t>C</a:t>
            </a:r>
            <a:r>
              <a:rPr lang="en-ES" dirty="0"/>
              <a:t>atalysis</a:t>
            </a:r>
          </a:p>
          <a:p>
            <a:pPr marL="560070" lvl="1" indent="-285750">
              <a:buFont typeface="Arial" panose="020B0604020202020204" pitchFamily="34" charset="0"/>
              <a:buChar char="•"/>
            </a:pPr>
            <a:r>
              <a:rPr lang="en-GB" dirty="0"/>
              <a:t>E</a:t>
            </a:r>
            <a:r>
              <a:rPr lang="en-ES" dirty="0"/>
              <a:t>tc.</a:t>
            </a:r>
          </a:p>
          <a:p>
            <a:endParaRPr lang="en-ES" dirty="0"/>
          </a:p>
          <a:p>
            <a:r>
              <a:rPr lang="en-ES" dirty="0"/>
              <a:t>Baker’s lab pioneered the field:</a:t>
            </a:r>
          </a:p>
          <a:p>
            <a:pPr lvl="1"/>
            <a:r>
              <a:rPr lang="en-GB" b="1" dirty="0"/>
              <a:t>2003: Computer design of a novel globular enzyme with a new folding profile</a:t>
            </a:r>
          </a:p>
          <a:p>
            <a:pPr lvl="1"/>
            <a:r>
              <a:rPr lang="en-GB" b="1" dirty="0"/>
              <a:t>2008: </a:t>
            </a:r>
            <a:r>
              <a:rPr lang="en-GB" dirty="0">
                <a:solidFill>
                  <a:srgbClr val="202122"/>
                </a:solidFill>
                <a:latin typeface="Arial" panose="020B0604020202020204" pitchFamily="34" charset="0"/>
              </a:rPr>
              <a:t>First de novo enzyme published in Science.</a:t>
            </a:r>
          </a:p>
          <a:p>
            <a:endParaRPr lang="en-GB" b="1" dirty="0"/>
          </a:p>
          <a:p>
            <a:endParaRPr lang="en-E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56D4071-5784-82B3-27A0-CEE5519097A0}"/>
              </a:ext>
            </a:extLst>
          </p:cNvPr>
          <p:cNvGrpSpPr/>
          <p:nvPr/>
        </p:nvGrpSpPr>
        <p:grpSpPr>
          <a:xfrm>
            <a:off x="8366605" y="507796"/>
            <a:ext cx="3507253" cy="1638566"/>
            <a:chOff x="8366605" y="507796"/>
            <a:chExt cx="3507253" cy="163856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EC6924D-7603-685B-83A1-423FAB191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82699" y="507796"/>
              <a:ext cx="1421905" cy="106642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2E2F5B4-0261-9065-8D7A-4FCED59BFF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66605" y="507796"/>
              <a:ext cx="1551837" cy="1163878"/>
            </a:xfrm>
            <a:prstGeom prst="rect">
              <a:avLst/>
            </a:prstGeom>
          </p:spPr>
        </p:pic>
        <p:sp>
          <p:nvSpPr>
            <p:cNvPr id="13" name="QuadreDeText 12">
              <a:extLst>
                <a:ext uri="{FF2B5EF4-FFF2-40B4-BE49-F238E27FC236}">
                  <a16:creationId xmlns:a16="http://schemas.microsoft.com/office/drawing/2014/main" id="{89445608-3C3B-A6B3-A12C-98FDC63A1D04}"/>
                </a:ext>
              </a:extLst>
            </p:cNvPr>
            <p:cNvSpPr txBox="1"/>
            <p:nvPr/>
          </p:nvSpPr>
          <p:spPr>
            <a:xfrm>
              <a:off x="8562659" y="1715475"/>
              <a:ext cx="331119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1" algn="r"/>
              <a:r>
                <a:rPr lang="en-US" sz="1100" dirty="0"/>
                <a:t>Publications non-natural proteins, left, </a:t>
              </a:r>
            </a:p>
            <a:p>
              <a:pPr lvl="1" algn="r"/>
              <a:r>
                <a:rPr lang="en-US" sz="1100" dirty="0"/>
                <a:t>and de novo metalloenzymes, right. </a:t>
              </a:r>
              <a:endParaRPr lang="en-ES" sz="1100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DE1F71F-0870-A9AD-44FB-17EB39F3AFB1}"/>
              </a:ext>
            </a:extLst>
          </p:cNvPr>
          <p:cNvGrpSpPr/>
          <p:nvPr/>
        </p:nvGrpSpPr>
        <p:grpSpPr>
          <a:xfrm>
            <a:off x="6420707" y="2282496"/>
            <a:ext cx="4964990" cy="1561948"/>
            <a:chOff x="6420707" y="2282496"/>
            <a:chExt cx="4964990" cy="156194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3C85E86-AE02-928B-EDE8-278768A5D4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28717" y="2313863"/>
              <a:ext cx="1256980" cy="153058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80F55B7-38C3-47AC-37AB-6FA2CB448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89826" y="2282496"/>
              <a:ext cx="2047216" cy="155597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55B995F-BCCF-3F35-315D-9B60A1489873}"/>
                </a:ext>
              </a:extLst>
            </p:cNvPr>
            <p:cNvSpPr txBox="1"/>
            <p:nvPr/>
          </p:nvSpPr>
          <p:spPr>
            <a:xfrm>
              <a:off x="6420707" y="2728821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ES" dirty="0"/>
                <a:t>2003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7D7A2A3-B8AE-8441-2A01-FB19B4034085}"/>
              </a:ext>
            </a:extLst>
          </p:cNvPr>
          <p:cNvGrpSpPr/>
          <p:nvPr/>
        </p:nvGrpSpPr>
        <p:grpSpPr>
          <a:xfrm>
            <a:off x="6289061" y="4345499"/>
            <a:ext cx="5473716" cy="1661442"/>
            <a:chOff x="6289061" y="4345499"/>
            <a:chExt cx="5473716" cy="1661442"/>
          </a:xfrm>
        </p:grpSpPr>
        <p:pic>
          <p:nvPicPr>
            <p:cNvPr id="1026" name="Picture 2" descr="Fig. 2">
              <a:extLst>
                <a:ext uri="{FF2B5EF4-FFF2-40B4-BE49-F238E27FC236}">
                  <a16:creationId xmlns:a16="http://schemas.microsoft.com/office/drawing/2014/main" id="{9DB1F6BD-3A88-CC3E-7E3D-8C3FFBD702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1692" y="4345499"/>
              <a:ext cx="1323000" cy="16135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Fig. 4">
              <a:extLst>
                <a:ext uri="{FF2B5EF4-FFF2-40B4-BE49-F238E27FC236}">
                  <a16:creationId xmlns:a16="http://schemas.microsoft.com/office/drawing/2014/main" id="{2861F67E-1FF1-6248-D793-75C34CC533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5675" y="4393343"/>
              <a:ext cx="2337102" cy="16135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AAD74D1-FD02-F7F4-C9DA-65630A12C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89061" y="4995343"/>
              <a:ext cx="1400765" cy="409597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BF74F8F-752D-9698-EFF9-C8A926384CD3}"/>
                </a:ext>
              </a:extLst>
            </p:cNvPr>
            <p:cNvSpPr txBox="1"/>
            <p:nvPr/>
          </p:nvSpPr>
          <p:spPr>
            <a:xfrm>
              <a:off x="6416471" y="4531064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ES" dirty="0"/>
                <a:t>2008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B42BFF8-BF00-9E99-396E-CB15BF00EE76}"/>
              </a:ext>
            </a:extLst>
          </p:cNvPr>
          <p:cNvGrpSpPr/>
          <p:nvPr/>
        </p:nvGrpSpPr>
        <p:grpSpPr>
          <a:xfrm>
            <a:off x="5975790" y="2618617"/>
            <a:ext cx="6810728" cy="3881285"/>
            <a:chOff x="5975790" y="2618617"/>
            <a:chExt cx="6810728" cy="3881285"/>
          </a:xfrm>
        </p:grpSpPr>
        <p:sp>
          <p:nvSpPr>
            <p:cNvPr id="11" name="QuadreDeText 10">
              <a:extLst>
                <a:ext uri="{FF2B5EF4-FFF2-40B4-BE49-F238E27FC236}">
                  <a16:creationId xmlns:a16="http://schemas.microsoft.com/office/drawing/2014/main" id="{B4E3C6A1-29EF-C659-4DEF-E0BBB444A873}"/>
                </a:ext>
              </a:extLst>
            </p:cNvPr>
            <p:cNvSpPr txBox="1"/>
            <p:nvPr/>
          </p:nvSpPr>
          <p:spPr>
            <a:xfrm>
              <a:off x="6687566" y="6130570"/>
              <a:ext cx="60989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1"/>
              <a:r>
                <a:rPr lang="en-US" dirty="0"/>
                <a:t>From function to structure to gene</a:t>
              </a:r>
              <a:endParaRPr lang="en-ES" dirty="0"/>
            </a:p>
          </p:txBody>
        </p:sp>
        <p:pic>
          <p:nvPicPr>
            <p:cNvPr id="10" name="Imatge 8">
              <a:extLst>
                <a:ext uri="{FF2B5EF4-FFF2-40B4-BE49-F238E27FC236}">
                  <a16:creationId xmlns:a16="http://schemas.microsoft.com/office/drawing/2014/main" id="{80E3FF04-267B-1717-C1A8-256252AA1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75790" y="2618617"/>
              <a:ext cx="5828814" cy="31758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393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0D405-8C6E-5FE9-AAF8-C664CCFB6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ES" dirty="0"/>
              <a:t>D. Baker (University of Washington)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3829F2D7-F60C-2EE7-CAA4-8072EC7F446D}"/>
              </a:ext>
            </a:extLst>
          </p:cNvPr>
          <p:cNvSpPr txBox="1">
            <a:spLocks/>
          </p:cNvSpPr>
          <p:nvPr/>
        </p:nvSpPr>
        <p:spPr>
          <a:xfrm>
            <a:off x="142390" y="1187532"/>
            <a:ext cx="6755333" cy="541151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7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432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87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864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87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87000"/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296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87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US" b="1" dirty="0">
                <a:latin typeface="Grandview" panose="020B0502040204020203" pitchFamily="34" charset="0"/>
              </a:rPr>
              <a:t>1962</a:t>
            </a:r>
            <a:r>
              <a:rPr lang="en-US" dirty="0">
                <a:latin typeface="Grandview" panose="020B0502040204020203" pitchFamily="34" charset="0"/>
              </a:rPr>
              <a:t>: Seattle, USA</a:t>
            </a: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US" b="1" dirty="0">
                <a:latin typeface="Grandview" panose="020B0502040204020203" pitchFamily="34" charset="0"/>
              </a:rPr>
              <a:t>1984</a:t>
            </a:r>
            <a:r>
              <a:rPr lang="en-US" dirty="0">
                <a:latin typeface="Grandview" panose="020B0502040204020203" pitchFamily="34" charset="0"/>
              </a:rPr>
              <a:t>: B.Sc. In Art with Major in Biology (Harvard)</a:t>
            </a: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US" b="1" dirty="0">
                <a:latin typeface="Grandview" panose="020B0502040204020203" pitchFamily="34" charset="0"/>
              </a:rPr>
              <a:t>1989</a:t>
            </a:r>
            <a:r>
              <a:rPr lang="en-US" dirty="0">
                <a:latin typeface="Grandview" panose="020B0502040204020203" pitchFamily="34" charset="0"/>
              </a:rPr>
              <a:t>: Ph.D. in </a:t>
            </a:r>
            <a:r>
              <a:rPr lang="en-US" dirty="0" err="1">
                <a:latin typeface="Grandview" panose="020B0502040204020203" pitchFamily="34" charset="0"/>
              </a:rPr>
              <a:t>BioChemistry</a:t>
            </a:r>
            <a:r>
              <a:rPr lang="en-US" dirty="0">
                <a:latin typeface="Grandview" panose="020B0502040204020203" pitchFamily="34" charset="0"/>
              </a:rPr>
              <a:t> (Berkeley)</a:t>
            </a: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GB" b="1" dirty="0">
                <a:latin typeface="Grandview" panose="020B0502040204020203" pitchFamily="34" charset="0"/>
              </a:rPr>
              <a:t>2005</a:t>
            </a:r>
            <a:r>
              <a:rPr lang="en-GB" dirty="0">
                <a:latin typeface="Grandview" panose="020B0502040204020203" pitchFamily="34" charset="0"/>
              </a:rPr>
              <a:t>:	Rosetta@Home shared resources worldwide to solve protein folding problem</a:t>
            </a: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GB" b="1" dirty="0">
                <a:solidFill>
                  <a:srgbClr val="202122"/>
                </a:solidFill>
                <a:latin typeface="Grandview" panose="020B0502040204020203" pitchFamily="34" charset="0"/>
              </a:rPr>
              <a:t>2008</a:t>
            </a:r>
            <a:r>
              <a:rPr lang="en-GB" dirty="0">
                <a:solidFill>
                  <a:srgbClr val="202122"/>
                </a:solidFill>
                <a:latin typeface="Grandview" panose="020B0502040204020203" pitchFamily="34" charset="0"/>
              </a:rPr>
              <a:t>: FoldIt video game ”folding” software using </a:t>
            </a:r>
            <a:r>
              <a:rPr lang="en-GB" dirty="0" err="1">
                <a:solidFill>
                  <a:srgbClr val="202122"/>
                </a:solidFill>
                <a:latin typeface="Grandview" panose="020B0502040204020203" pitchFamily="34" charset="0"/>
              </a:rPr>
              <a:t>hyperclusterisation</a:t>
            </a:r>
            <a:r>
              <a:rPr lang="en-GB" dirty="0">
                <a:solidFill>
                  <a:srgbClr val="202122"/>
                </a:solidFill>
                <a:latin typeface="Grandview" panose="020B0502040204020203" pitchFamily="34" charset="0"/>
              </a:rPr>
              <a:t> of home</a:t>
            </a: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GB" b="1" dirty="0">
                <a:solidFill>
                  <a:srgbClr val="202122"/>
                </a:solidFill>
                <a:latin typeface="Grandview" panose="020B0502040204020203" pitchFamily="34" charset="0"/>
              </a:rPr>
              <a:t>2002</a:t>
            </a:r>
            <a:r>
              <a:rPr lang="en-GB" dirty="0">
                <a:solidFill>
                  <a:srgbClr val="202122"/>
                </a:solidFill>
                <a:latin typeface="Grandview" panose="020B0502040204020203" pitchFamily="34" charset="0"/>
              </a:rPr>
              <a:t>: Rosetta ab initio</a:t>
            </a: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GB" b="1" dirty="0">
                <a:solidFill>
                  <a:srgbClr val="202122"/>
                </a:solidFill>
                <a:latin typeface="Grandview" panose="020B0502040204020203" pitchFamily="34" charset="0"/>
              </a:rPr>
              <a:t>2005</a:t>
            </a:r>
            <a:r>
              <a:rPr lang="en-GB" dirty="0">
                <a:solidFill>
                  <a:srgbClr val="202122"/>
                </a:solidFill>
                <a:latin typeface="Grandview" panose="020B0502040204020203" pitchFamily="34" charset="0"/>
              </a:rPr>
              <a:t>: Rosetta 2.0</a:t>
            </a: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GB" b="1" dirty="0">
                <a:solidFill>
                  <a:srgbClr val="202122"/>
                </a:solidFill>
                <a:latin typeface="Grandview" panose="020B0502040204020203" pitchFamily="34" charset="0"/>
              </a:rPr>
              <a:t>2009</a:t>
            </a:r>
            <a:r>
              <a:rPr lang="en-GB" dirty="0">
                <a:solidFill>
                  <a:srgbClr val="202122"/>
                </a:solidFill>
                <a:latin typeface="Grandview" panose="020B0502040204020203" pitchFamily="34" charset="0"/>
              </a:rPr>
              <a:t>: Rosetta 3.0</a:t>
            </a: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GB" b="1" dirty="0">
                <a:solidFill>
                  <a:srgbClr val="202122"/>
                </a:solidFill>
                <a:latin typeface="Grandview" panose="020B0502040204020203" pitchFamily="34" charset="0"/>
              </a:rPr>
              <a:t>2021</a:t>
            </a:r>
            <a:r>
              <a:rPr lang="en-GB" dirty="0">
                <a:solidFill>
                  <a:srgbClr val="202122"/>
                </a:solidFill>
                <a:latin typeface="Grandview" panose="020B0502040204020203" pitchFamily="34" charset="0"/>
              </a:rPr>
              <a:t>: </a:t>
            </a:r>
            <a:r>
              <a:rPr lang="en-GB" dirty="0" err="1">
                <a:solidFill>
                  <a:srgbClr val="202122"/>
                </a:solidFill>
                <a:latin typeface="Grandview" panose="020B0502040204020203" pitchFamily="34" charset="0"/>
              </a:rPr>
              <a:t>RosettaFold</a:t>
            </a:r>
            <a:endParaRPr lang="en-GB" dirty="0">
              <a:solidFill>
                <a:srgbClr val="202122"/>
              </a:solidFill>
              <a:latin typeface="Grandview" panose="020B05020402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GB" b="1" dirty="0">
                <a:solidFill>
                  <a:srgbClr val="202122"/>
                </a:solidFill>
                <a:latin typeface="Grandview" panose="020B0502040204020203" pitchFamily="34" charset="0"/>
              </a:rPr>
              <a:t>2022</a:t>
            </a:r>
            <a:r>
              <a:rPr lang="en-GB" dirty="0">
                <a:solidFill>
                  <a:srgbClr val="202122"/>
                </a:solidFill>
                <a:latin typeface="Grandview" panose="020B0502040204020203" pitchFamily="34" charset="0"/>
              </a:rPr>
              <a:t>: </a:t>
            </a:r>
            <a:r>
              <a:rPr lang="en-GB" b="1" dirty="0" err="1">
                <a:solidFill>
                  <a:srgbClr val="202122"/>
                </a:solidFill>
                <a:latin typeface="Grandview" panose="020B0502040204020203" pitchFamily="34" charset="0"/>
              </a:rPr>
              <a:t>ProteinNMM</a:t>
            </a:r>
            <a:endParaRPr lang="en-GB" b="1" dirty="0">
              <a:solidFill>
                <a:srgbClr val="202122"/>
              </a:solidFill>
              <a:latin typeface="Grandview" panose="020B05020402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GB" b="1" dirty="0">
                <a:solidFill>
                  <a:srgbClr val="202122"/>
                </a:solidFill>
                <a:latin typeface="Grandview" panose="020B0502040204020203" pitchFamily="34" charset="0"/>
              </a:rPr>
              <a:t>2023</a:t>
            </a:r>
            <a:r>
              <a:rPr lang="en-GB" dirty="0">
                <a:solidFill>
                  <a:srgbClr val="202122"/>
                </a:solidFill>
                <a:latin typeface="Grandview" panose="020B0502040204020203" pitchFamily="34" charset="0"/>
              </a:rPr>
              <a:t>: </a:t>
            </a:r>
            <a:r>
              <a:rPr lang="en-US" b="1" dirty="0">
                <a:solidFill>
                  <a:srgbClr val="202122"/>
                </a:solidFill>
                <a:latin typeface="Grandview" panose="020B0502040204020203" pitchFamily="34" charset="0"/>
              </a:rPr>
              <a:t>RF</a:t>
            </a:r>
            <a:r>
              <a:rPr lang="en-GB" b="1" dirty="0">
                <a:solidFill>
                  <a:srgbClr val="202122"/>
                </a:solidFill>
                <a:latin typeface="Grandview" panose="020B0502040204020203" pitchFamily="34" charset="0"/>
              </a:rPr>
              <a:t>diffusion</a:t>
            </a:r>
          </a:p>
          <a:p>
            <a:pPr marL="0" indent="0">
              <a:buFont typeface="Arial" panose="020B0604020202020204" pitchFamily="34" charset="0"/>
              <a:buNone/>
              <a:tabLst>
                <a:tab pos="708025" algn="l"/>
              </a:tabLst>
            </a:pPr>
            <a:r>
              <a:rPr lang="en-GB" b="1" dirty="0">
                <a:solidFill>
                  <a:srgbClr val="202122"/>
                </a:solidFill>
                <a:latin typeface="Grandview" panose="020B0502040204020203" pitchFamily="34" charset="0"/>
              </a:rPr>
              <a:t>2024</a:t>
            </a:r>
            <a:r>
              <a:rPr lang="en-GB" dirty="0">
                <a:solidFill>
                  <a:srgbClr val="202122"/>
                </a:solidFill>
                <a:latin typeface="Grandview" panose="020B0502040204020203" pitchFamily="34" charset="0"/>
              </a:rPr>
              <a:t>: A dozen of biotechnological companies creates, 600 articles </a:t>
            </a:r>
            <a:r>
              <a:rPr lang="en-GB" dirty="0" err="1">
                <a:solidFill>
                  <a:srgbClr val="202122"/>
                </a:solidFill>
                <a:latin typeface="Grandview" panose="020B0502040204020203" pitchFamily="34" charset="0"/>
              </a:rPr>
              <a:t>cientifics</a:t>
            </a:r>
            <a:r>
              <a:rPr lang="en-GB" dirty="0">
                <a:solidFill>
                  <a:srgbClr val="202122"/>
                </a:solidFill>
                <a:latin typeface="Grandview" panose="020B0502040204020203" pitchFamily="34" charset="0"/>
              </a:rPr>
              <a:t>, one of the 100 most influential persons in Health (Time) </a:t>
            </a:r>
            <a:endParaRPr lang="en-GB" dirty="0">
              <a:latin typeface="Grandview" panose="020B0502040204020203" pitchFamily="34" charset="0"/>
            </a:endParaRPr>
          </a:p>
        </p:txBody>
      </p:sp>
      <p:pic>
        <p:nvPicPr>
          <p:cNvPr id="11266" name="Picture 2" descr="David Baker, XV Premio Fronteras del Conocimiento en ...">
            <a:extLst>
              <a:ext uri="{FF2B5EF4-FFF2-40B4-BE49-F238E27FC236}">
                <a16:creationId xmlns:a16="http://schemas.microsoft.com/office/drawing/2014/main" id="{AF2E056C-64AF-7C65-8EB4-F773601A2F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6" t="3241" r="1748" b="12488"/>
          <a:stretch/>
        </p:blipFill>
        <p:spPr bwMode="auto">
          <a:xfrm>
            <a:off x="10080346" y="316605"/>
            <a:ext cx="1503797" cy="15001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B1426F6-3F19-951C-F45E-675A7A4BD398}"/>
              </a:ext>
            </a:extLst>
          </p:cNvPr>
          <p:cNvCxnSpPr>
            <a:cxnSpLocks/>
          </p:cNvCxnSpPr>
          <p:nvPr/>
        </p:nvCxnSpPr>
        <p:spPr>
          <a:xfrm>
            <a:off x="2923488" y="4478918"/>
            <a:ext cx="0" cy="1156182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7BAABB7-ED10-E88A-C661-5E5547E7FE3A}"/>
              </a:ext>
            </a:extLst>
          </p:cNvPr>
          <p:cNvSpPr txBox="1"/>
          <p:nvPr/>
        </p:nvSpPr>
        <p:spPr>
          <a:xfrm>
            <a:off x="2973688" y="4033808"/>
            <a:ext cx="1936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/>
              <a:t>Moved from physical models…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38159C-44FD-7E88-1C79-409DE36D62C9}"/>
              </a:ext>
            </a:extLst>
          </p:cNvPr>
          <p:cNvSpPr txBox="1"/>
          <p:nvPr/>
        </p:nvSpPr>
        <p:spPr>
          <a:xfrm>
            <a:off x="3257762" y="5180880"/>
            <a:ext cx="1936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</a:t>
            </a:r>
            <a:r>
              <a:rPr lang="en-ES" dirty="0"/>
              <a:t>o AI..</a:t>
            </a:r>
          </a:p>
        </p:txBody>
      </p:sp>
      <p:pic>
        <p:nvPicPr>
          <p:cNvPr id="10" name="Imatge 9">
            <a:extLst>
              <a:ext uri="{FF2B5EF4-FFF2-40B4-BE49-F238E27FC236}">
                <a16:creationId xmlns:a16="http://schemas.microsoft.com/office/drawing/2014/main" id="{7C4F5170-9A75-541C-D163-58AC5F46C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4228" y="4678924"/>
            <a:ext cx="4114800" cy="2019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7C0EF6-C910-4AD8-F869-364858BB16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9487" y="2070779"/>
            <a:ext cx="4239541" cy="23540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323BC6-FB3C-B2DA-EC50-BEC94A4718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7778" y="950857"/>
            <a:ext cx="3713602" cy="809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85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A501CC0-D6EB-2605-531D-B57F4B31B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ES" dirty="0"/>
              <a:t>Advances &amp; limitations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6857431-B025-CC96-FCFF-0DEB38788D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303" y="1187532"/>
            <a:ext cx="5289698" cy="4754297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Any researcher involved in structural biology (chemists, biochemists, biophysicists, etc.) can rapidly access suitable accuracy structures in a matter of seconds to hours and perform a search on them.</a:t>
            </a:r>
          </a:p>
          <a:p>
            <a:r>
              <a:rPr lang="en-GB" dirty="0"/>
              <a:t>Tools for identifying protein sequences coding for new-to-nature proteins are now accessible and leading the way in biotechnologies and biomedicine</a:t>
            </a:r>
          </a:p>
          <a:p>
            <a:r>
              <a:rPr lang="en-GB" dirty="0"/>
              <a:t>Does not solve everything:</a:t>
            </a:r>
          </a:p>
          <a:p>
            <a:pPr lvl="1"/>
            <a:r>
              <a:rPr lang="en-GB" dirty="0"/>
              <a:t>Levinthal’s problem is still unsolved</a:t>
            </a:r>
          </a:p>
          <a:p>
            <a:pPr lvl="1"/>
            <a:r>
              <a:rPr lang="en-GB" dirty="0"/>
              <a:t>Still substantial limitation for intrinsically disordered proteins (prions, amyloids, peptides..)</a:t>
            </a:r>
          </a:p>
          <a:p>
            <a:pPr lvl="1"/>
            <a:r>
              <a:rPr lang="en-GB" dirty="0"/>
              <a:t>Still need physical models (molecular modeling) for accurate mechanism</a:t>
            </a:r>
            <a:endParaRPr lang="en-E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A264F21-239A-1581-B163-9C2F228E71C5}"/>
              </a:ext>
            </a:extLst>
          </p:cNvPr>
          <p:cNvGrpSpPr/>
          <p:nvPr/>
        </p:nvGrpSpPr>
        <p:grpSpPr>
          <a:xfrm>
            <a:off x="6761473" y="1049095"/>
            <a:ext cx="4710989" cy="3048093"/>
            <a:chOff x="6912864" y="587561"/>
            <a:chExt cx="4710989" cy="304809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BC905FE-5665-4E33-7B83-B95EE1A5C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25410" y="770816"/>
              <a:ext cx="2835540" cy="2533135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D6D3B38-78DC-D7C4-D755-2DED69DDDB75}"/>
                </a:ext>
              </a:extLst>
            </p:cNvPr>
            <p:cNvCxnSpPr/>
            <p:nvPr/>
          </p:nvCxnSpPr>
          <p:spPr>
            <a:xfrm flipH="1">
              <a:off x="7176211" y="587561"/>
              <a:ext cx="4447642" cy="3048093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892FF77-1FDD-445D-8073-9D2F95FEE5E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12864" y="739961"/>
              <a:ext cx="4323283" cy="2824719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BDFF258-0930-7F5A-4B1A-D714E5D0EFE2}"/>
              </a:ext>
            </a:extLst>
          </p:cNvPr>
          <p:cNvSpPr txBox="1"/>
          <p:nvPr/>
        </p:nvSpPr>
        <p:spPr>
          <a:xfrm>
            <a:off x="7299745" y="459414"/>
            <a:ext cx="3785011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ES" sz="2800" dirty="0"/>
              <a:t>A major step forwards!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BDBA858-F018-992D-0261-BD3BED721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29" y="4781651"/>
            <a:ext cx="4752442" cy="108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93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2EA46C5-605F-0AF9-D5B5-8FAAE45EF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0772"/>
            <a:ext cx="10363200" cy="1314443"/>
          </a:xfrm>
        </p:spPr>
        <p:txBody>
          <a:bodyPr anchor="t">
            <a:normAutofit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announcement</a:t>
            </a:r>
            <a:endParaRPr lang="en-E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6D66AC-5B00-3C30-3B74-CC6D0184F5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" b="5084"/>
          <a:stretch/>
        </p:blipFill>
        <p:spPr>
          <a:xfrm>
            <a:off x="6096000" y="1823760"/>
            <a:ext cx="5105400" cy="3210480"/>
          </a:xfrm>
          <a:prstGeom prst="rect">
            <a:avLst/>
          </a:prstGeom>
          <a:noFill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439E02-96EA-50FD-48EE-940421FDCC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455215"/>
            <a:ext cx="4713615" cy="48362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B15D02-8A5D-1814-129D-8D8CF33DF05C}"/>
              </a:ext>
            </a:extLst>
          </p:cNvPr>
          <p:cNvSpPr txBox="1"/>
          <p:nvPr/>
        </p:nvSpPr>
        <p:spPr>
          <a:xfrm>
            <a:off x="6424550" y="5237869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D. Baker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7C8D53-1174-82B6-FF97-B9DB5D60EEA2}"/>
              </a:ext>
            </a:extLst>
          </p:cNvPr>
          <p:cNvSpPr txBox="1"/>
          <p:nvPr/>
        </p:nvSpPr>
        <p:spPr>
          <a:xfrm>
            <a:off x="7961653" y="5237869"/>
            <a:ext cx="1374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D. Hassabis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A219EF-6984-47FF-985E-70FC3FC6D827}"/>
              </a:ext>
            </a:extLst>
          </p:cNvPr>
          <p:cNvSpPr txBox="1"/>
          <p:nvPr/>
        </p:nvSpPr>
        <p:spPr>
          <a:xfrm>
            <a:off x="9822562" y="5237869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J. Jumper</a:t>
            </a:r>
          </a:p>
        </p:txBody>
      </p:sp>
    </p:spTree>
    <p:extLst>
      <p:ext uri="{BB962C8B-B14F-4D97-AF65-F5344CB8AC3E}">
        <p14:creationId xmlns:p14="http://schemas.microsoft.com/office/powerpoint/2010/main" val="90130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6132A2C-20A0-09D1-937F-CBCF92805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ES" dirty="0"/>
              <a:t>Nobel prize in chemistry on proteins?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8BA84F-2A0A-CB95-CD73-813E4E947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303" y="1187532"/>
            <a:ext cx="5036358" cy="475429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“The diversity of life testifies to proteins’ amazing capacity as chemical tools. They control and drive all the chemi­cal reactions that together are the basis of life. Proteins also function as hormones, signal substances, antibodies and the building blocks of different tissues.</a:t>
            </a:r>
            <a:endParaRPr lang="en-ES" dirty="0"/>
          </a:p>
          <a:p>
            <a:pPr marL="0" indent="0">
              <a:buNone/>
            </a:pPr>
            <a:r>
              <a:rPr lang="en-ES" b="1" dirty="0"/>
              <a:t>…..</a:t>
            </a:r>
          </a:p>
          <a:p>
            <a:pPr marL="0" indent="0">
              <a:buNone/>
            </a:pPr>
            <a:r>
              <a:rPr lang="en-ES" b="1" dirty="0"/>
              <a:t>….</a:t>
            </a:r>
          </a:p>
          <a:p>
            <a:pPr marL="0" indent="0">
              <a:buNone/>
            </a:pPr>
            <a:r>
              <a:rPr lang="en-GB" dirty="0"/>
              <a:t>Life could not exist without proteins. That we can now predict protein structures and design our own proteins confers the greatest benefit to humankind.”</a:t>
            </a:r>
            <a:endParaRPr lang="en-ES" dirty="0"/>
          </a:p>
          <a:p>
            <a:pPr marL="0" indent="0">
              <a:buNone/>
            </a:pPr>
            <a:endParaRPr lang="en-E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F64BEB-A1B3-F09F-254B-F9C544204F99}"/>
              </a:ext>
            </a:extLst>
          </p:cNvPr>
          <p:cNvSpPr txBox="1"/>
          <p:nvPr/>
        </p:nvSpPr>
        <p:spPr>
          <a:xfrm>
            <a:off x="833852" y="6229718"/>
            <a:ext cx="103080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ES" dirty="0"/>
              <a:t>https://www.nobelprize.org/prizes/chemistry/2024/press-release/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12595E-8D0A-FC71-2CE4-123748C9AA90}"/>
              </a:ext>
            </a:extLst>
          </p:cNvPr>
          <p:cNvCxnSpPr>
            <a:cxnSpLocks/>
          </p:cNvCxnSpPr>
          <p:nvPr/>
        </p:nvCxnSpPr>
        <p:spPr>
          <a:xfrm>
            <a:off x="6096000" y="4421565"/>
            <a:ext cx="0" cy="1606333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7DCB905-6E05-FAEF-FC2D-BDA2F355E0EA}"/>
              </a:ext>
            </a:extLst>
          </p:cNvPr>
          <p:cNvSpPr txBox="1"/>
          <p:nvPr/>
        </p:nvSpPr>
        <p:spPr>
          <a:xfrm>
            <a:off x="6195975" y="4416589"/>
            <a:ext cx="5996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/>
              <a:t>Predicting protein structures from sequence allows to: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529563-2E0E-8ACE-D8E9-457394813F57}"/>
              </a:ext>
            </a:extLst>
          </p:cNvPr>
          <p:cNvSpPr txBox="1"/>
          <p:nvPr/>
        </p:nvSpPr>
        <p:spPr>
          <a:xfrm>
            <a:off x="6499508" y="4970833"/>
            <a:ext cx="4642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/>
              <a:t>Understand life’s molecular machinery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B69C94-592A-6E74-D847-E5F9C2D3CBEC}"/>
              </a:ext>
            </a:extLst>
          </p:cNvPr>
          <p:cNvSpPr txBox="1"/>
          <p:nvPr/>
        </p:nvSpPr>
        <p:spPr>
          <a:xfrm>
            <a:off x="6499508" y="5393081"/>
            <a:ext cx="4642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/>
              <a:t>De novo design of proteins for new functions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6D95C15-C9F7-73B7-264E-FEEE92E0F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906" y="872113"/>
            <a:ext cx="3559901" cy="331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F48AA9-A72A-2B33-A1CF-8200279AEFB9}"/>
              </a:ext>
            </a:extLst>
          </p:cNvPr>
          <p:cNvSpPr txBox="1"/>
          <p:nvPr/>
        </p:nvSpPr>
        <p:spPr>
          <a:xfrm>
            <a:off x="6952268" y="4207957"/>
            <a:ext cx="609914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</a:t>
            </a:r>
            <a:r>
              <a:rPr lang="en-US" sz="800" dirty="0" err="1"/>
              <a:t>www.eufic.org</a:t>
            </a:r>
            <a:r>
              <a:rPr lang="en-US" sz="800" dirty="0"/>
              <a:t>/</a:t>
            </a:r>
            <a:r>
              <a:rPr lang="en-US" sz="800" dirty="0" err="1"/>
              <a:t>en</a:t>
            </a:r>
            <a:r>
              <a:rPr lang="en-US" sz="800" dirty="0"/>
              <a:t>/</a:t>
            </a:r>
            <a:r>
              <a:rPr lang="en-US" sz="800" dirty="0" err="1"/>
              <a:t>whats</a:t>
            </a:r>
            <a:r>
              <a:rPr lang="en-US" sz="800" dirty="0"/>
              <a:t>-in-food/article/what-are-proteins-and-what-is-their-function-in-the-body</a:t>
            </a:r>
          </a:p>
        </p:txBody>
      </p:sp>
    </p:spTree>
    <p:extLst>
      <p:ext uri="{BB962C8B-B14F-4D97-AF65-F5344CB8AC3E}">
        <p14:creationId xmlns:p14="http://schemas.microsoft.com/office/powerpoint/2010/main" val="334519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2B07F3-7129-C1D7-4894-9A68E308B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D91B1443-363C-037E-9760-6812090B0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959" y="356682"/>
            <a:ext cx="48965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2400" b="1" dirty="0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The structure levels in proteins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5" name="3 Rectángulo">
            <a:extLst>
              <a:ext uri="{FF2B5EF4-FFF2-40B4-BE49-F238E27FC236}">
                <a16:creationId xmlns:a16="http://schemas.microsoft.com/office/drawing/2014/main" id="{A2FA3999-7C6D-6EE6-449C-36AF7CCAA989}"/>
              </a:ext>
            </a:extLst>
          </p:cNvPr>
          <p:cNvSpPr/>
          <p:nvPr/>
        </p:nvSpPr>
        <p:spPr>
          <a:xfrm>
            <a:off x="3886814" y="5511053"/>
            <a:ext cx="3222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 err="1">
                <a:latin typeface="Courier New" pitchFamily="49" charset="0"/>
                <a:cs typeface="Courier New" pitchFamily="49" charset="0"/>
              </a:rPr>
              <a:t>The</a:t>
            </a:r>
            <a:r>
              <a:rPr lang="es-ES" sz="12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s-ES" sz="1200" b="1" dirty="0" err="1">
                <a:latin typeface="Courier New" pitchFamily="49" charset="0"/>
                <a:cs typeface="Courier New" pitchFamily="49" charset="0"/>
              </a:rPr>
              <a:t>sequence</a:t>
            </a:r>
            <a:endParaRPr lang="es-ES" sz="1200" b="1" dirty="0">
              <a:latin typeface="Courier New" pitchFamily="49" charset="0"/>
              <a:cs typeface="Courier New" pitchFamily="49" charset="0"/>
            </a:endParaRPr>
          </a:p>
          <a:p>
            <a:r>
              <a:rPr lang="es-ES" sz="1200" b="1" dirty="0">
                <a:latin typeface="Courier New" pitchFamily="49" charset="0"/>
                <a:cs typeface="Courier New" pitchFamily="49" charset="0"/>
              </a:rPr>
              <a:t>MVLSPADKTNVKAAWGKVGAHAGEYGAEALERMFLSFPTTKTYFPHFDLSHGSAQVKGHGKKVADALTNAVAHVDDMPNALSALSDLHAHKLRVDPVNFKLLSHCLLVTLAAHLPAEFTPAVHASLDKFLASVSTVLTSKYR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FF9DE2-6771-1043-26CB-B0978E614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-2602531"/>
            <a:ext cx="5443151" cy="2131203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3F40DE3D-B1CA-A0C7-EB34-0E0B0D724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7" y="1126852"/>
            <a:ext cx="8714020" cy="424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ight Arrow 15">
            <a:extLst>
              <a:ext uri="{FF2B5EF4-FFF2-40B4-BE49-F238E27FC236}">
                <a16:creationId xmlns:a16="http://schemas.microsoft.com/office/drawing/2014/main" id="{3D543021-BCC3-54EF-E1FE-EF38AF3B3779}"/>
              </a:ext>
            </a:extLst>
          </p:cNvPr>
          <p:cNvSpPr/>
          <p:nvPr/>
        </p:nvSpPr>
        <p:spPr>
          <a:xfrm rot="16200000">
            <a:off x="3983108" y="4645448"/>
            <a:ext cx="1124464" cy="3322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17" name="3 Rectángulo">
            <a:extLst>
              <a:ext uri="{FF2B5EF4-FFF2-40B4-BE49-F238E27FC236}">
                <a16:creationId xmlns:a16="http://schemas.microsoft.com/office/drawing/2014/main" id="{4620454E-4EF8-5373-D5F7-31B4416922B8}"/>
              </a:ext>
            </a:extLst>
          </p:cNvPr>
          <p:cNvSpPr/>
          <p:nvPr/>
        </p:nvSpPr>
        <p:spPr>
          <a:xfrm>
            <a:off x="296287" y="1126852"/>
            <a:ext cx="40829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 err="1">
                <a:latin typeface="Courier New" pitchFamily="49" charset="0"/>
                <a:cs typeface="Courier New" pitchFamily="49" charset="0"/>
              </a:rPr>
              <a:t>The</a:t>
            </a:r>
            <a:r>
              <a:rPr lang="es-ES" sz="12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s-ES" sz="1200" b="1" dirty="0" err="1">
                <a:latin typeface="Courier New" pitchFamily="49" charset="0"/>
                <a:cs typeface="Courier New" pitchFamily="49" charset="0"/>
              </a:rPr>
              <a:t>starting</a:t>
            </a:r>
            <a:r>
              <a:rPr lang="es-ES" sz="1200" b="1" dirty="0">
                <a:latin typeface="Courier New" pitchFamily="49" charset="0"/>
                <a:cs typeface="Courier New" pitchFamily="49" charset="0"/>
              </a:rPr>
              <a:t> raw material: 20 amino </a:t>
            </a:r>
            <a:r>
              <a:rPr lang="es-ES" sz="1200" b="1" dirty="0" err="1">
                <a:latin typeface="Courier New" pitchFamily="49" charset="0"/>
                <a:cs typeface="Courier New" pitchFamily="49" charset="0"/>
              </a:rPr>
              <a:t>acids</a:t>
            </a:r>
            <a:endParaRPr lang="es-ES" sz="12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D1335DA-A7D9-6321-CF13-5140EE92D509}"/>
              </a:ext>
            </a:extLst>
          </p:cNvPr>
          <p:cNvSpPr txBox="1"/>
          <p:nvPr/>
        </p:nvSpPr>
        <p:spPr>
          <a:xfrm>
            <a:off x="6034663" y="1034519"/>
            <a:ext cx="2108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 err="1">
                <a:latin typeface="Courier New" pitchFamily="49" charset="0"/>
                <a:cs typeface="Courier New" pitchFamily="49" charset="0"/>
              </a:rPr>
              <a:t>The</a:t>
            </a:r>
            <a:r>
              <a:rPr lang="es-E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s-ES" sz="1800" b="1" dirty="0" err="1">
                <a:latin typeface="Courier New" pitchFamily="49" charset="0"/>
                <a:cs typeface="Courier New" pitchFamily="49" charset="0"/>
              </a:rPr>
              <a:t>structure</a:t>
            </a:r>
            <a:endParaRPr lang="es-ES" sz="1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B01338-F95C-76BC-9CD7-56417754C64E}"/>
              </a:ext>
            </a:extLst>
          </p:cNvPr>
          <p:cNvSpPr txBox="1"/>
          <p:nvPr/>
        </p:nvSpPr>
        <p:spPr>
          <a:xfrm>
            <a:off x="8030571" y="1034519"/>
            <a:ext cx="30667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>
                <a:latin typeface="Courier New" pitchFamily="49" charset="0"/>
                <a:cs typeface="Courier New" pitchFamily="49" charset="0"/>
              </a:rPr>
              <a:t>&lt;-&gt;    </a:t>
            </a:r>
            <a:r>
              <a:rPr lang="es-ES" sz="1800" b="1" dirty="0" err="1">
                <a:latin typeface="Courier New" pitchFamily="49" charset="0"/>
                <a:cs typeface="Courier New" pitchFamily="49" charset="0"/>
              </a:rPr>
              <a:t>The</a:t>
            </a:r>
            <a:r>
              <a:rPr lang="es-E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s-ES" sz="1800" b="1" dirty="0" err="1">
                <a:latin typeface="Courier New" pitchFamily="49" charset="0"/>
                <a:cs typeface="Courier New" pitchFamily="49" charset="0"/>
              </a:rPr>
              <a:t>function</a:t>
            </a:r>
            <a:endParaRPr lang="es-ES" sz="1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6DC627-0E9B-5017-5655-6BD555CBB917}"/>
              </a:ext>
            </a:extLst>
          </p:cNvPr>
          <p:cNvSpPr txBox="1"/>
          <p:nvPr/>
        </p:nvSpPr>
        <p:spPr>
          <a:xfrm>
            <a:off x="8736227" y="1542350"/>
            <a:ext cx="340119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 err="1">
                <a:latin typeface="Courier New" pitchFamily="49" charset="0"/>
                <a:cs typeface="Courier New" pitchFamily="49" charset="0"/>
              </a:rPr>
              <a:t>Oxygen</a:t>
            </a:r>
            <a:r>
              <a:rPr lang="es-E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s-ES" sz="1800" b="1" dirty="0" err="1">
                <a:latin typeface="Courier New" pitchFamily="49" charset="0"/>
                <a:cs typeface="Courier New" pitchFamily="49" charset="0"/>
              </a:rPr>
              <a:t>transport</a:t>
            </a:r>
            <a:endParaRPr lang="es-ES" sz="1800" b="1" dirty="0">
              <a:latin typeface="Courier New" pitchFamily="49" charset="0"/>
              <a:cs typeface="Courier New" pitchFamily="49" charset="0"/>
            </a:endParaRPr>
          </a:p>
          <a:p>
            <a:endParaRPr lang="es-ES" b="1" dirty="0">
              <a:latin typeface="Courier New" pitchFamily="49" charset="0"/>
              <a:cs typeface="Courier New" pitchFamily="49" charset="0"/>
            </a:endParaRPr>
          </a:p>
          <a:p>
            <a:r>
              <a:rPr lang="es-ES" b="1" dirty="0" err="1">
                <a:latin typeface="Courier New" pitchFamily="49" charset="0"/>
                <a:cs typeface="Courier New" pitchFamily="49" charset="0"/>
              </a:rPr>
              <a:t>Metabolism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  <a:p>
            <a:endParaRPr lang="es-ES" sz="1800" b="1" dirty="0">
              <a:latin typeface="Courier New" pitchFamily="49" charset="0"/>
              <a:cs typeface="Courier New" pitchFamily="49" charset="0"/>
            </a:endParaRPr>
          </a:p>
          <a:p>
            <a:r>
              <a:rPr lang="es-ES" b="1" dirty="0" err="1">
                <a:latin typeface="Courier New" pitchFamily="49" charset="0"/>
                <a:cs typeface="Courier New" pitchFamily="49" charset="0"/>
              </a:rPr>
              <a:t>Signaling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  <a:p>
            <a:endParaRPr lang="es-ES" sz="1800" b="1" dirty="0">
              <a:latin typeface="Courier New" pitchFamily="49" charset="0"/>
              <a:cs typeface="Courier New" pitchFamily="49" charset="0"/>
            </a:endParaRPr>
          </a:p>
          <a:p>
            <a:r>
              <a:rPr lang="es-ES" b="1" dirty="0">
                <a:latin typeface="Courier New" pitchFamily="49" charset="0"/>
                <a:cs typeface="Courier New" pitchFamily="49" charset="0"/>
              </a:rPr>
              <a:t>….</a:t>
            </a:r>
            <a:endParaRPr lang="es-ES" sz="1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382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60E5405-E05B-61CA-5349-BB8C7EC4BAA8}"/>
              </a:ext>
            </a:extLst>
          </p:cNvPr>
          <p:cNvSpPr/>
          <p:nvPr/>
        </p:nvSpPr>
        <p:spPr>
          <a:xfrm>
            <a:off x="2782818" y="397896"/>
            <a:ext cx="6511350" cy="29870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AD9C56F8-7185-96B0-D78C-AEA7CDB6C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302" y="218843"/>
            <a:ext cx="10363200" cy="65722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What can we do with structural knowledge?</a:t>
            </a:r>
          </a:p>
        </p:txBody>
      </p:sp>
      <p:grpSp>
        <p:nvGrpSpPr>
          <p:cNvPr id="13" name="Agrupa 12">
            <a:extLst>
              <a:ext uri="{FF2B5EF4-FFF2-40B4-BE49-F238E27FC236}">
                <a16:creationId xmlns:a16="http://schemas.microsoft.com/office/drawing/2014/main" id="{13316498-31CD-D546-A6D6-423605F749A5}"/>
              </a:ext>
            </a:extLst>
          </p:cNvPr>
          <p:cNvGrpSpPr/>
          <p:nvPr/>
        </p:nvGrpSpPr>
        <p:grpSpPr>
          <a:xfrm>
            <a:off x="-81065" y="3783578"/>
            <a:ext cx="4811365" cy="2849219"/>
            <a:chOff x="-81065" y="3783578"/>
            <a:chExt cx="4811365" cy="2849219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6F0830F-781E-EC58-94BC-4CAAAD50D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27592" y="4273225"/>
              <a:ext cx="2428971" cy="2359572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73AA94C-D7D1-2699-C32A-A3F91C1AEA05}"/>
                </a:ext>
              </a:extLst>
            </p:cNvPr>
            <p:cNvSpPr/>
            <p:nvPr/>
          </p:nvSpPr>
          <p:spPr>
            <a:xfrm>
              <a:off x="-81065" y="4603451"/>
              <a:ext cx="2306666" cy="379604"/>
            </a:xfrm>
            <a:prstGeom prst="rect">
              <a:avLst/>
            </a:prstGeom>
            <a:solidFill>
              <a:srgbClr val="FFFFFF"/>
            </a:solidFill>
          </p:spPr>
          <p:txBody>
            <a:bodyPr lIns="0" tIns="0" rIns="0" bIns="0">
              <a:noAutofit/>
            </a:bodyPr>
            <a:lstStyle/>
            <a:p>
              <a:pPr algn="ctr"/>
              <a:r>
                <a:rPr lang="en-US" sz="1200" dirty="0"/>
                <a:t>Drug design</a:t>
              </a:r>
            </a:p>
            <a:p>
              <a:pPr algn="ctr"/>
              <a:endParaRPr lang="en-US" sz="1200" dirty="0"/>
            </a:p>
            <a:p>
              <a:pPr algn="ctr"/>
              <a:endParaRPr lang="en-US" sz="1200" dirty="0"/>
            </a:p>
            <a:p>
              <a:pPr algn="ctr"/>
              <a:r>
                <a:rPr lang="en-US" sz="1200" dirty="0"/>
                <a:t>Biosensors</a:t>
              </a:r>
            </a:p>
            <a:p>
              <a:pPr algn="ctr"/>
              <a:endParaRPr lang="en-US" sz="1200" dirty="0"/>
            </a:p>
            <a:p>
              <a:pPr algn="ctr"/>
              <a:r>
                <a:rPr lang="en-US" sz="1200" dirty="0"/>
                <a:t>Vaccines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B43AC3A-D02F-1E5D-8EEC-742DA3237D7B}"/>
                </a:ext>
              </a:extLst>
            </p:cNvPr>
            <p:cNvSpPr/>
            <p:nvPr/>
          </p:nvSpPr>
          <p:spPr>
            <a:xfrm>
              <a:off x="1912573" y="3783578"/>
              <a:ext cx="2817727" cy="544612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>
              <a:noAutofit/>
            </a:bodyPr>
            <a:lstStyle/>
            <a:p>
              <a:pPr algn="ctr"/>
              <a:r>
                <a:rPr lang="en-US" sz="1400" dirty="0"/>
                <a:t>Understand the interaction of proteins with partners</a:t>
              </a:r>
            </a:p>
          </p:txBody>
        </p:sp>
      </p:grpSp>
      <p:grpSp>
        <p:nvGrpSpPr>
          <p:cNvPr id="12" name="Agrupa 11">
            <a:extLst>
              <a:ext uri="{FF2B5EF4-FFF2-40B4-BE49-F238E27FC236}">
                <a16:creationId xmlns:a16="http://schemas.microsoft.com/office/drawing/2014/main" id="{7CAA6DFE-4270-F7E3-C913-55AFB31DE73B}"/>
              </a:ext>
            </a:extLst>
          </p:cNvPr>
          <p:cNvGrpSpPr/>
          <p:nvPr/>
        </p:nvGrpSpPr>
        <p:grpSpPr>
          <a:xfrm>
            <a:off x="14747" y="1265775"/>
            <a:ext cx="4715554" cy="2212290"/>
            <a:chOff x="14747" y="1265775"/>
            <a:chExt cx="4715554" cy="221229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46B0C38-171E-7931-57E7-EA41A03A0B29}"/>
                </a:ext>
              </a:extLst>
            </p:cNvPr>
            <p:cNvSpPr/>
            <p:nvPr/>
          </p:nvSpPr>
          <p:spPr>
            <a:xfrm>
              <a:off x="1810653" y="1265775"/>
              <a:ext cx="2919648" cy="32267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Autofit/>
            </a:bodyPr>
            <a:lstStyle/>
            <a:p>
              <a:pPr marL="9525" algn="ctr" defTabSz="1978881"/>
              <a:r>
                <a:rPr lang="en-US" sz="1400" dirty="0"/>
                <a:t>Compare structures of proteins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39D9ABE-0BF7-A925-F010-0FB5935712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75592" y="1753562"/>
              <a:ext cx="1989770" cy="1724503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6E81A32-63E9-EFB6-DC27-2294441E0751}"/>
                </a:ext>
              </a:extLst>
            </p:cNvPr>
            <p:cNvSpPr txBox="1"/>
            <p:nvPr/>
          </p:nvSpPr>
          <p:spPr>
            <a:xfrm>
              <a:off x="14747" y="2438574"/>
              <a:ext cx="2260845" cy="9047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9525" algn="ctr">
                <a:lnSpc>
                  <a:spcPct val="88000"/>
                </a:lnSpc>
              </a:pPr>
              <a:r>
                <a:rPr lang="en-US" sz="1200" dirty="0"/>
                <a:t>Molecular evolution</a:t>
              </a:r>
            </a:p>
            <a:p>
              <a:pPr marL="9525" algn="ctr">
                <a:lnSpc>
                  <a:spcPct val="88000"/>
                </a:lnSpc>
              </a:pPr>
              <a:endParaRPr lang="en-US" sz="1200" dirty="0"/>
            </a:p>
            <a:p>
              <a:pPr marL="9525" algn="ctr">
                <a:lnSpc>
                  <a:spcPct val="88000"/>
                </a:lnSpc>
              </a:pPr>
              <a:r>
                <a:rPr lang="en-US" sz="1200" dirty="0"/>
                <a:t>Function discovery</a:t>
              </a:r>
            </a:p>
            <a:p>
              <a:pPr marL="9525" algn="ctr">
                <a:lnSpc>
                  <a:spcPct val="88000"/>
                </a:lnSpc>
              </a:pPr>
              <a:endParaRPr lang="en-US" sz="1200" dirty="0"/>
            </a:p>
            <a:p>
              <a:pPr marL="9525" algn="ctr">
                <a:lnSpc>
                  <a:spcPct val="88000"/>
                </a:lnSpc>
              </a:pPr>
              <a:endParaRPr lang="en-US" sz="1200" dirty="0"/>
            </a:p>
          </p:txBody>
        </p:sp>
      </p:grpSp>
      <p:grpSp>
        <p:nvGrpSpPr>
          <p:cNvPr id="7" name="Agrupa 6">
            <a:extLst>
              <a:ext uri="{FF2B5EF4-FFF2-40B4-BE49-F238E27FC236}">
                <a16:creationId xmlns:a16="http://schemas.microsoft.com/office/drawing/2014/main" id="{66BB5305-49CE-731A-0B36-7BADD4ACB89F}"/>
              </a:ext>
            </a:extLst>
          </p:cNvPr>
          <p:cNvGrpSpPr/>
          <p:nvPr/>
        </p:nvGrpSpPr>
        <p:grpSpPr>
          <a:xfrm>
            <a:off x="5627188" y="2086061"/>
            <a:ext cx="6288527" cy="1658501"/>
            <a:chOff x="4638946" y="2016513"/>
            <a:chExt cx="7274946" cy="1648258"/>
          </a:xfrm>
        </p:grpSpPr>
        <p:pic>
          <p:nvPicPr>
            <p:cNvPr id="4" name="Imatge 3">
              <a:extLst>
                <a:ext uri="{FF2B5EF4-FFF2-40B4-BE49-F238E27FC236}">
                  <a16:creationId xmlns:a16="http://schemas.microsoft.com/office/drawing/2014/main" id="{B69569A5-D901-F525-D678-3F39930A43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539" b="75033"/>
            <a:stretch/>
          </p:blipFill>
          <p:spPr>
            <a:xfrm>
              <a:off x="4638946" y="2456517"/>
              <a:ext cx="7274946" cy="1208254"/>
            </a:xfrm>
            <a:prstGeom prst="rect">
              <a:avLst/>
            </a:prstGeom>
          </p:spPr>
        </p:pic>
        <p:sp>
          <p:nvSpPr>
            <p:cNvPr id="5" name="QuadreDeText 4">
              <a:extLst>
                <a:ext uri="{FF2B5EF4-FFF2-40B4-BE49-F238E27FC236}">
                  <a16:creationId xmlns:a16="http://schemas.microsoft.com/office/drawing/2014/main" id="{C9CEBBB3-F946-7F6D-304D-EC6631C911E3}"/>
                </a:ext>
              </a:extLst>
            </p:cNvPr>
            <p:cNvSpPr txBox="1"/>
            <p:nvPr/>
          </p:nvSpPr>
          <p:spPr>
            <a:xfrm>
              <a:off x="5656340" y="2016513"/>
              <a:ext cx="454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/>
                <a:t>Full protein space versus Nature</a:t>
              </a:r>
              <a:endParaRPr lang="ca-ES" dirty="0"/>
            </a:p>
          </p:txBody>
        </p:sp>
      </p:grpSp>
      <p:sp>
        <p:nvSpPr>
          <p:cNvPr id="15" name="QuadreDeText 14">
            <a:extLst>
              <a:ext uri="{FF2B5EF4-FFF2-40B4-BE49-F238E27FC236}">
                <a16:creationId xmlns:a16="http://schemas.microsoft.com/office/drawing/2014/main" id="{5B10F4C5-DE6E-BD40-0AC7-95D34B23940A}"/>
              </a:ext>
            </a:extLst>
          </p:cNvPr>
          <p:cNvSpPr txBox="1"/>
          <p:nvPr/>
        </p:nvSpPr>
        <p:spPr>
          <a:xfrm>
            <a:off x="5527138" y="1655757"/>
            <a:ext cx="6488626" cy="3911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l"/>
            <a:endParaRPr lang="ca-ES" dirty="0"/>
          </a:p>
        </p:txBody>
      </p:sp>
      <p:grpSp>
        <p:nvGrpSpPr>
          <p:cNvPr id="9" name="Agrupa 8">
            <a:extLst>
              <a:ext uri="{FF2B5EF4-FFF2-40B4-BE49-F238E27FC236}">
                <a16:creationId xmlns:a16="http://schemas.microsoft.com/office/drawing/2014/main" id="{ECE56D5A-DDF8-76FD-4C33-327D221F5151}"/>
              </a:ext>
            </a:extLst>
          </p:cNvPr>
          <p:cNvGrpSpPr/>
          <p:nvPr/>
        </p:nvGrpSpPr>
        <p:grpSpPr>
          <a:xfrm>
            <a:off x="6226795" y="997474"/>
            <a:ext cx="5673630" cy="2682191"/>
            <a:chOff x="6226795" y="997474"/>
            <a:chExt cx="5673630" cy="268219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A9C35A4-0F99-286F-7431-85AB22A889E0}"/>
                </a:ext>
              </a:extLst>
            </p:cNvPr>
            <p:cNvSpPr/>
            <p:nvPr/>
          </p:nvSpPr>
          <p:spPr>
            <a:xfrm>
              <a:off x="9593759" y="1873872"/>
              <a:ext cx="2306666" cy="379604"/>
            </a:xfrm>
            <a:prstGeom prst="rect">
              <a:avLst/>
            </a:prstGeom>
            <a:solidFill>
              <a:srgbClr val="FFFFFF"/>
            </a:solidFill>
          </p:spPr>
          <p:txBody>
            <a:bodyPr lIns="0" tIns="0" rIns="0" bIns="0">
              <a:noAutofit/>
            </a:bodyPr>
            <a:lstStyle/>
            <a:p>
              <a:pPr algn="ctr"/>
              <a:r>
                <a:rPr lang="en-US" sz="1200" dirty="0"/>
                <a:t>Directed evolution </a:t>
              </a:r>
            </a:p>
            <a:p>
              <a:pPr algn="ctr"/>
              <a:endParaRPr lang="en-US" sz="1200" dirty="0"/>
            </a:p>
            <a:p>
              <a:pPr algn="ctr"/>
              <a:r>
                <a:rPr lang="en-US" sz="1200" dirty="0"/>
                <a:t>Protein Engineering</a:t>
              </a:r>
            </a:p>
            <a:p>
              <a:pPr algn="ctr"/>
              <a:endParaRPr lang="en-US" sz="1200" dirty="0"/>
            </a:p>
            <a:p>
              <a:pPr algn="ctr"/>
              <a:r>
                <a:rPr lang="en-US" sz="1200" dirty="0"/>
                <a:t>nanomaterials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EF27DA9-BC29-1C8D-B960-9E7D7FDED7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290208" y="997474"/>
              <a:ext cx="2682191" cy="2682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483FFC0-22F6-18E4-D2B8-0D60044BD25E}"/>
                </a:ext>
              </a:extLst>
            </p:cNvPr>
            <p:cNvSpPr/>
            <p:nvPr/>
          </p:nvSpPr>
          <p:spPr>
            <a:xfrm>
              <a:off x="6226795" y="1222878"/>
              <a:ext cx="2992883" cy="36557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Autofit/>
            </a:bodyPr>
            <a:lstStyle/>
            <a:p>
              <a:pPr algn="ctr"/>
              <a:r>
                <a:rPr lang="en-US" sz="1400" dirty="0"/>
                <a:t>Create new folds absent form nature</a:t>
              </a:r>
            </a:p>
          </p:txBody>
        </p:sp>
      </p:grpSp>
      <p:grpSp>
        <p:nvGrpSpPr>
          <p:cNvPr id="11" name="Agrupa 10">
            <a:extLst>
              <a:ext uri="{FF2B5EF4-FFF2-40B4-BE49-F238E27FC236}">
                <a16:creationId xmlns:a16="http://schemas.microsoft.com/office/drawing/2014/main" id="{041F464A-009F-6CC6-393D-C0DD93284802}"/>
              </a:ext>
            </a:extLst>
          </p:cNvPr>
          <p:cNvGrpSpPr/>
          <p:nvPr/>
        </p:nvGrpSpPr>
        <p:grpSpPr>
          <a:xfrm>
            <a:off x="6483065" y="3873342"/>
            <a:ext cx="5204607" cy="2529558"/>
            <a:chOff x="6483065" y="3873342"/>
            <a:chExt cx="5204607" cy="2529558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DF5D1C2-58BE-A411-2FCC-8C88AB363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93041" y="4253534"/>
              <a:ext cx="2260393" cy="2149366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7BA83A9-F93D-740E-0618-01FAC3D9CE06}"/>
                </a:ext>
              </a:extLst>
            </p:cNvPr>
            <p:cNvSpPr/>
            <p:nvPr/>
          </p:nvSpPr>
          <p:spPr>
            <a:xfrm>
              <a:off x="9381006" y="4462166"/>
              <a:ext cx="2306666" cy="379604"/>
            </a:xfrm>
            <a:prstGeom prst="rect">
              <a:avLst/>
            </a:prstGeom>
            <a:solidFill>
              <a:srgbClr val="FFFFFF"/>
            </a:solidFill>
          </p:spPr>
          <p:txBody>
            <a:bodyPr lIns="0" tIns="0" rIns="0" bIns="0">
              <a:noAutofit/>
            </a:bodyPr>
            <a:lstStyle/>
            <a:p>
              <a:pPr algn="ctr"/>
              <a:r>
                <a:rPr lang="en-US" sz="1200" dirty="0" err="1"/>
                <a:t>BioCatalysis</a:t>
              </a:r>
              <a:endParaRPr lang="en-US" sz="1200" dirty="0"/>
            </a:p>
            <a:p>
              <a:pPr algn="ctr"/>
              <a:endParaRPr lang="en-US" sz="1200" dirty="0"/>
            </a:p>
            <a:p>
              <a:pPr algn="ctr"/>
              <a:r>
                <a:rPr lang="en-US" sz="1200" dirty="0"/>
                <a:t>Green Chemistry</a:t>
              </a:r>
            </a:p>
            <a:p>
              <a:pPr algn="ctr"/>
              <a:endParaRPr lang="en-US" sz="1200" dirty="0"/>
            </a:p>
            <a:p>
              <a:pPr algn="ctr"/>
              <a:r>
                <a:rPr lang="en-US" sz="1200" dirty="0"/>
                <a:t>…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DCA627-DBF5-9F76-F8CD-A12C0BA35A5E}"/>
                </a:ext>
              </a:extLst>
            </p:cNvPr>
            <p:cNvSpPr/>
            <p:nvPr/>
          </p:nvSpPr>
          <p:spPr>
            <a:xfrm>
              <a:off x="6483065" y="3873342"/>
              <a:ext cx="2480342" cy="365083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Autofit/>
            </a:bodyPr>
            <a:lstStyle/>
            <a:p>
              <a:pPr marL="9525" algn="ctr" defTabSz="1978881"/>
              <a:r>
                <a:rPr lang="en-US" sz="1400" dirty="0"/>
                <a:t>Create de novo enzymes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212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15293E4-A16B-9C11-4EB5-03A7D8C7B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BD136686-8629-CE60-3FEA-B55A67E6C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303" y="1187532"/>
            <a:ext cx="5045858" cy="4754297"/>
          </a:xfrm>
        </p:spPr>
        <p:txBody>
          <a:bodyPr/>
          <a:lstStyle/>
          <a:p>
            <a:r>
              <a:rPr lang="en-US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/>
              </a:rPr>
              <a:t>1957-1959: first atomic model of a protein </a:t>
            </a:r>
          </a:p>
          <a:p>
            <a:r>
              <a:rPr lang="en-US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/>
              </a:rPr>
              <a:t>1962: First Nobel prize for solving a protein structure using crystallography and X-ray diffraction </a:t>
            </a:r>
            <a:endParaRPr lang="en-US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/>
            </a:endParaRPr>
          </a:p>
          <a:p>
            <a:r>
              <a:rPr lang="en-US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/>
              </a:rPr>
              <a:t>1972: Levinthal paradox</a:t>
            </a:r>
          </a:p>
          <a:p>
            <a:r>
              <a:rPr lang="en-US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/>
              </a:rPr>
              <a:t>Structure – function ?</a:t>
            </a:r>
            <a:endParaRPr lang="en-US" sz="20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/>
            </a:endParaRPr>
          </a:p>
        </p:txBody>
      </p:sp>
      <p:pic>
        <p:nvPicPr>
          <p:cNvPr id="2" name="Picture 2" descr="unnumbered 4 p138">
            <a:extLst>
              <a:ext uri="{FF2B5EF4-FFF2-40B4-BE49-F238E27FC236}">
                <a16:creationId xmlns:a16="http://schemas.microsoft.com/office/drawing/2014/main" id="{9E6D33D6-C7C4-2D48-C9EC-2F1DA8565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161" y="1264202"/>
            <a:ext cx="3046742" cy="30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14FEAFB2-5F82-1200-685B-2C87A330E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</a:t>
            </a:r>
            <a:r>
              <a:rPr lang="en-ES" dirty="0"/>
              <a:t>he results of a long-standing scientific effort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C724B2-C253-C395-BC4B-ED39A1A2B234}"/>
              </a:ext>
            </a:extLst>
          </p:cNvPr>
          <p:cNvSpPr txBox="1"/>
          <p:nvPr/>
        </p:nvSpPr>
        <p:spPr>
          <a:xfrm>
            <a:off x="5769864" y="4658975"/>
            <a:ext cx="60972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“If I have seen further, it is by standing on the shoulders of giants.”</a:t>
            </a:r>
          </a:p>
          <a:p>
            <a:r>
              <a:rPr lang="en-US" sz="1800" dirty="0"/>
              <a:t>Sir Isaac Newton</a:t>
            </a:r>
          </a:p>
        </p:txBody>
      </p:sp>
      <p:pic>
        <p:nvPicPr>
          <p:cNvPr id="2050" name="Picture 2" descr=" ">
            <a:extLst>
              <a:ext uri="{FF2B5EF4-FFF2-40B4-BE49-F238E27FC236}">
                <a16:creationId xmlns:a16="http://schemas.microsoft.com/office/drawing/2014/main" id="{179CF614-D118-28E6-8032-C3BA0F8B41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61"/>
          <a:stretch/>
        </p:blipFill>
        <p:spPr bwMode="auto">
          <a:xfrm>
            <a:off x="9520210" y="1275695"/>
            <a:ext cx="1863517" cy="24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3E6F77-A05E-046A-D02D-2E082B82CBE0}"/>
              </a:ext>
            </a:extLst>
          </p:cNvPr>
          <p:cNvSpPr txBox="1"/>
          <p:nvPr/>
        </p:nvSpPr>
        <p:spPr>
          <a:xfrm>
            <a:off x="9520210" y="3820431"/>
            <a:ext cx="20974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/>
              <a:t>Cyrus Levinthal, 1922-1990</a:t>
            </a:r>
          </a:p>
        </p:txBody>
      </p:sp>
    </p:spTree>
    <p:extLst>
      <p:ext uri="{BB962C8B-B14F-4D97-AF65-F5344CB8AC3E}">
        <p14:creationId xmlns:p14="http://schemas.microsoft.com/office/powerpoint/2010/main" val="2644760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3A2B984-2452-044E-43C5-E5FB7C219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722" y="1281711"/>
            <a:ext cx="3303495" cy="473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6E58DB-7762-5CD2-6388-9363F2FC5BCC}"/>
              </a:ext>
            </a:extLst>
          </p:cNvPr>
          <p:cNvSpPr txBox="1"/>
          <p:nvPr/>
        </p:nvSpPr>
        <p:spPr>
          <a:xfrm>
            <a:off x="173722" y="6256251"/>
            <a:ext cx="338865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hlinkClick r:id="rId3"/>
              </a:rPr>
              <a:t>https://www.utep.edu/science/chemistry/_files/images/facilities/cryo%20em%20microscope.png</a:t>
            </a:r>
            <a:r>
              <a:rPr lang="en-US" sz="800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D37E488-19DD-4C5F-E1F5-2E88D12D0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3746" y="1281710"/>
            <a:ext cx="3548930" cy="473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9D7C68-A1DC-D6B9-2FAB-60F18FC7B5E7}"/>
              </a:ext>
            </a:extLst>
          </p:cNvPr>
          <p:cNvSpPr txBox="1"/>
          <p:nvPr/>
        </p:nvSpPr>
        <p:spPr>
          <a:xfrm>
            <a:off x="3723746" y="6256251"/>
            <a:ext cx="36654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hlinkClick r:id="rId5"/>
              </a:rPr>
              <a:t>https://structbio.vanderbilt.edu/nmr/facility/Renovation_2010_11/900_2012_2_small.jpg</a:t>
            </a:r>
            <a:r>
              <a:rPr lang="en-US" sz="800" dirty="0"/>
              <a:t> 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D61DDDCF-15D0-744B-2DC5-D8188A74E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5721" y="1568581"/>
            <a:ext cx="4647271" cy="348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EF9C91-0577-4763-9921-BEF708CEF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ES" dirty="0"/>
              <a:t>How to solve protein </a:t>
            </a:r>
            <a:r>
              <a:rPr lang="en-ES"/>
              <a:t>structures experimentally</a:t>
            </a:r>
            <a:r>
              <a:rPr lang="en-US" dirty="0"/>
              <a:t> ?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50506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50BC6-6585-8AFB-51A3-1A00121EC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 Rectángulo">
            <a:extLst>
              <a:ext uri="{FF2B5EF4-FFF2-40B4-BE49-F238E27FC236}">
                <a16:creationId xmlns:a16="http://schemas.microsoft.com/office/drawing/2014/main" id="{E10A93C6-2087-88B7-8C2A-219C1820A9ED}"/>
              </a:ext>
            </a:extLst>
          </p:cNvPr>
          <p:cNvSpPr/>
          <p:nvPr/>
        </p:nvSpPr>
        <p:spPr>
          <a:xfrm>
            <a:off x="395536" y="162650"/>
            <a:ext cx="7313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The number seqs vs numbers of structures vs number of folds</a:t>
            </a:r>
            <a:endParaRPr lang="es-ES" sz="2400" b="1" dirty="0">
              <a:solidFill>
                <a:schemeClr val="tx2"/>
              </a:solidFill>
              <a:ea typeface="MS Mincho" pitchFamily="49" charset="-128"/>
              <a:cs typeface="Arial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09967A2-2246-AE73-32CF-7EA7459B5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41" y="1362979"/>
            <a:ext cx="4692891" cy="245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E9EDAD6-631C-A082-0D96-29A7087C516A}"/>
              </a:ext>
            </a:extLst>
          </p:cNvPr>
          <p:cNvSpPr txBox="1"/>
          <p:nvPr/>
        </p:nvSpPr>
        <p:spPr>
          <a:xfrm>
            <a:off x="1606566" y="1149866"/>
            <a:ext cx="3124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2024: 250 million sequences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F01AF42-0A05-C3AA-277F-535AE4BDD4E0}"/>
              </a:ext>
            </a:extLst>
          </p:cNvPr>
          <p:cNvGrpSpPr/>
          <p:nvPr/>
        </p:nvGrpSpPr>
        <p:grpSpPr>
          <a:xfrm>
            <a:off x="395536" y="3819414"/>
            <a:ext cx="4670734" cy="3060602"/>
            <a:chOff x="395536" y="3819414"/>
            <a:chExt cx="4670734" cy="3060602"/>
          </a:xfrm>
        </p:grpSpPr>
        <p:pic>
          <p:nvPicPr>
            <p:cNvPr id="3" name="Imagen 6">
              <a:extLst>
                <a:ext uri="{FF2B5EF4-FFF2-40B4-BE49-F238E27FC236}">
                  <a16:creationId xmlns:a16="http://schemas.microsoft.com/office/drawing/2014/main" id="{A74BCC8F-F364-2E9E-C17F-69D7E7038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6185" y="3819414"/>
              <a:ext cx="1492440" cy="268321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B197E45-C6DE-F4A3-98E7-E16473A1078B}"/>
                </a:ext>
              </a:extLst>
            </p:cNvPr>
            <p:cNvSpPr txBox="1"/>
            <p:nvPr/>
          </p:nvSpPr>
          <p:spPr>
            <a:xfrm>
              <a:off x="2756321" y="4385724"/>
              <a:ext cx="230994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err="1">
                  <a:sym typeface="Wingdings" pitchFamily="2" charset="2"/>
                </a:rPr>
                <a:t>Only</a:t>
              </a:r>
              <a:r>
                <a:rPr lang="es-ES" dirty="0">
                  <a:sym typeface="Wingdings" pitchFamily="2" charset="2"/>
                </a:rPr>
                <a:t> 0,1% </a:t>
              </a:r>
              <a:r>
                <a:rPr lang="es-ES" dirty="0" err="1">
                  <a:sym typeface="Wingdings" pitchFamily="2" charset="2"/>
                </a:rPr>
                <a:t>of</a:t>
              </a:r>
              <a:r>
                <a:rPr lang="es-ES" dirty="0">
                  <a:sym typeface="Wingdings" pitchFamily="2" charset="2"/>
                </a:rPr>
                <a:t> </a:t>
              </a:r>
              <a:r>
                <a:rPr lang="es-ES" dirty="0" err="1">
                  <a:sym typeface="Wingdings" pitchFamily="2" charset="2"/>
                </a:rPr>
                <a:t>the</a:t>
              </a:r>
              <a:r>
                <a:rPr lang="es-ES" dirty="0">
                  <a:sym typeface="Wingdings" pitchFamily="2" charset="2"/>
                </a:rPr>
                <a:t> </a:t>
              </a:r>
              <a:r>
                <a:rPr lang="es-ES" dirty="0" err="1">
                  <a:sym typeface="Wingdings" pitchFamily="2" charset="2"/>
                </a:rPr>
                <a:t>protein</a:t>
              </a:r>
              <a:r>
                <a:rPr lang="es-ES" dirty="0">
                  <a:sym typeface="Wingdings" pitchFamily="2" charset="2"/>
                </a:rPr>
                <a:t> </a:t>
              </a:r>
              <a:r>
                <a:rPr lang="es-ES" dirty="0" err="1">
                  <a:sym typeface="Wingdings" pitchFamily="2" charset="2"/>
                </a:rPr>
                <a:t>structure</a:t>
              </a:r>
              <a:r>
                <a:rPr lang="es-ES" dirty="0">
                  <a:sym typeface="Wingdings" pitchFamily="2" charset="2"/>
                </a:rPr>
                <a:t> </a:t>
              </a:r>
              <a:r>
                <a:rPr lang="es-ES" dirty="0" err="1">
                  <a:sym typeface="Wingdings" pitchFamily="2" charset="2"/>
                </a:rPr>
                <a:t>of</a:t>
              </a:r>
              <a:r>
                <a:rPr lang="es-ES" dirty="0">
                  <a:sym typeface="Wingdings" pitchFamily="2" charset="2"/>
                </a:rPr>
                <a:t> </a:t>
              </a:r>
              <a:r>
                <a:rPr lang="es-ES" dirty="0" err="1">
                  <a:sym typeface="Wingdings" pitchFamily="2" charset="2"/>
                </a:rPr>
                <a:t>the</a:t>
              </a:r>
              <a:r>
                <a:rPr lang="es-ES" dirty="0">
                  <a:sym typeface="Wingdings" pitchFamily="2" charset="2"/>
                </a:rPr>
                <a:t> </a:t>
              </a:r>
              <a:r>
                <a:rPr lang="es-ES" dirty="0" err="1">
                  <a:sym typeface="Wingdings" pitchFamily="2" charset="2"/>
                </a:rPr>
                <a:t>known</a:t>
              </a:r>
              <a:r>
                <a:rPr lang="es-ES" dirty="0">
                  <a:sym typeface="Wingdings" pitchFamily="2" charset="2"/>
                </a:rPr>
                <a:t> </a:t>
              </a:r>
              <a:r>
                <a:rPr lang="es-ES" dirty="0" err="1">
                  <a:sym typeface="Wingdings" pitchFamily="2" charset="2"/>
                </a:rPr>
                <a:t>genome</a:t>
              </a:r>
              <a:r>
                <a:rPr lang="es-ES" dirty="0">
                  <a:sym typeface="Wingdings" pitchFamily="2" charset="2"/>
                </a:rPr>
                <a:t> has </a:t>
              </a:r>
              <a:r>
                <a:rPr lang="es-ES" dirty="0" err="1">
                  <a:sym typeface="Wingdings" pitchFamily="2" charset="2"/>
                </a:rPr>
                <a:t>been</a:t>
              </a:r>
              <a:r>
                <a:rPr lang="es-ES" dirty="0">
                  <a:sym typeface="Wingdings" pitchFamily="2" charset="2"/>
                </a:rPr>
                <a:t> </a:t>
              </a:r>
              <a:r>
                <a:rPr lang="es-ES" dirty="0" err="1">
                  <a:sym typeface="Wingdings" pitchFamily="2" charset="2"/>
                </a:rPr>
                <a:t>experimentally</a:t>
              </a:r>
              <a:r>
                <a:rPr lang="es-ES" dirty="0">
                  <a:sym typeface="Wingdings" pitchFamily="2" charset="2"/>
                </a:rPr>
                <a:t> </a:t>
              </a:r>
              <a:r>
                <a:rPr lang="es-ES" dirty="0" err="1">
                  <a:sym typeface="Wingdings" pitchFamily="2" charset="2"/>
                </a:rPr>
                <a:t>solved</a:t>
              </a:r>
              <a:endParaRPr lang="en-E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B7AFF32-D2CF-C50B-06BC-D22D5766D0AF}"/>
                </a:ext>
              </a:extLst>
            </p:cNvPr>
            <p:cNvSpPr txBox="1"/>
            <p:nvPr/>
          </p:nvSpPr>
          <p:spPr>
            <a:xfrm>
              <a:off x="395536" y="6510684"/>
              <a:ext cx="277535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/>
                <a:t>2024: 228 227 structures.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FA20753-D1C3-7724-194B-6541F39E7BAD}"/>
              </a:ext>
            </a:extLst>
          </p:cNvPr>
          <p:cNvGrpSpPr/>
          <p:nvPr/>
        </p:nvGrpSpPr>
        <p:grpSpPr>
          <a:xfrm>
            <a:off x="6090515" y="2678151"/>
            <a:ext cx="5501871" cy="3464495"/>
            <a:chOff x="5923281" y="2778554"/>
            <a:chExt cx="5501871" cy="3464495"/>
          </a:xfrm>
        </p:grpSpPr>
        <p:pic>
          <p:nvPicPr>
            <p:cNvPr id="2" name="Picture 4">
              <a:extLst>
                <a:ext uri="{FF2B5EF4-FFF2-40B4-BE49-F238E27FC236}">
                  <a16:creationId xmlns:a16="http://schemas.microsoft.com/office/drawing/2014/main" id="{857C2D41-27FE-C4DB-4472-8DF535EFF3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2043" y="2778554"/>
              <a:ext cx="1723109" cy="34462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72657EF-69DC-FB0D-B398-512CA8FC3E76}"/>
                </a:ext>
              </a:extLst>
            </p:cNvPr>
            <p:cNvSpPr txBox="1"/>
            <p:nvPr/>
          </p:nvSpPr>
          <p:spPr>
            <a:xfrm>
              <a:off x="6199652" y="4584332"/>
              <a:ext cx="1839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2019 :1400 folds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990367D-742D-71FA-6393-02BF17B9370E}"/>
                </a:ext>
              </a:extLst>
            </p:cNvPr>
            <p:cNvSpPr txBox="1"/>
            <p:nvPr/>
          </p:nvSpPr>
          <p:spPr>
            <a:xfrm>
              <a:off x="6096000" y="3938001"/>
              <a:ext cx="28196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err="1">
                  <a:sym typeface="Wingdings" pitchFamily="2" charset="2"/>
                </a:rPr>
                <a:t>Last</a:t>
              </a:r>
              <a:r>
                <a:rPr lang="es-ES" dirty="0">
                  <a:sym typeface="Wingdings" pitchFamily="2" charset="2"/>
                </a:rPr>
                <a:t> 10 </a:t>
              </a:r>
              <a:r>
                <a:rPr lang="es-ES" dirty="0" err="1">
                  <a:sym typeface="Wingdings" pitchFamily="2" charset="2"/>
                </a:rPr>
                <a:t>years</a:t>
              </a:r>
              <a:r>
                <a:rPr lang="es-ES" dirty="0">
                  <a:sym typeface="Wingdings" pitchFamily="2" charset="2"/>
                </a:rPr>
                <a:t>: </a:t>
              </a:r>
              <a:r>
                <a:rPr lang="es-ES" dirty="0" err="1">
                  <a:sym typeface="Wingdings" pitchFamily="2" charset="2"/>
                </a:rPr>
                <a:t>almost</a:t>
              </a:r>
              <a:r>
                <a:rPr lang="es-ES" dirty="0">
                  <a:sym typeface="Wingdings" pitchFamily="2" charset="2"/>
                </a:rPr>
                <a:t> no new </a:t>
              </a:r>
              <a:r>
                <a:rPr lang="es-ES" dirty="0" err="1">
                  <a:sym typeface="Wingdings" pitchFamily="2" charset="2"/>
                </a:rPr>
                <a:t>fold</a:t>
              </a:r>
              <a:r>
                <a:rPr lang="es-ES" dirty="0">
                  <a:sym typeface="Wingdings" pitchFamily="2" charset="2"/>
                </a:rPr>
                <a:t> </a:t>
              </a:r>
              <a:r>
                <a:rPr lang="es-ES" dirty="0" err="1">
                  <a:sym typeface="Wingdings" pitchFamily="2" charset="2"/>
                </a:rPr>
                <a:t>identified</a:t>
              </a:r>
              <a:endParaRPr lang="en-E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D8A1CE0-C73A-6B8D-E60A-E2BEB29C6113}"/>
                </a:ext>
              </a:extLst>
            </p:cNvPr>
            <p:cNvSpPr txBox="1"/>
            <p:nvPr/>
          </p:nvSpPr>
          <p:spPr>
            <a:xfrm>
              <a:off x="5923281" y="5319719"/>
              <a:ext cx="36717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Sufficient data to train AI and other statistical models to predict protein structures!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032F849-2008-5D2A-A4F5-0F1BA78333F2}"/>
              </a:ext>
            </a:extLst>
          </p:cNvPr>
          <p:cNvGrpSpPr/>
          <p:nvPr/>
        </p:nvGrpSpPr>
        <p:grpSpPr>
          <a:xfrm>
            <a:off x="9693160" y="6149727"/>
            <a:ext cx="2819642" cy="646331"/>
            <a:chOff x="9693160" y="6205147"/>
            <a:chExt cx="2819642" cy="64633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732F4AF-3AE8-6C05-4A59-E3021DA6E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22920" r="22072"/>
            <a:stretch/>
          </p:blipFill>
          <p:spPr>
            <a:xfrm>
              <a:off x="11391053" y="6205147"/>
              <a:ext cx="632059" cy="646331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799244D-9575-CAAB-F098-B43FE5552B44}"/>
                </a:ext>
              </a:extLst>
            </p:cNvPr>
            <p:cNvSpPr txBox="1"/>
            <p:nvPr/>
          </p:nvSpPr>
          <p:spPr>
            <a:xfrm>
              <a:off x="9693160" y="6355642"/>
              <a:ext cx="28196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ym typeface="Wingdings" pitchFamily="2" charset="2"/>
                </a:rPr>
                <a:t>Computation</a:t>
              </a:r>
              <a:r>
                <a:rPr lang="es-ES" dirty="0">
                  <a:sym typeface="Wingdings" pitchFamily="2" charset="2"/>
                </a:rPr>
                <a:t> !</a:t>
              </a:r>
              <a:endParaRPr lang="en-E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B6DDAE-C908-6DE5-C147-ACC9FFA94642}"/>
              </a:ext>
            </a:extLst>
          </p:cNvPr>
          <p:cNvGrpSpPr/>
          <p:nvPr/>
        </p:nvGrpSpPr>
        <p:grpSpPr>
          <a:xfrm>
            <a:off x="5313832" y="842504"/>
            <a:ext cx="7054589" cy="3024151"/>
            <a:chOff x="5873960" y="568760"/>
            <a:chExt cx="7054589" cy="302415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5648DDC-95E1-44A6-F161-E7E571855CFD}"/>
                </a:ext>
              </a:extLst>
            </p:cNvPr>
            <p:cNvSpPr txBox="1"/>
            <p:nvPr/>
          </p:nvSpPr>
          <p:spPr>
            <a:xfrm>
              <a:off x="6384141" y="568760"/>
              <a:ext cx="3002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Problem Levinthal Folding</a:t>
              </a:r>
            </a:p>
            <a:p>
              <a:endParaRPr lang="en-US" dirty="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81AC387-A4D1-0717-2135-74D28D530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67850" y="1059776"/>
              <a:ext cx="2835540" cy="2533135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9DA10BA-7C6A-0AF5-41E2-9C684D8B8390}"/>
                </a:ext>
              </a:extLst>
            </p:cNvPr>
            <p:cNvSpPr txBox="1"/>
            <p:nvPr/>
          </p:nvSpPr>
          <p:spPr>
            <a:xfrm rot="20706476">
              <a:off x="5873960" y="1624013"/>
              <a:ext cx="45191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ES" dirty="0"/>
                <a:t>Can’t be solved with pure physical models!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E9786B1-D322-F6CA-AAF6-A75AC1634C39}"/>
                </a:ext>
              </a:extLst>
            </p:cNvPr>
            <p:cNvSpPr txBox="1"/>
            <p:nvPr/>
          </p:nvSpPr>
          <p:spPr>
            <a:xfrm>
              <a:off x="10108907" y="1581356"/>
              <a:ext cx="28196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ym typeface="Wingdings" pitchFamily="2" charset="2"/>
                </a:rPr>
                <a:t>Computation</a:t>
              </a:r>
              <a:r>
                <a:rPr lang="es-ES" dirty="0">
                  <a:sym typeface="Wingdings" pitchFamily="2" charset="2"/>
                </a:rPr>
                <a:t> ?</a:t>
              </a:r>
              <a:endParaRPr lang="en-ES" dirty="0"/>
            </a:p>
          </p:txBody>
        </p:sp>
      </p:grpSp>
    </p:spTree>
    <p:extLst>
      <p:ext uri="{BB962C8B-B14F-4D97-AF65-F5344CB8AC3E}">
        <p14:creationId xmlns:p14="http://schemas.microsoft.com/office/powerpoint/2010/main" val="161904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293E4-A16B-9C11-4EB5-03A7D8C7B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ats vs Dogs Image Classification using CNN.">
            <a:extLst>
              <a:ext uri="{FF2B5EF4-FFF2-40B4-BE49-F238E27FC236}">
                <a16:creationId xmlns:a16="http://schemas.microsoft.com/office/drawing/2014/main" id="{B0C400F4-96D4-939B-D0B4-58D2D4E68A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859" y="493141"/>
            <a:ext cx="4360206" cy="182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825D6F6-90A3-EA17-AB12-79C7E2653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IA</a:t>
            </a:r>
          </a:p>
        </p:txBody>
      </p:sp>
    </p:spTree>
    <p:extLst>
      <p:ext uri="{BB962C8B-B14F-4D97-AF65-F5344CB8AC3E}">
        <p14:creationId xmlns:p14="http://schemas.microsoft.com/office/powerpoint/2010/main" val="4092773061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Personalizado 11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0F55B3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42B0E7C6-1071-483F-A575-9AF7EE1B96AC}" vid="{E18014FF-B132-4F63-9D72-5B85E99D64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6366A7F7BF1A4C937B910362794D67" ma:contentTypeVersion="17" ma:contentTypeDescription="Crea un document nou" ma:contentTypeScope="" ma:versionID="70ddd52bb378e13554ae683dbf49b0a7">
  <xsd:schema xmlns:xsd="http://www.w3.org/2001/XMLSchema" xmlns:xs="http://www.w3.org/2001/XMLSchema" xmlns:p="http://schemas.microsoft.com/office/2006/metadata/properties" xmlns:ns2="ab7117b9-6351-4ddf-b485-470f6a1a296f" xmlns:ns3="fe040d53-65e8-4bf5-bcaa-05d2b6d49e6a" targetNamespace="http://schemas.microsoft.com/office/2006/metadata/properties" ma:root="true" ma:fieldsID="3706539f07cd7e6f765ed066213c341c" ns2:_="" ns3:_="">
    <xsd:import namespace="ab7117b9-6351-4ddf-b485-470f6a1a296f"/>
    <xsd:import namespace="fe040d53-65e8-4bf5-bcaa-05d2b6d49e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7117b9-6351-4ddf-b485-470f6a1a29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es de la imatge" ma:readOnly="false" ma:fieldId="{5cf76f15-5ced-4ddc-b409-7134ff3c332f}" ma:taxonomyMulti="true" ma:sspId="34c01127-bdf0-454e-9077-a20ba63b60e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040d53-65e8-4bf5-bcaa-05d2b6d49e6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7811ab68-5535-4e48-9f2e-e2110ecbd98e}" ma:internalName="TaxCatchAll" ma:showField="CatchAllData" ma:web="fe040d53-65e8-4bf5-bcaa-05d2b6d49e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b7117b9-6351-4ddf-b485-470f6a1a296f">
      <Terms xmlns="http://schemas.microsoft.com/office/infopath/2007/PartnerControls"/>
    </lcf76f155ced4ddcb4097134ff3c332f>
    <TaxCatchAll xmlns="fe040d53-65e8-4bf5-bcaa-05d2b6d49e6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BA75D54-C747-4AB5-A679-22E092D82560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ab7117b9-6351-4ddf-b485-470f6a1a296f"/>
    <ds:schemaRef ds:uri="fe040d53-65e8-4bf5-bcaa-05d2b6d49e6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FAB191-5E82-4B4A-B260-B5D2495E7EFE}">
  <ds:schemaRefs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fe040d53-65e8-4bf5-bcaa-05d2b6d49e6a"/>
    <ds:schemaRef ds:uri="http://schemas.microsoft.com/office/2006/metadata/properties"/>
    <ds:schemaRef ds:uri="ab7117b9-6351-4ddf-b485-470f6a1a296f"/>
    <ds:schemaRef ds:uri="http://www.w3.org/XML/1998/namespace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7F3E470-0DFD-4CF6-A556-E450C9F0E2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19718</TotalTime>
  <Words>1202</Words>
  <Application>Microsoft Macintosh PowerPoint</Application>
  <PresentationFormat>Widescreen</PresentationFormat>
  <Paragraphs>173</Paragraphs>
  <Slides>16</Slides>
  <Notes>9</Notes>
  <HiddenSlides>1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MS Mincho</vt:lpstr>
      <vt:lpstr>-apple-system</vt:lpstr>
      <vt:lpstr>Arial</vt:lpstr>
      <vt:lpstr>Calibri</vt:lpstr>
      <vt:lpstr>Courier New</vt:lpstr>
      <vt:lpstr>Grandview</vt:lpstr>
      <vt:lpstr>Grandview Display</vt:lpstr>
      <vt:lpstr>Symbol</vt:lpstr>
      <vt:lpstr>Verdana</vt:lpstr>
      <vt:lpstr>Wingdings</vt:lpstr>
      <vt:lpstr>DashVTI</vt:lpstr>
      <vt:lpstr>Nobel Prize in Chemistry 2024: A.I. in protein structure.</vt:lpstr>
      <vt:lpstr>The announcement</vt:lpstr>
      <vt:lpstr>Nobel prize in chemistry on proteins?</vt:lpstr>
      <vt:lpstr>PowerPoint Presentation</vt:lpstr>
      <vt:lpstr>What can we do with structural knowledge?</vt:lpstr>
      <vt:lpstr>The results of a long-standing scientific effort</vt:lpstr>
      <vt:lpstr>How to solve protein structures experimentally ?</vt:lpstr>
      <vt:lpstr>PowerPoint Presentation</vt:lpstr>
      <vt:lpstr>IA</vt:lpstr>
      <vt:lpstr>IA</vt:lpstr>
      <vt:lpstr>High Accuracy in protein structure predictions: AlphaFold</vt:lpstr>
      <vt:lpstr>John M. Jumper</vt:lpstr>
      <vt:lpstr>Sir Demis Hassabis</vt:lpstr>
      <vt:lpstr>Protein (and enzyme) design</vt:lpstr>
      <vt:lpstr>D. Baker (University of Washington)</vt:lpstr>
      <vt:lpstr>Advances &amp; limitations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computational strategies for metalloenzyme design </dc:title>
  <dc:creator>Laura Tiessler Sala</dc:creator>
  <cp:lastModifiedBy>Jean-Didier Pierre Marechal</cp:lastModifiedBy>
  <cp:revision>66</cp:revision>
  <dcterms:created xsi:type="dcterms:W3CDTF">2023-02-14T15:10:17Z</dcterms:created>
  <dcterms:modified xsi:type="dcterms:W3CDTF">2024-12-11T11:15:33Z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0x010100AD6366A7F7BF1A4C937B910362794D67</vt:lpwstr>
  </property>
</Properties>
</file>