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g" ContentType="vide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77BEB3-E42B-884E-9E1F-9381E1B3A12D}" v="9" dt="2022-02-07T05:40:17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8"/>
    <p:restoredTop sz="94710"/>
  </p:normalViewPr>
  <p:slideViewPr>
    <p:cSldViewPr>
      <p:cViewPr varScale="1">
        <p:scale>
          <a:sx n="142" d="100"/>
          <a:sy n="142" d="100"/>
        </p:scale>
        <p:origin x="368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Conchillo Solé" userId="299a079f-4da3-4d47-8e1d-bbc9751933f1" providerId="ADAL" clId="{5E77BEB3-E42B-884E-9E1F-9381E1B3A12D}"/>
    <pc:docChg chg="custSel modSld">
      <pc:chgData name="Oscar Conchillo Solé" userId="299a079f-4da3-4d47-8e1d-bbc9751933f1" providerId="ADAL" clId="{5E77BEB3-E42B-884E-9E1F-9381E1B3A12D}" dt="2022-02-07T05:40:17.737" v="24"/>
      <pc:docMkLst>
        <pc:docMk/>
      </pc:docMkLst>
      <pc:sldChg chg="addSp delSp modSp mod delAnim modAnim">
        <pc:chgData name="Oscar Conchillo Solé" userId="299a079f-4da3-4d47-8e1d-bbc9751933f1" providerId="ADAL" clId="{5E77BEB3-E42B-884E-9E1F-9381E1B3A12D}" dt="2022-02-07T05:40:17.737" v="24"/>
        <pc:sldMkLst>
          <pc:docMk/>
          <pc:sldMk cId="0" sldId="258"/>
        </pc:sldMkLst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2" creationId="{DABB9D55-F38F-AC46-8329-D22536798459}"/>
          </ac:picMkLst>
        </pc:picChg>
        <pc:picChg chg="add mod">
          <ac:chgData name="Oscar Conchillo Solé" userId="299a079f-4da3-4d47-8e1d-bbc9751933f1" providerId="ADAL" clId="{5E77BEB3-E42B-884E-9E1F-9381E1B3A12D}" dt="2022-02-07T05:38:18.519" v="13" actId="14100"/>
          <ac:picMkLst>
            <pc:docMk/>
            <pc:sldMk cId="0" sldId="258"/>
            <ac:picMk id="3" creationId="{7C764DA1-736C-7C40-9504-81C35C83B684}"/>
          </ac:picMkLst>
        </pc:picChg>
        <pc:picChg chg="add mod modCrop">
          <ac:chgData name="Oscar Conchillo Solé" userId="299a079f-4da3-4d47-8e1d-bbc9751933f1" providerId="ADAL" clId="{5E77BEB3-E42B-884E-9E1F-9381E1B3A12D}" dt="2022-02-07T05:38:27.795" v="15" actId="14100"/>
          <ac:picMkLst>
            <pc:docMk/>
            <pc:sldMk cId="0" sldId="258"/>
            <ac:picMk id="4" creationId="{5714BF05-EA07-9943-8530-F3169F39B47F}"/>
          </ac:picMkLst>
        </pc:picChg>
        <pc:picChg chg="add mod">
          <ac:chgData name="Oscar Conchillo Solé" userId="299a079f-4da3-4d47-8e1d-bbc9751933f1" providerId="ADAL" clId="{5E77BEB3-E42B-884E-9E1F-9381E1B3A12D}" dt="2022-02-07T05:39:07.911" v="18" actId="1076"/>
          <ac:picMkLst>
            <pc:docMk/>
            <pc:sldMk cId="0" sldId="258"/>
            <ac:picMk id="5" creationId="{C7C6E91F-04AB-9145-92DF-0D12D2ACF371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6" creationId="{6D757C16-CF85-E842-8379-83C5D5E73376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7" creationId="{E8339816-2C58-8547-8957-10DBD577165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>
            <a:extLst>
              <a:ext uri="{FF2B5EF4-FFF2-40B4-BE49-F238E27FC236}">
                <a16:creationId xmlns:a16="http://schemas.microsoft.com/office/drawing/2014/main" id="{1F1A22B0-7449-2D42-A116-EEA4310BB0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6850323A-39C3-7E48-9C09-39F7ED612EC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altLang="es-E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1900A8F4-BD7C-D245-A875-356789237F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EEA6604-385F-AB43-A561-70F5019D7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id="{5419A166-0FC7-2248-87AA-24DA13F5C5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A3850F1-298A-BC48-9061-3D1BC09A9E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>
            <a:extLst>
              <a:ext uri="{FF2B5EF4-FFF2-40B4-BE49-F238E27FC236}">
                <a16:creationId xmlns:a16="http://schemas.microsoft.com/office/drawing/2014/main" id="{2E540E3B-66A0-054E-9F22-BD6293550D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7B7C108-431E-4842-9C77-5FE65B6AA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>
            <a:extLst>
              <a:ext uri="{FF2B5EF4-FFF2-40B4-BE49-F238E27FC236}">
                <a16:creationId xmlns:a16="http://schemas.microsoft.com/office/drawing/2014/main" id="{52D9D973-0CE4-C04D-B976-010F84961F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A4CDB52-48C5-2549-997D-CE96F1EBE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A750DE84-6416-CE4B-A7C5-A2FDE6E0CE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ED1587F-E1C3-C049-AF4B-41F2AA104F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75F20C2E-9D92-3D4A-B3FC-1259BCD326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6A5CEA7-DFF5-E54D-97D0-114665060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335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13271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696443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9836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99566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684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5331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87741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709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62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77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79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C475E3C1-3473-3C42-A1BA-D44764C6FA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4E4BF0E9-14C0-5941-BDDF-A71FC69C1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outline text format</a:t>
            </a:r>
          </a:p>
          <a:p>
            <a:pPr lvl="1"/>
            <a:r>
              <a:rPr lang="en-GB" altLang="es-ES"/>
              <a:t>Second Outline Level</a:t>
            </a:r>
          </a:p>
          <a:p>
            <a:pPr lvl="2"/>
            <a:r>
              <a:rPr lang="en-GB" altLang="es-ES"/>
              <a:t>Third Outline Level</a:t>
            </a:r>
          </a:p>
          <a:p>
            <a:pPr lvl="3"/>
            <a:r>
              <a:rPr lang="en-GB" altLang="es-ES"/>
              <a:t>Fourth Outline Level</a:t>
            </a:r>
          </a:p>
          <a:p>
            <a:pPr lvl="4"/>
            <a:r>
              <a:rPr lang="en-GB" altLang="es-ES"/>
              <a:t>Fifth Outline Level</a:t>
            </a:r>
          </a:p>
          <a:p>
            <a:pPr lvl="4"/>
            <a:r>
              <a:rPr lang="en-GB" altLang="es-ES"/>
              <a:t>Sixth Outline Level</a:t>
            </a:r>
          </a:p>
          <a:p>
            <a:pPr lvl="4"/>
            <a:r>
              <a:rPr lang="en-GB" altLang="es-ES"/>
              <a:t>Seventh Outline Level</a:t>
            </a:r>
          </a:p>
          <a:p>
            <a:pPr lvl="4"/>
            <a:r>
              <a:rPr lang="en-GB" altLang="es-ES"/>
              <a:t>Eighth Outline Level</a:t>
            </a:r>
          </a:p>
          <a:p>
            <a:pPr lvl="4"/>
            <a:r>
              <a:rPr lang="en-GB" altLang="es-ES"/>
              <a:t>Ninth Outline Level</a:t>
            </a:r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id="{2CAC6E0E-4913-5B4E-8862-AF1D51193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381000"/>
            <a:ext cx="8412162" cy="6067425"/>
          </a:xfrm>
          <a:prstGeom prst="roundRect">
            <a:avLst>
              <a:gd name="adj" fmla="val 23"/>
            </a:avLst>
          </a:prstGeom>
          <a:noFill/>
          <a:ln w="27360">
            <a:solidFill>
              <a:srgbClr val="00003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2CD7F164-56C2-F14C-B668-D444F19953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649243" y="2291557"/>
            <a:ext cx="3776663" cy="9461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ts val="1500"/>
              </a:spcBef>
              <a:defRPr/>
            </a:pPr>
            <a:r>
              <a:rPr lang="es-ES" altLang="es-ES" sz="2800"/>
              <a:t>MSc in Bioinformatics: HADDOCK</a:t>
            </a:r>
          </a:p>
        </p:txBody>
      </p:sp>
      <p:pic>
        <p:nvPicPr>
          <p:cNvPr id="1030" name="Picture 5">
            <a:extLst>
              <a:ext uri="{FF2B5EF4-FFF2-40B4-BE49-F238E27FC236}">
                <a16:creationId xmlns:a16="http://schemas.microsoft.com/office/drawing/2014/main" id="{1329939C-B06B-3044-B868-36AFAE4E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930775"/>
            <a:ext cx="3190875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620F56C8-9F7E-6447-AFAC-F59399C4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13" y="5041900"/>
            <a:ext cx="15049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Oscar Conchillo Solé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Biologia Computacional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Institut de Biotecnologia 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 Biomedicina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U.A.B.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3" Type="http://schemas.microsoft.com/office/2007/relationships/media" Target="../media/media2.mp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0.pn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video" Target="../media/media3.mpg"/><Relationship Id="rId11" Type="http://schemas.openxmlformats.org/officeDocument/2006/relationships/image" Target="../media/image9.png"/><Relationship Id="rId5" Type="http://schemas.microsoft.com/office/2007/relationships/media" Target="../media/media3.mpg"/><Relationship Id="rId10" Type="http://schemas.openxmlformats.org/officeDocument/2006/relationships/image" Target="../media/image8.png"/><Relationship Id="rId4" Type="http://schemas.openxmlformats.org/officeDocument/2006/relationships/video" Target="../media/media2.mp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gif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eb.archive.org/web/20080101191054/http:/www.nmr.chem.uu.nl/haddock2.0/tut_e2a-hpr-csp.html" TargetMode="External"/><Relationship Id="rId4" Type="http://schemas.openxmlformats.org/officeDocument/2006/relationships/hyperlink" Target="http://bioinf.uab.es/MSCB/HADDOCK_TUTORI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>
            <a:extLst>
              <a:ext uri="{FF2B5EF4-FFF2-40B4-BE49-F238E27FC236}">
                <a16:creationId xmlns:a16="http://schemas.microsoft.com/office/drawing/2014/main" id="{2FCD3174-9DF6-7648-ABD9-726EA2F8B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844675"/>
            <a:ext cx="735647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Protein-protein Docking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With</a:t>
            </a:r>
            <a:r>
              <a:rPr lang="es-ES" altLang="es-ES" sz="4800" b="1"/>
              <a:t> 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sz="4800" b="1"/>
              <a:t>HADDOCK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F45756F1-4BEB-EA40-9C7C-2FFA5DD92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888" y="404813"/>
            <a:ext cx="39751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kinds of Docking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96A4F85B-A330-334A-B4DF-A4E496E0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"/>
          <a:stretch>
            <a:fillRect/>
          </a:stretch>
        </p:blipFill>
        <p:spPr bwMode="auto">
          <a:xfrm>
            <a:off x="755650" y="404813"/>
            <a:ext cx="2678113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5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5" name="Group 9">
            <a:extLst>
              <a:ext uri="{FF2B5EF4-FFF2-40B4-BE49-F238E27FC236}">
                <a16:creationId xmlns:a16="http://schemas.microsoft.com/office/drawing/2014/main" id="{42DD0BF3-4E39-914B-AA47-DDA4D30FB3BF}"/>
              </a:ext>
            </a:extLst>
          </p:cNvPr>
          <p:cNvGrpSpPr>
            <a:grpSpLocks/>
          </p:cNvGrpSpPr>
          <p:nvPr/>
        </p:nvGrpSpPr>
        <p:grpSpPr bwMode="auto">
          <a:xfrm>
            <a:off x="2652713" y="476250"/>
            <a:ext cx="5262562" cy="3286125"/>
            <a:chOff x="1671" y="300"/>
            <a:chExt cx="3315" cy="2070"/>
          </a:xfrm>
        </p:grpSpPr>
        <p:pic>
          <p:nvPicPr>
            <p:cNvPr id="3079" name="Picture 4">
              <a:extLst>
                <a:ext uri="{FF2B5EF4-FFF2-40B4-BE49-F238E27FC236}">
                  <a16:creationId xmlns:a16="http://schemas.microsoft.com/office/drawing/2014/main" id="{FBB628F1-094B-9A4E-B1C9-1DB719816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00"/>
              <a:ext cx="2469" cy="2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>
              <a:extLst>
                <a:ext uri="{FF2B5EF4-FFF2-40B4-BE49-F238E27FC236}">
                  <a16:creationId xmlns:a16="http://schemas.microsoft.com/office/drawing/2014/main" id="{0E5A80A6-3175-9346-9766-0A20F4355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" y="845"/>
              <a:ext cx="1209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931E5A-C6DB-264E-A5FA-0026DA907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29000"/>
            <a:ext cx="4103688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A57A76F9-7CE1-E540-8510-13492F45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21930"/>
          <a:stretch>
            <a:fillRect/>
          </a:stretch>
        </p:blipFill>
        <p:spPr bwMode="auto">
          <a:xfrm>
            <a:off x="1533525" y="1300163"/>
            <a:ext cx="60769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240" b="219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id="{C0C0BD29-81B1-264D-842F-465BD1698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263" y="404813"/>
            <a:ext cx="3130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Algorithms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132F0AAD-A85E-6F4B-B432-0CCA8D14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2182813"/>
            <a:ext cx="655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2400"/>
              <a:t>MD</a:t>
            </a:r>
          </a:p>
        </p:txBody>
      </p:sp>
      <p:grpSp>
        <p:nvGrpSpPr>
          <p:cNvPr id="4100" name="Group 3">
            <a:extLst>
              <a:ext uri="{FF2B5EF4-FFF2-40B4-BE49-F238E27FC236}">
                <a16:creationId xmlns:a16="http://schemas.microsoft.com/office/drawing/2014/main" id="{B5335C04-833A-F34E-9753-CFC1255824CE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823913"/>
            <a:ext cx="3619500" cy="2533650"/>
            <a:chOff x="2481" y="627"/>
            <a:chExt cx="2280" cy="1596"/>
          </a:xfrm>
        </p:grpSpPr>
        <p:pic>
          <p:nvPicPr>
            <p:cNvPr id="4111" name="Picture 4">
              <a:extLst>
                <a:ext uri="{FF2B5EF4-FFF2-40B4-BE49-F238E27FC236}">
                  <a16:creationId xmlns:a16="http://schemas.microsoft.com/office/drawing/2014/main" id="{2B98B233-B520-0D4A-BED5-8B906541F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" y="627"/>
              <a:ext cx="1631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12" name="Text Box 5">
              <a:extLst>
                <a:ext uri="{FF2B5EF4-FFF2-40B4-BE49-F238E27FC236}">
                  <a16:creationId xmlns:a16="http://schemas.microsoft.com/office/drawing/2014/main" id="{68B81164-AE26-2345-B783-0D8E8444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" y="822"/>
              <a:ext cx="4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s-ES" altLang="es-ES" sz="2400"/>
                <a:t>Grid</a:t>
              </a:r>
            </a:p>
          </p:txBody>
        </p:sp>
      </p:grpSp>
      <p:grpSp>
        <p:nvGrpSpPr>
          <p:cNvPr id="4101" name="Group 6">
            <a:extLst>
              <a:ext uri="{FF2B5EF4-FFF2-40B4-BE49-F238E27FC236}">
                <a16:creationId xmlns:a16="http://schemas.microsoft.com/office/drawing/2014/main" id="{1FC039DA-D45D-164F-A9FA-D3416E9379FA}"/>
              </a:ext>
            </a:extLst>
          </p:cNvPr>
          <p:cNvGrpSpPr>
            <a:grpSpLocks/>
          </p:cNvGrpSpPr>
          <p:nvPr/>
        </p:nvGrpSpPr>
        <p:grpSpPr bwMode="auto">
          <a:xfrm>
            <a:off x="2827338" y="3025775"/>
            <a:ext cx="5294312" cy="3355975"/>
            <a:chOff x="1781" y="1773"/>
            <a:chExt cx="3335" cy="2114"/>
          </a:xfrm>
        </p:grpSpPr>
        <p:grpSp>
          <p:nvGrpSpPr>
            <p:cNvPr id="4106" name="Group 7">
              <a:extLst>
                <a:ext uri="{FF2B5EF4-FFF2-40B4-BE49-F238E27FC236}">
                  <a16:creationId xmlns:a16="http://schemas.microsoft.com/office/drawing/2014/main" id="{6ACCF8BF-B1E3-E94C-9C07-638F96F9A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4" y="1773"/>
              <a:ext cx="1922" cy="2114"/>
              <a:chOff x="3194" y="1773"/>
              <a:chExt cx="1922" cy="2114"/>
            </a:xfrm>
          </p:grpSpPr>
          <p:pic>
            <p:nvPicPr>
              <p:cNvPr id="4108" name="Picture 8">
                <a:extLst>
                  <a:ext uri="{FF2B5EF4-FFF2-40B4-BE49-F238E27FC236}">
                    <a16:creationId xmlns:a16="http://schemas.microsoft.com/office/drawing/2014/main" id="{BB7BF249-3FE7-ED40-A1BB-C428642A3F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154"/>
              <a:stretch>
                <a:fillRect/>
              </a:stretch>
            </p:blipFill>
            <p:spPr bwMode="auto">
              <a:xfrm>
                <a:off x="3644" y="2590"/>
                <a:ext cx="1135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37154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09" name="Picture 9">
                <a:extLst>
                  <a:ext uri="{FF2B5EF4-FFF2-40B4-BE49-F238E27FC236}">
                    <a16:creationId xmlns:a16="http://schemas.microsoft.com/office/drawing/2014/main" id="{8A4425C1-2BA7-4549-9E95-2430D2F6E6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226"/>
              <a:stretch>
                <a:fillRect/>
              </a:stretch>
            </p:blipFill>
            <p:spPr bwMode="auto">
              <a:xfrm>
                <a:off x="3297" y="3022"/>
                <a:ext cx="1820" cy="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t="47226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10" name="Picture 10">
                <a:extLst>
                  <a:ext uri="{FF2B5EF4-FFF2-40B4-BE49-F238E27FC236}">
                    <a16:creationId xmlns:a16="http://schemas.microsoft.com/office/drawing/2014/main" id="{159769B9-5E83-BB47-A399-B442905A79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165"/>
              <a:stretch>
                <a:fillRect/>
              </a:stretch>
            </p:blipFill>
            <p:spPr bwMode="auto">
              <a:xfrm>
                <a:off x="3194" y="1773"/>
                <a:ext cx="1923" cy="9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2216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07" name="Text Box 11">
              <a:extLst>
                <a:ext uri="{FF2B5EF4-FFF2-40B4-BE49-F238E27FC236}">
                  <a16:creationId xmlns:a16="http://schemas.microsoft.com/office/drawing/2014/main" id="{6379BB8A-3FAC-994B-971A-374D51F7E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1" y="2588"/>
              <a:ext cx="151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Shape</a:t>
              </a:r>
            </a:p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complementarily</a:t>
              </a:r>
            </a:p>
          </p:txBody>
        </p:sp>
      </p:grpSp>
      <p:sp>
        <p:nvSpPr>
          <p:cNvPr id="5141" name="Rectangle 21">
            <a:extLst>
              <a:ext uri="{FF2B5EF4-FFF2-40B4-BE49-F238E27FC236}">
                <a16:creationId xmlns:a16="http://schemas.microsoft.com/office/drawing/2014/main" id="{97883826-8CC9-0945-BD04-1F307DC0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6250"/>
            <a:ext cx="3024188" cy="41767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pic>
        <p:nvPicPr>
          <p:cNvPr id="3" name="movie012.mpg" descr="movie012.mpg">
            <a:hlinkClick r:id="" action="ppaction://media"/>
            <a:extLst>
              <a:ext uri="{FF2B5EF4-FFF2-40B4-BE49-F238E27FC236}">
                <a16:creationId xmlns:a16="http://schemas.microsoft.com/office/drawing/2014/main" id="{7C764DA1-736C-7C40-9504-81C35C83B68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70275" y="545580"/>
            <a:ext cx="1710000" cy="1282500"/>
          </a:xfrm>
          <a:prstGeom prst="rect">
            <a:avLst/>
          </a:prstGeom>
        </p:spPr>
      </p:pic>
      <p:pic>
        <p:nvPicPr>
          <p:cNvPr id="4" name="movie013.mpg" descr="movie013.mpg">
            <a:hlinkClick r:id="" action="ppaction://media"/>
            <a:extLst>
              <a:ext uri="{FF2B5EF4-FFF2-40B4-BE49-F238E27FC236}">
                <a16:creationId xmlns:a16="http://schemas.microsoft.com/office/drawing/2014/main" id="{5714BF05-EA07-9943-8530-F3169F39B47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3"/>
          <a:srcRect/>
          <a:stretch/>
        </p:blipFill>
        <p:spPr>
          <a:xfrm>
            <a:off x="1439171" y="1903663"/>
            <a:ext cx="1710000" cy="1282500"/>
          </a:xfrm>
          <a:prstGeom prst="rect">
            <a:avLst/>
          </a:prstGeom>
        </p:spPr>
      </p:pic>
      <p:pic>
        <p:nvPicPr>
          <p:cNvPr id="5" name="movie014.mpg" descr="movie014.mpg">
            <a:hlinkClick r:id="" action="ppaction://media"/>
            <a:extLst>
              <a:ext uri="{FF2B5EF4-FFF2-40B4-BE49-F238E27FC236}">
                <a16:creationId xmlns:a16="http://schemas.microsoft.com/office/drawing/2014/main" id="{C7C6E91F-04AB-9145-92DF-0D12D2ACF37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84171" y="3278313"/>
            <a:ext cx="1710000" cy="1282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1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73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1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35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1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6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141" grpId="0" animBg="1"/>
      <p:bldP spid="514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2C4DD4F8-04E7-214B-A2EB-C552D58F8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243763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(High Ambiguity Driven biomolecular DOCKing) is an approach to the structure determination of protein-protein and protein-DNA complexes</a:t>
            </a:r>
            <a:r>
              <a:rPr lang="es-ES" altLang="es-ES" sz="1800"/>
              <a:t> </a:t>
            </a:r>
            <a:r>
              <a:rPr lang="en-US" altLang="es-ES" sz="1800"/>
              <a:t>that makes use of biochemical and/or biophysical interaction data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ct val="0"/>
              </a:spcBef>
            </a:pPr>
            <a:endParaRPr lang="es-ES" altLang="es-ES" sz="1000"/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Cyril Dominguez, Rolf Boelens and Alexandre M.J.J. Bonvin (2003).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 i="1"/>
              <a:t>HADDOCK: a protein-protein docking approach based on biochemical and/or biophysical information.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J. Am. Chem. Soc. 125, 1731-1737.</a:t>
            </a:r>
          </a:p>
          <a:p>
            <a:pPr eaLnBrk="1" hangingPunct="1">
              <a:spcBef>
                <a:spcPct val="0"/>
              </a:spcBef>
            </a:pPr>
            <a:endParaRPr lang="en-US" altLang="es-ES" sz="1000"/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89998A85-4D34-9A4B-AE27-2484AE457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306638"/>
            <a:ext cx="7696200" cy="4122737"/>
          </a:xfrm>
          <a:prstGeom prst="rect">
            <a:avLst/>
          </a:prstGeom>
          <a:solidFill>
            <a:srgbClr val="FFFFFF">
              <a:alpha val="8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>
            <a:extLst>
              <a:ext uri="{FF2B5EF4-FFF2-40B4-BE49-F238E27FC236}">
                <a16:creationId xmlns:a16="http://schemas.microsoft.com/office/drawing/2014/main" id="{F06678B4-B5D1-2F4E-B2C2-B4C5E5EBA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214313"/>
            <a:ext cx="8818563" cy="6450012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grpSp>
        <p:nvGrpSpPr>
          <p:cNvPr id="6147" name="Group 2">
            <a:extLst>
              <a:ext uri="{FF2B5EF4-FFF2-40B4-BE49-F238E27FC236}">
                <a16:creationId xmlns:a16="http://schemas.microsoft.com/office/drawing/2014/main" id="{7C8009F5-514B-1747-9866-CD8FBA38EC0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1981200"/>
            <a:ext cx="8380413" cy="4799013"/>
            <a:chOff x="258" y="1248"/>
            <a:chExt cx="5279" cy="3023"/>
          </a:xfrm>
        </p:grpSpPr>
        <p:grpSp>
          <p:nvGrpSpPr>
            <p:cNvPr id="6166" name="Group 3">
              <a:extLst>
                <a:ext uri="{FF2B5EF4-FFF2-40B4-BE49-F238E27FC236}">
                  <a16:creationId xmlns:a16="http://schemas.microsoft.com/office/drawing/2014/main" id="{54EAD8A2-1140-A348-8FF7-30DE291C0F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2" y="2550"/>
              <a:ext cx="765" cy="715"/>
              <a:chOff x="1762" y="2550"/>
              <a:chExt cx="765" cy="715"/>
            </a:xfrm>
          </p:grpSpPr>
          <p:grpSp>
            <p:nvGrpSpPr>
              <p:cNvPr id="6255" name="Group 4">
                <a:extLst>
                  <a:ext uri="{FF2B5EF4-FFF2-40B4-BE49-F238E27FC236}">
                    <a16:creationId xmlns:a16="http://schemas.microsoft.com/office/drawing/2014/main" id="{532AC749-14D9-6944-8C80-DCBEE8AFEF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2" y="2550"/>
                <a:ext cx="765" cy="713"/>
                <a:chOff x="1762" y="2550"/>
                <a:chExt cx="765" cy="713"/>
              </a:xfrm>
            </p:grpSpPr>
            <p:sp>
              <p:nvSpPr>
                <p:cNvPr id="6257" name="Rectangle 5">
                  <a:extLst>
                    <a:ext uri="{FF2B5EF4-FFF2-40B4-BE49-F238E27FC236}">
                      <a16:creationId xmlns:a16="http://schemas.microsoft.com/office/drawing/2014/main" id="{BF56C7DA-69D9-A34B-B2F8-A0F3379967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2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58" name="Picture 6">
                  <a:extLst>
                    <a:ext uri="{FF2B5EF4-FFF2-40B4-BE49-F238E27FC236}">
                      <a16:creationId xmlns:a16="http://schemas.microsoft.com/office/drawing/2014/main" id="{6627686E-97C4-4A4D-8771-7DE901E0CA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59" name="Text Box 7">
                  <a:extLst>
                    <a:ext uri="{FF2B5EF4-FFF2-40B4-BE49-F238E27FC236}">
                      <a16:creationId xmlns:a16="http://schemas.microsoft.com/office/drawing/2014/main" id="{884F70B1-19F6-B34F-9E98-65DA8FF8E67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9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60" name="Picture 8">
                  <a:extLst>
                    <a:ext uri="{FF2B5EF4-FFF2-40B4-BE49-F238E27FC236}">
                      <a16:creationId xmlns:a16="http://schemas.microsoft.com/office/drawing/2014/main" id="{5D975A91-3E1D-2F41-8089-B84DDBEF6B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61" name="Line 9">
                  <a:extLst>
                    <a:ext uri="{FF2B5EF4-FFF2-40B4-BE49-F238E27FC236}">
                      <a16:creationId xmlns:a16="http://schemas.microsoft.com/office/drawing/2014/main" id="{4E921F3A-12CA-5646-ADE6-A18BCF92A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62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56" name="Text Box 10">
                <a:extLst>
                  <a:ext uri="{FF2B5EF4-FFF2-40B4-BE49-F238E27FC236}">
                    <a16:creationId xmlns:a16="http://schemas.microsoft.com/office/drawing/2014/main" id="{E1DCC25A-1495-F047-8E5F-2C70F2E220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9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67" name="AutoShape 11">
              <a:extLst>
                <a:ext uri="{FF2B5EF4-FFF2-40B4-BE49-F238E27FC236}">
                  <a16:creationId xmlns:a16="http://schemas.microsoft.com/office/drawing/2014/main" id="{977F9192-26F6-FE47-99E8-AB08D57DD37B}"/>
                </a:ext>
              </a:extLst>
            </p:cNvPr>
            <p:cNvCxnSpPr>
              <a:cxnSpLocks noChangeShapeType="1"/>
              <a:stCxn id="6242" idx="3"/>
              <a:endCxn id="6257" idx="1"/>
            </p:cNvCxnSpPr>
            <p:nvPr/>
          </p:nvCxnSpPr>
          <p:spPr bwMode="auto">
            <a:xfrm>
              <a:off x="1620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8" name="AutoShape 12">
              <a:extLst>
                <a:ext uri="{FF2B5EF4-FFF2-40B4-BE49-F238E27FC236}">
                  <a16:creationId xmlns:a16="http://schemas.microsoft.com/office/drawing/2014/main" id="{A6C0B10D-E82A-FE43-B714-F3061FB55855}"/>
                </a:ext>
              </a:extLst>
            </p:cNvPr>
            <p:cNvCxnSpPr>
              <a:cxnSpLocks noChangeShapeType="1"/>
              <a:stCxn id="6243" idx="3"/>
              <a:endCxn id="6257" idx="1"/>
            </p:cNvCxnSpPr>
            <p:nvPr/>
          </p:nvCxnSpPr>
          <p:spPr bwMode="auto">
            <a:xfrm>
              <a:off x="1620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9" name="AutoShape 13">
              <a:extLst>
                <a:ext uri="{FF2B5EF4-FFF2-40B4-BE49-F238E27FC236}">
                  <a16:creationId xmlns:a16="http://schemas.microsoft.com/office/drawing/2014/main" id="{FB982E88-F0D2-3642-82D8-F191FB495E40}"/>
                </a:ext>
              </a:extLst>
            </p:cNvPr>
            <p:cNvCxnSpPr>
              <a:cxnSpLocks noChangeShapeType="1"/>
              <a:stCxn id="6244" idx="3"/>
              <a:endCxn id="6257" idx="1"/>
            </p:cNvCxnSpPr>
            <p:nvPr/>
          </p:nvCxnSpPr>
          <p:spPr bwMode="auto">
            <a:xfrm>
              <a:off x="1620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0" name="AutoShape 14">
              <a:extLst>
                <a:ext uri="{FF2B5EF4-FFF2-40B4-BE49-F238E27FC236}">
                  <a16:creationId xmlns:a16="http://schemas.microsoft.com/office/drawing/2014/main" id="{F95FB589-6273-9846-8B61-8F83613144BC}"/>
                </a:ext>
              </a:extLst>
            </p:cNvPr>
            <p:cNvCxnSpPr>
              <a:cxnSpLocks noChangeShapeType="1"/>
              <a:stCxn id="6245" idx="3"/>
              <a:endCxn id="6257" idx="1"/>
            </p:cNvCxnSpPr>
            <p:nvPr/>
          </p:nvCxnSpPr>
          <p:spPr bwMode="auto">
            <a:xfrm flipV="1">
              <a:off x="1620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1" name="AutoShape 15">
              <a:extLst>
                <a:ext uri="{FF2B5EF4-FFF2-40B4-BE49-F238E27FC236}">
                  <a16:creationId xmlns:a16="http://schemas.microsoft.com/office/drawing/2014/main" id="{5ABDEAB8-C020-3246-BEBB-EA2763EA42BE}"/>
                </a:ext>
              </a:extLst>
            </p:cNvPr>
            <p:cNvCxnSpPr>
              <a:cxnSpLocks noChangeShapeType="1"/>
              <a:stCxn id="6246" idx="3"/>
              <a:endCxn id="6257" idx="1"/>
            </p:cNvCxnSpPr>
            <p:nvPr/>
          </p:nvCxnSpPr>
          <p:spPr bwMode="auto">
            <a:xfrm flipV="1">
              <a:off x="1620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2" name="AutoShape 16">
              <a:extLst>
                <a:ext uri="{FF2B5EF4-FFF2-40B4-BE49-F238E27FC236}">
                  <a16:creationId xmlns:a16="http://schemas.microsoft.com/office/drawing/2014/main" id="{95F4CB21-2AC1-5845-9E88-43A0834CC617}"/>
                </a:ext>
              </a:extLst>
            </p:cNvPr>
            <p:cNvCxnSpPr>
              <a:cxnSpLocks noChangeShapeType="1"/>
              <a:stCxn id="6247" idx="3"/>
              <a:endCxn id="6257" idx="1"/>
            </p:cNvCxnSpPr>
            <p:nvPr/>
          </p:nvCxnSpPr>
          <p:spPr bwMode="auto">
            <a:xfrm flipV="1">
              <a:off x="1620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73" name="Group 17">
              <a:extLst>
                <a:ext uri="{FF2B5EF4-FFF2-40B4-BE49-F238E27FC236}">
                  <a16:creationId xmlns:a16="http://schemas.microsoft.com/office/drawing/2014/main" id="{B65E21EC-9D06-964E-9200-3CF44E973C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" y="1248"/>
              <a:ext cx="1133" cy="3023"/>
              <a:chOff x="808" y="1248"/>
              <a:chExt cx="1133" cy="3023"/>
            </a:xfrm>
          </p:grpSpPr>
          <p:pic>
            <p:nvPicPr>
              <p:cNvPr id="6242" name="Picture 18">
                <a:extLst>
                  <a:ext uri="{FF2B5EF4-FFF2-40B4-BE49-F238E27FC236}">
                    <a16:creationId xmlns:a16="http://schemas.microsoft.com/office/drawing/2014/main" id="{717F2551-201A-5C4D-A179-6E5607D1FA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1584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3" name="Picture 19">
                <a:extLst>
                  <a:ext uri="{FF2B5EF4-FFF2-40B4-BE49-F238E27FC236}">
                    <a16:creationId xmlns:a16="http://schemas.microsoft.com/office/drawing/2014/main" id="{46485D54-D089-1643-993D-56B263FFBC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059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4" name="Picture 20">
                <a:extLst>
                  <a:ext uri="{FF2B5EF4-FFF2-40B4-BE49-F238E27FC236}">
                    <a16:creationId xmlns:a16="http://schemas.microsoft.com/office/drawing/2014/main" id="{E0C99870-CE1A-8640-85EE-02A08BDB5E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550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5" name="Picture 21">
                <a:extLst>
                  <a:ext uri="{FF2B5EF4-FFF2-40B4-BE49-F238E27FC236}">
                    <a16:creationId xmlns:a16="http://schemas.microsoft.com/office/drawing/2014/main" id="{2527D98B-8722-BC4B-A08D-E645617ABE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025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6" name="Picture 22">
                <a:extLst>
                  <a:ext uri="{FF2B5EF4-FFF2-40B4-BE49-F238E27FC236}">
                    <a16:creationId xmlns:a16="http://schemas.microsoft.com/office/drawing/2014/main" id="{9CF48F46-81C1-2048-9EA3-0D1F4C971D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516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7" name="Picture 23">
                <a:extLst>
                  <a:ext uri="{FF2B5EF4-FFF2-40B4-BE49-F238E27FC236}">
                    <a16:creationId xmlns:a16="http://schemas.microsoft.com/office/drawing/2014/main" id="{06C21C50-CD81-9946-A302-26FCD9F3C0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991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48" name="AutoShape 24">
                <a:extLst>
                  <a:ext uri="{FF2B5EF4-FFF2-40B4-BE49-F238E27FC236}">
                    <a16:creationId xmlns:a16="http://schemas.microsoft.com/office/drawing/2014/main" id="{C453E411-1D44-D344-A734-857A0714C767}"/>
                  </a:ext>
                </a:extLst>
              </p:cNvPr>
              <p:cNvCxnSpPr>
                <a:cxnSpLocks noChangeShapeType="1"/>
                <a:stCxn id="6230" idx="3"/>
                <a:endCxn id="6242" idx="1"/>
              </p:cNvCxnSpPr>
              <p:nvPr/>
            </p:nvCxnSpPr>
            <p:spPr bwMode="auto">
              <a:xfrm flipV="1">
                <a:off x="1029" y="1724"/>
                <a:ext cx="139" cy="1182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49" name="AutoShape 25">
                <a:extLst>
                  <a:ext uri="{FF2B5EF4-FFF2-40B4-BE49-F238E27FC236}">
                    <a16:creationId xmlns:a16="http://schemas.microsoft.com/office/drawing/2014/main" id="{96EC471B-CC91-054A-82AB-E64519A43BD3}"/>
                  </a:ext>
                </a:extLst>
              </p:cNvPr>
              <p:cNvCxnSpPr>
                <a:cxnSpLocks noChangeShapeType="1"/>
                <a:stCxn id="6230" idx="3"/>
                <a:endCxn id="6245" idx="1"/>
              </p:cNvCxnSpPr>
              <p:nvPr/>
            </p:nvCxnSpPr>
            <p:spPr bwMode="auto">
              <a:xfrm>
                <a:off x="1029" y="2907"/>
                <a:ext cx="139" cy="259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0" name="AutoShape 26">
                <a:extLst>
                  <a:ext uri="{FF2B5EF4-FFF2-40B4-BE49-F238E27FC236}">
                    <a16:creationId xmlns:a16="http://schemas.microsoft.com/office/drawing/2014/main" id="{31F7C971-2F1A-F84F-8AD6-BD374B2A604E}"/>
                  </a:ext>
                </a:extLst>
              </p:cNvPr>
              <p:cNvCxnSpPr>
                <a:cxnSpLocks noChangeShapeType="1"/>
                <a:stCxn id="6230" idx="3"/>
                <a:endCxn id="6246" idx="1"/>
              </p:cNvCxnSpPr>
              <p:nvPr/>
            </p:nvCxnSpPr>
            <p:spPr bwMode="auto">
              <a:xfrm>
                <a:off x="1029" y="2907"/>
                <a:ext cx="139" cy="750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1" name="AutoShape 27">
                <a:extLst>
                  <a:ext uri="{FF2B5EF4-FFF2-40B4-BE49-F238E27FC236}">
                    <a16:creationId xmlns:a16="http://schemas.microsoft.com/office/drawing/2014/main" id="{D26F9926-F140-1046-9264-FE2800609E9A}"/>
                  </a:ext>
                </a:extLst>
              </p:cNvPr>
              <p:cNvCxnSpPr>
                <a:cxnSpLocks noChangeShapeType="1"/>
                <a:stCxn id="6230" idx="3"/>
                <a:endCxn id="6247" idx="1"/>
              </p:cNvCxnSpPr>
              <p:nvPr/>
            </p:nvCxnSpPr>
            <p:spPr bwMode="auto">
              <a:xfrm>
                <a:off x="1029" y="2907"/>
                <a:ext cx="139" cy="1225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6252" name="Text Box 28">
                <a:extLst>
                  <a:ext uri="{FF2B5EF4-FFF2-40B4-BE49-F238E27FC236}">
                    <a16:creationId xmlns:a16="http://schemas.microsoft.com/office/drawing/2014/main" id="{A6E75D5E-DF40-6F4A-895D-9011FC27DB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8" y="1248"/>
                <a:ext cx="11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n-US" altLang="es-ES" sz="1200" b="1">
                    <a:latin typeface="Verdana" panose="020B0604030504040204" pitchFamily="34" charset="0"/>
                  </a:rPr>
                  <a:t>Randomization &amp; rigid body docking</a:t>
                </a:r>
              </a:p>
            </p:txBody>
          </p:sp>
          <p:cxnSp>
            <p:nvCxnSpPr>
              <p:cNvPr id="6253" name="AutoShape 29">
                <a:extLst>
                  <a:ext uri="{FF2B5EF4-FFF2-40B4-BE49-F238E27FC236}">
                    <a16:creationId xmlns:a16="http://schemas.microsoft.com/office/drawing/2014/main" id="{6F332034-7A5E-514D-8740-CD4DCCCDD277}"/>
                  </a:ext>
                </a:extLst>
              </p:cNvPr>
              <p:cNvCxnSpPr>
                <a:cxnSpLocks noChangeShapeType="1"/>
                <a:stCxn id="6230" idx="3"/>
                <a:endCxn id="6243" idx="1"/>
              </p:cNvCxnSpPr>
              <p:nvPr/>
            </p:nvCxnSpPr>
            <p:spPr bwMode="auto">
              <a:xfrm flipV="1">
                <a:off x="1029" y="2200"/>
                <a:ext cx="139" cy="707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4" name="AutoShape 30">
                <a:extLst>
                  <a:ext uri="{FF2B5EF4-FFF2-40B4-BE49-F238E27FC236}">
                    <a16:creationId xmlns:a16="http://schemas.microsoft.com/office/drawing/2014/main" id="{31BA865C-2F75-634C-8196-BCFC7194F9E8}"/>
                  </a:ext>
                </a:extLst>
              </p:cNvPr>
              <p:cNvCxnSpPr>
                <a:cxnSpLocks noChangeShapeType="1"/>
                <a:stCxn id="6230" idx="3"/>
                <a:endCxn id="6244" idx="1"/>
              </p:cNvCxnSpPr>
              <p:nvPr/>
            </p:nvCxnSpPr>
            <p:spPr bwMode="auto">
              <a:xfrm flipV="1">
                <a:off x="1029" y="2690"/>
                <a:ext cx="139" cy="216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6174" name="Picture 31">
              <a:extLst>
                <a:ext uri="{FF2B5EF4-FFF2-40B4-BE49-F238E27FC236}">
                  <a16:creationId xmlns:a16="http://schemas.microsoft.com/office/drawing/2014/main" id="{EEA49791-35E0-C046-95A7-257D03F63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5" name="Picture 32">
              <a:extLst>
                <a:ext uri="{FF2B5EF4-FFF2-40B4-BE49-F238E27FC236}">
                  <a16:creationId xmlns:a16="http://schemas.microsoft.com/office/drawing/2014/main" id="{BF115E64-DBF3-F143-B8C9-B3D50873DA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6" name="Picture 33">
              <a:extLst>
                <a:ext uri="{FF2B5EF4-FFF2-40B4-BE49-F238E27FC236}">
                  <a16:creationId xmlns:a16="http://schemas.microsoft.com/office/drawing/2014/main" id="{4C2FC901-36D5-464B-A1FC-4DB3A8F15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7" name="Picture 34">
              <a:extLst>
                <a:ext uri="{FF2B5EF4-FFF2-40B4-BE49-F238E27FC236}">
                  <a16:creationId xmlns:a16="http://schemas.microsoft.com/office/drawing/2014/main" id="{D8C558B8-0BAC-DA46-BB25-168D6E971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8" name="Picture 35">
              <a:extLst>
                <a:ext uri="{FF2B5EF4-FFF2-40B4-BE49-F238E27FC236}">
                  <a16:creationId xmlns:a16="http://schemas.microsoft.com/office/drawing/2014/main" id="{58FBFCEF-F121-9748-BD4F-B666EB499A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9" name="Picture 36">
              <a:extLst>
                <a:ext uri="{FF2B5EF4-FFF2-40B4-BE49-F238E27FC236}">
                  <a16:creationId xmlns:a16="http://schemas.microsoft.com/office/drawing/2014/main" id="{FCB47E96-8CD2-EB45-B799-76676F69B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180" name="AutoShape 37">
              <a:extLst>
                <a:ext uri="{FF2B5EF4-FFF2-40B4-BE49-F238E27FC236}">
                  <a16:creationId xmlns:a16="http://schemas.microsoft.com/office/drawing/2014/main" id="{08E02942-605B-C34B-9589-D103AE140A3D}"/>
                </a:ext>
              </a:extLst>
            </p:cNvPr>
            <p:cNvCxnSpPr>
              <a:cxnSpLocks noChangeShapeType="1"/>
              <a:endCxn id="6174" idx="1"/>
            </p:cNvCxnSpPr>
            <p:nvPr/>
          </p:nvCxnSpPr>
          <p:spPr bwMode="auto">
            <a:xfrm flipV="1">
              <a:off x="2534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1" name="AutoShape 38">
              <a:extLst>
                <a:ext uri="{FF2B5EF4-FFF2-40B4-BE49-F238E27FC236}">
                  <a16:creationId xmlns:a16="http://schemas.microsoft.com/office/drawing/2014/main" id="{D2E5F935-F8F1-3E49-BCDB-A56C62F7A055}"/>
                </a:ext>
              </a:extLst>
            </p:cNvPr>
            <p:cNvCxnSpPr>
              <a:cxnSpLocks noChangeShapeType="1"/>
              <a:endCxn id="6177" idx="1"/>
            </p:cNvCxnSpPr>
            <p:nvPr/>
          </p:nvCxnSpPr>
          <p:spPr bwMode="auto">
            <a:xfrm>
              <a:off x="2534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2" name="AutoShape 39">
              <a:extLst>
                <a:ext uri="{FF2B5EF4-FFF2-40B4-BE49-F238E27FC236}">
                  <a16:creationId xmlns:a16="http://schemas.microsoft.com/office/drawing/2014/main" id="{4BC2759E-5AA5-4E44-96CA-6F0CAE7164C6}"/>
                </a:ext>
              </a:extLst>
            </p:cNvPr>
            <p:cNvCxnSpPr>
              <a:cxnSpLocks noChangeShapeType="1"/>
              <a:endCxn id="6178" idx="1"/>
            </p:cNvCxnSpPr>
            <p:nvPr/>
          </p:nvCxnSpPr>
          <p:spPr bwMode="auto">
            <a:xfrm>
              <a:off x="2534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3" name="AutoShape 40">
              <a:extLst>
                <a:ext uri="{FF2B5EF4-FFF2-40B4-BE49-F238E27FC236}">
                  <a16:creationId xmlns:a16="http://schemas.microsoft.com/office/drawing/2014/main" id="{4D075854-EE7A-A144-9A60-FE3639E113DB}"/>
                </a:ext>
              </a:extLst>
            </p:cNvPr>
            <p:cNvCxnSpPr>
              <a:cxnSpLocks noChangeShapeType="1"/>
              <a:endCxn id="6179" idx="1"/>
            </p:cNvCxnSpPr>
            <p:nvPr/>
          </p:nvCxnSpPr>
          <p:spPr bwMode="auto">
            <a:xfrm>
              <a:off x="2534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84" name="Group 41">
              <a:extLst>
                <a:ext uri="{FF2B5EF4-FFF2-40B4-BE49-F238E27FC236}">
                  <a16:creationId xmlns:a16="http://schemas.microsoft.com/office/drawing/2014/main" id="{209DECA1-F7A2-8D42-B1A2-3ABE6D986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550"/>
              <a:ext cx="765" cy="715"/>
              <a:chOff x="3267" y="2550"/>
              <a:chExt cx="765" cy="715"/>
            </a:xfrm>
          </p:grpSpPr>
          <p:grpSp>
            <p:nvGrpSpPr>
              <p:cNvPr id="6235" name="Group 42">
                <a:extLst>
                  <a:ext uri="{FF2B5EF4-FFF2-40B4-BE49-F238E27FC236}">
                    <a16:creationId xmlns:a16="http://schemas.microsoft.com/office/drawing/2014/main" id="{1FE21176-5F59-7547-A00A-7254F3D0A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7" y="2550"/>
                <a:ext cx="765" cy="713"/>
                <a:chOff x="3267" y="2550"/>
                <a:chExt cx="765" cy="713"/>
              </a:xfrm>
            </p:grpSpPr>
            <p:sp>
              <p:nvSpPr>
                <p:cNvPr id="6237" name="Rectangle 43">
                  <a:extLst>
                    <a:ext uri="{FF2B5EF4-FFF2-40B4-BE49-F238E27FC236}">
                      <a16:creationId xmlns:a16="http://schemas.microsoft.com/office/drawing/2014/main" id="{F12A59DB-0297-5449-BBC8-9CC1A6C7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7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38" name="Picture 44">
                  <a:extLst>
                    <a:ext uri="{FF2B5EF4-FFF2-40B4-BE49-F238E27FC236}">
                      <a16:creationId xmlns:a16="http://schemas.microsoft.com/office/drawing/2014/main" id="{4DD04260-816D-8E45-A8FC-7A2AC9006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39" name="Text Box 45">
                  <a:extLst>
                    <a:ext uri="{FF2B5EF4-FFF2-40B4-BE49-F238E27FC236}">
                      <a16:creationId xmlns:a16="http://schemas.microsoft.com/office/drawing/2014/main" id="{5FBA9450-33FF-184E-B4C9-143BEF9EE2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73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40" name="Picture 46">
                  <a:extLst>
                    <a:ext uri="{FF2B5EF4-FFF2-40B4-BE49-F238E27FC236}">
                      <a16:creationId xmlns:a16="http://schemas.microsoft.com/office/drawing/2014/main" id="{0FF6DCF6-40AC-C24F-8A3F-D4B6549785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41" name="Line 47">
                  <a:extLst>
                    <a:ext uri="{FF2B5EF4-FFF2-40B4-BE49-F238E27FC236}">
                      <a16:creationId xmlns:a16="http://schemas.microsoft.com/office/drawing/2014/main" id="{8B7F289C-0377-6848-B91D-723196F0AE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7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36" name="Text Box 48">
                <a:extLst>
                  <a:ext uri="{FF2B5EF4-FFF2-40B4-BE49-F238E27FC236}">
                    <a16:creationId xmlns:a16="http://schemas.microsoft.com/office/drawing/2014/main" id="{62AC906C-ABE5-4A40-B957-71DE6413A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85" name="AutoShape 49">
              <a:extLst>
                <a:ext uri="{FF2B5EF4-FFF2-40B4-BE49-F238E27FC236}">
                  <a16:creationId xmlns:a16="http://schemas.microsoft.com/office/drawing/2014/main" id="{F5ED87C7-18E6-6540-8771-3D9CECB13095}"/>
                </a:ext>
              </a:extLst>
            </p:cNvPr>
            <p:cNvCxnSpPr>
              <a:cxnSpLocks noChangeShapeType="1"/>
              <a:stCxn id="6174" idx="3"/>
              <a:endCxn id="6237" idx="1"/>
            </p:cNvCxnSpPr>
            <p:nvPr/>
          </p:nvCxnSpPr>
          <p:spPr bwMode="auto">
            <a:xfrm>
              <a:off x="3124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6" name="AutoShape 50">
              <a:extLst>
                <a:ext uri="{FF2B5EF4-FFF2-40B4-BE49-F238E27FC236}">
                  <a16:creationId xmlns:a16="http://schemas.microsoft.com/office/drawing/2014/main" id="{0FC4C287-FD4B-2E40-BE1D-5E60039C9E67}"/>
                </a:ext>
              </a:extLst>
            </p:cNvPr>
            <p:cNvCxnSpPr>
              <a:cxnSpLocks noChangeShapeType="1"/>
              <a:stCxn id="6175" idx="3"/>
              <a:endCxn id="6237" idx="1"/>
            </p:cNvCxnSpPr>
            <p:nvPr/>
          </p:nvCxnSpPr>
          <p:spPr bwMode="auto">
            <a:xfrm>
              <a:off x="3124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7" name="AutoShape 51">
              <a:extLst>
                <a:ext uri="{FF2B5EF4-FFF2-40B4-BE49-F238E27FC236}">
                  <a16:creationId xmlns:a16="http://schemas.microsoft.com/office/drawing/2014/main" id="{FE66BF83-B6F1-014C-AF6E-80906A42BF75}"/>
                </a:ext>
              </a:extLst>
            </p:cNvPr>
            <p:cNvCxnSpPr>
              <a:cxnSpLocks noChangeShapeType="1"/>
              <a:stCxn id="6176" idx="3"/>
              <a:endCxn id="6237" idx="1"/>
            </p:cNvCxnSpPr>
            <p:nvPr/>
          </p:nvCxnSpPr>
          <p:spPr bwMode="auto">
            <a:xfrm>
              <a:off x="3124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8" name="AutoShape 52">
              <a:extLst>
                <a:ext uri="{FF2B5EF4-FFF2-40B4-BE49-F238E27FC236}">
                  <a16:creationId xmlns:a16="http://schemas.microsoft.com/office/drawing/2014/main" id="{D05EF9BD-D901-0B46-98A6-F8650C38117B}"/>
                </a:ext>
              </a:extLst>
            </p:cNvPr>
            <p:cNvCxnSpPr>
              <a:cxnSpLocks noChangeShapeType="1"/>
              <a:stCxn id="6177" idx="3"/>
              <a:endCxn id="6237" idx="1"/>
            </p:cNvCxnSpPr>
            <p:nvPr/>
          </p:nvCxnSpPr>
          <p:spPr bwMode="auto">
            <a:xfrm flipV="1">
              <a:off x="3124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9" name="AutoShape 53">
              <a:extLst>
                <a:ext uri="{FF2B5EF4-FFF2-40B4-BE49-F238E27FC236}">
                  <a16:creationId xmlns:a16="http://schemas.microsoft.com/office/drawing/2014/main" id="{A9794308-E32C-2A4F-8B26-3A9C2CEC6A9B}"/>
                </a:ext>
              </a:extLst>
            </p:cNvPr>
            <p:cNvCxnSpPr>
              <a:cxnSpLocks noChangeShapeType="1"/>
              <a:stCxn id="6178" idx="3"/>
              <a:endCxn id="6237" idx="1"/>
            </p:cNvCxnSpPr>
            <p:nvPr/>
          </p:nvCxnSpPr>
          <p:spPr bwMode="auto">
            <a:xfrm flipV="1">
              <a:off x="3124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0" name="AutoShape 54">
              <a:extLst>
                <a:ext uri="{FF2B5EF4-FFF2-40B4-BE49-F238E27FC236}">
                  <a16:creationId xmlns:a16="http://schemas.microsoft.com/office/drawing/2014/main" id="{346199D4-1108-294F-8A80-EB07DD8CE388}"/>
                </a:ext>
              </a:extLst>
            </p:cNvPr>
            <p:cNvCxnSpPr>
              <a:cxnSpLocks noChangeShapeType="1"/>
              <a:stCxn id="6179" idx="3"/>
              <a:endCxn id="6237" idx="1"/>
            </p:cNvCxnSpPr>
            <p:nvPr/>
          </p:nvCxnSpPr>
          <p:spPr bwMode="auto">
            <a:xfrm flipV="1">
              <a:off x="3124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191" name="Text Box 55">
              <a:extLst>
                <a:ext uri="{FF2B5EF4-FFF2-40B4-BE49-F238E27FC236}">
                  <a16:creationId xmlns:a16="http://schemas.microsoft.com/office/drawing/2014/main" id="{286CE927-F42A-EF45-ADD4-24FA96F06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3" y="1248"/>
              <a:ext cx="123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1200" b="1">
                  <a:latin typeface="Verdana" panose="020B0604030504040204" pitchFamily="34" charset="0"/>
                </a:rPr>
                <a:t>Semi &amp; fully flexible</a:t>
              </a:r>
              <a:r>
                <a:rPr lang="en-US" altLang="es-ES" sz="1200" b="1">
                  <a:latin typeface="Verdana" panose="020B0604030504040204" pitchFamily="34" charset="0"/>
                </a:rPr>
                <a:t> simulated annealing</a:t>
              </a:r>
            </a:p>
          </p:txBody>
        </p:sp>
        <p:cxnSp>
          <p:nvCxnSpPr>
            <p:cNvPr id="6192" name="AutoShape 56">
              <a:extLst>
                <a:ext uri="{FF2B5EF4-FFF2-40B4-BE49-F238E27FC236}">
                  <a16:creationId xmlns:a16="http://schemas.microsoft.com/office/drawing/2014/main" id="{56E997A2-C27F-6845-A4AD-C1B9A8246EFF}"/>
                </a:ext>
              </a:extLst>
            </p:cNvPr>
            <p:cNvCxnSpPr>
              <a:cxnSpLocks noChangeShapeType="1"/>
              <a:endCxn id="6175" idx="1"/>
            </p:cNvCxnSpPr>
            <p:nvPr/>
          </p:nvCxnSpPr>
          <p:spPr bwMode="auto">
            <a:xfrm flipV="1">
              <a:off x="2534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3" name="AutoShape 57">
              <a:extLst>
                <a:ext uri="{FF2B5EF4-FFF2-40B4-BE49-F238E27FC236}">
                  <a16:creationId xmlns:a16="http://schemas.microsoft.com/office/drawing/2014/main" id="{F5A1CB7A-F062-1940-AF4F-43A2C9438C4D}"/>
                </a:ext>
              </a:extLst>
            </p:cNvPr>
            <p:cNvCxnSpPr>
              <a:cxnSpLocks noChangeShapeType="1"/>
              <a:endCxn id="6176" idx="1"/>
            </p:cNvCxnSpPr>
            <p:nvPr/>
          </p:nvCxnSpPr>
          <p:spPr bwMode="auto">
            <a:xfrm flipV="1">
              <a:off x="2534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pic>
          <p:nvPicPr>
            <p:cNvPr id="6194" name="Picture 58">
              <a:extLst>
                <a:ext uri="{FF2B5EF4-FFF2-40B4-BE49-F238E27FC236}">
                  <a16:creationId xmlns:a16="http://schemas.microsoft.com/office/drawing/2014/main" id="{4226D64E-4F47-3841-B410-BA1EF7B6DC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5" name="Picture 59">
              <a:extLst>
                <a:ext uri="{FF2B5EF4-FFF2-40B4-BE49-F238E27FC236}">
                  <a16:creationId xmlns:a16="http://schemas.microsoft.com/office/drawing/2014/main" id="{C19C527B-960D-3546-A484-E82597326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6" name="Picture 60">
              <a:extLst>
                <a:ext uri="{FF2B5EF4-FFF2-40B4-BE49-F238E27FC236}">
                  <a16:creationId xmlns:a16="http://schemas.microsoft.com/office/drawing/2014/main" id="{B9E68E24-9DBA-9F42-836B-C58D1FFB1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7" name="Picture 61">
              <a:extLst>
                <a:ext uri="{FF2B5EF4-FFF2-40B4-BE49-F238E27FC236}">
                  <a16:creationId xmlns:a16="http://schemas.microsoft.com/office/drawing/2014/main" id="{295671AC-7E05-6D45-A499-C0273CA62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8" name="Picture 62">
              <a:extLst>
                <a:ext uri="{FF2B5EF4-FFF2-40B4-BE49-F238E27FC236}">
                  <a16:creationId xmlns:a16="http://schemas.microsoft.com/office/drawing/2014/main" id="{F1F5026D-9A0A-834C-A651-CD9F16357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9" name="Picture 63">
              <a:extLst>
                <a:ext uri="{FF2B5EF4-FFF2-40B4-BE49-F238E27FC236}">
                  <a16:creationId xmlns:a16="http://schemas.microsoft.com/office/drawing/2014/main" id="{4846C413-FD2A-2F46-BDC3-F1297F06E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200" name="AutoShape 64">
              <a:extLst>
                <a:ext uri="{FF2B5EF4-FFF2-40B4-BE49-F238E27FC236}">
                  <a16:creationId xmlns:a16="http://schemas.microsoft.com/office/drawing/2014/main" id="{EA9BF1A2-4C0A-E547-B828-E802D6E326AA}"/>
                </a:ext>
              </a:extLst>
            </p:cNvPr>
            <p:cNvCxnSpPr>
              <a:cxnSpLocks noChangeShapeType="1"/>
              <a:endCxn id="6194" idx="1"/>
            </p:cNvCxnSpPr>
            <p:nvPr/>
          </p:nvCxnSpPr>
          <p:spPr bwMode="auto">
            <a:xfrm flipV="1">
              <a:off x="4039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1" name="AutoShape 65">
              <a:extLst>
                <a:ext uri="{FF2B5EF4-FFF2-40B4-BE49-F238E27FC236}">
                  <a16:creationId xmlns:a16="http://schemas.microsoft.com/office/drawing/2014/main" id="{3F5190C3-4068-9747-B407-E06C812CED0C}"/>
                </a:ext>
              </a:extLst>
            </p:cNvPr>
            <p:cNvCxnSpPr>
              <a:cxnSpLocks noChangeShapeType="1"/>
              <a:endCxn id="6197" idx="1"/>
            </p:cNvCxnSpPr>
            <p:nvPr/>
          </p:nvCxnSpPr>
          <p:spPr bwMode="auto">
            <a:xfrm>
              <a:off x="4039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2" name="AutoShape 66">
              <a:extLst>
                <a:ext uri="{FF2B5EF4-FFF2-40B4-BE49-F238E27FC236}">
                  <a16:creationId xmlns:a16="http://schemas.microsoft.com/office/drawing/2014/main" id="{8829B418-45A3-704A-BBC6-832D3F45141C}"/>
                </a:ext>
              </a:extLst>
            </p:cNvPr>
            <p:cNvCxnSpPr>
              <a:cxnSpLocks noChangeShapeType="1"/>
              <a:endCxn id="6198" idx="1"/>
            </p:cNvCxnSpPr>
            <p:nvPr/>
          </p:nvCxnSpPr>
          <p:spPr bwMode="auto">
            <a:xfrm>
              <a:off x="4039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3" name="AutoShape 67">
              <a:extLst>
                <a:ext uri="{FF2B5EF4-FFF2-40B4-BE49-F238E27FC236}">
                  <a16:creationId xmlns:a16="http://schemas.microsoft.com/office/drawing/2014/main" id="{77C2BBF0-EE80-A747-A536-5C89CC7EB3E7}"/>
                </a:ext>
              </a:extLst>
            </p:cNvPr>
            <p:cNvCxnSpPr>
              <a:cxnSpLocks noChangeShapeType="1"/>
              <a:endCxn id="6199" idx="1"/>
            </p:cNvCxnSpPr>
            <p:nvPr/>
          </p:nvCxnSpPr>
          <p:spPr bwMode="auto">
            <a:xfrm>
              <a:off x="4039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4" name="AutoShape 68">
              <a:extLst>
                <a:ext uri="{FF2B5EF4-FFF2-40B4-BE49-F238E27FC236}">
                  <a16:creationId xmlns:a16="http://schemas.microsoft.com/office/drawing/2014/main" id="{E783AC0E-F3B2-CC4D-9BBD-644F251E8772}"/>
                </a:ext>
              </a:extLst>
            </p:cNvPr>
            <p:cNvCxnSpPr>
              <a:cxnSpLocks noChangeShapeType="1"/>
              <a:stCxn id="6194" idx="3"/>
              <a:endCxn id="6220" idx="1"/>
            </p:cNvCxnSpPr>
            <p:nvPr/>
          </p:nvCxnSpPr>
          <p:spPr bwMode="auto">
            <a:xfrm>
              <a:off x="4629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5" name="AutoShape 69">
              <a:extLst>
                <a:ext uri="{FF2B5EF4-FFF2-40B4-BE49-F238E27FC236}">
                  <a16:creationId xmlns:a16="http://schemas.microsoft.com/office/drawing/2014/main" id="{150F1E1A-6A51-CD44-8360-BD4B4F48129C}"/>
                </a:ext>
              </a:extLst>
            </p:cNvPr>
            <p:cNvCxnSpPr>
              <a:cxnSpLocks noChangeShapeType="1"/>
              <a:stCxn id="6195" idx="3"/>
              <a:endCxn id="6220" idx="1"/>
            </p:cNvCxnSpPr>
            <p:nvPr/>
          </p:nvCxnSpPr>
          <p:spPr bwMode="auto">
            <a:xfrm>
              <a:off x="4629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6" name="AutoShape 70">
              <a:extLst>
                <a:ext uri="{FF2B5EF4-FFF2-40B4-BE49-F238E27FC236}">
                  <a16:creationId xmlns:a16="http://schemas.microsoft.com/office/drawing/2014/main" id="{108DD977-6794-3244-BF41-C202395A55DD}"/>
                </a:ext>
              </a:extLst>
            </p:cNvPr>
            <p:cNvCxnSpPr>
              <a:cxnSpLocks noChangeShapeType="1"/>
              <a:stCxn id="6196" idx="3"/>
              <a:endCxn id="6220" idx="1"/>
            </p:cNvCxnSpPr>
            <p:nvPr/>
          </p:nvCxnSpPr>
          <p:spPr bwMode="auto">
            <a:xfrm>
              <a:off x="4629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7" name="AutoShape 71">
              <a:extLst>
                <a:ext uri="{FF2B5EF4-FFF2-40B4-BE49-F238E27FC236}">
                  <a16:creationId xmlns:a16="http://schemas.microsoft.com/office/drawing/2014/main" id="{C4F9D1CA-3F68-324F-BC92-99DB798B7AC1}"/>
                </a:ext>
              </a:extLst>
            </p:cNvPr>
            <p:cNvCxnSpPr>
              <a:cxnSpLocks noChangeShapeType="1"/>
              <a:stCxn id="6197" idx="3"/>
              <a:endCxn id="6220" idx="1"/>
            </p:cNvCxnSpPr>
            <p:nvPr/>
          </p:nvCxnSpPr>
          <p:spPr bwMode="auto">
            <a:xfrm flipV="1">
              <a:off x="4629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8" name="AutoShape 72">
              <a:extLst>
                <a:ext uri="{FF2B5EF4-FFF2-40B4-BE49-F238E27FC236}">
                  <a16:creationId xmlns:a16="http://schemas.microsoft.com/office/drawing/2014/main" id="{59050BB8-C148-584B-8AE6-8FD00DCF71B7}"/>
                </a:ext>
              </a:extLst>
            </p:cNvPr>
            <p:cNvCxnSpPr>
              <a:cxnSpLocks noChangeShapeType="1"/>
              <a:stCxn id="6198" idx="3"/>
              <a:endCxn id="6220" idx="1"/>
            </p:cNvCxnSpPr>
            <p:nvPr/>
          </p:nvCxnSpPr>
          <p:spPr bwMode="auto">
            <a:xfrm flipV="1">
              <a:off x="4629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9" name="AutoShape 73">
              <a:extLst>
                <a:ext uri="{FF2B5EF4-FFF2-40B4-BE49-F238E27FC236}">
                  <a16:creationId xmlns:a16="http://schemas.microsoft.com/office/drawing/2014/main" id="{964248CD-A34E-C349-BB87-27A351750718}"/>
                </a:ext>
              </a:extLst>
            </p:cNvPr>
            <p:cNvCxnSpPr>
              <a:cxnSpLocks noChangeShapeType="1"/>
              <a:stCxn id="6199" idx="3"/>
              <a:endCxn id="6220" idx="1"/>
            </p:cNvCxnSpPr>
            <p:nvPr/>
          </p:nvCxnSpPr>
          <p:spPr bwMode="auto">
            <a:xfrm flipV="1">
              <a:off x="4629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210" name="Text Box 74">
              <a:extLst>
                <a:ext uri="{FF2B5EF4-FFF2-40B4-BE49-F238E27FC236}">
                  <a16:creationId xmlns:a16="http://schemas.microsoft.com/office/drawing/2014/main" id="{969B1DF1-62B7-EB41-BBBB-F729592A0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4" y="1248"/>
              <a:ext cx="1268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1200" b="1">
                  <a:latin typeface="Verdana" panose="020B0604030504040204" pitchFamily="34" charset="0"/>
                </a:rPr>
                <a:t>Final refinement with explicit solvent</a:t>
              </a:r>
            </a:p>
          </p:txBody>
        </p:sp>
        <p:cxnSp>
          <p:nvCxnSpPr>
            <p:cNvPr id="6211" name="AutoShape 75">
              <a:extLst>
                <a:ext uri="{FF2B5EF4-FFF2-40B4-BE49-F238E27FC236}">
                  <a16:creationId xmlns:a16="http://schemas.microsoft.com/office/drawing/2014/main" id="{9087EF0A-6423-DA43-B5EA-3060FBCD08E5}"/>
                </a:ext>
              </a:extLst>
            </p:cNvPr>
            <p:cNvCxnSpPr>
              <a:cxnSpLocks noChangeShapeType="1"/>
              <a:endCxn id="6195" idx="1"/>
            </p:cNvCxnSpPr>
            <p:nvPr/>
          </p:nvCxnSpPr>
          <p:spPr bwMode="auto">
            <a:xfrm flipV="1">
              <a:off x="4039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12" name="AutoShape 76">
              <a:extLst>
                <a:ext uri="{FF2B5EF4-FFF2-40B4-BE49-F238E27FC236}">
                  <a16:creationId xmlns:a16="http://schemas.microsoft.com/office/drawing/2014/main" id="{8DCBA405-49C9-8649-8C1A-0DBC1BA1BC41}"/>
                </a:ext>
              </a:extLst>
            </p:cNvPr>
            <p:cNvCxnSpPr>
              <a:cxnSpLocks noChangeShapeType="1"/>
              <a:endCxn id="6196" idx="1"/>
            </p:cNvCxnSpPr>
            <p:nvPr/>
          </p:nvCxnSpPr>
          <p:spPr bwMode="auto">
            <a:xfrm flipV="1">
              <a:off x="4039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213" name="Group 77">
              <a:extLst>
                <a:ext uri="{FF2B5EF4-FFF2-40B4-BE49-F238E27FC236}">
                  <a16:creationId xmlns:a16="http://schemas.microsoft.com/office/drawing/2014/main" id="{AB61882E-A309-0542-A3C7-75A9C7EDC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" y="2550"/>
              <a:ext cx="765" cy="715"/>
              <a:chOff x="258" y="2550"/>
              <a:chExt cx="765" cy="715"/>
            </a:xfrm>
          </p:grpSpPr>
          <p:grpSp>
            <p:nvGrpSpPr>
              <p:cNvPr id="6225" name="Group 78">
                <a:extLst>
                  <a:ext uri="{FF2B5EF4-FFF2-40B4-BE49-F238E27FC236}">
                    <a16:creationId xmlns:a16="http://schemas.microsoft.com/office/drawing/2014/main" id="{2C034CBE-34E5-7D42-AD68-CDD2685D91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" y="2550"/>
                <a:ext cx="765" cy="715"/>
                <a:chOff x="258" y="2550"/>
                <a:chExt cx="765" cy="715"/>
              </a:xfrm>
            </p:grpSpPr>
            <p:grpSp>
              <p:nvGrpSpPr>
                <p:cNvPr id="6228" name="Group 79">
                  <a:extLst>
                    <a:ext uri="{FF2B5EF4-FFF2-40B4-BE49-F238E27FC236}">
                      <a16:creationId xmlns:a16="http://schemas.microsoft.com/office/drawing/2014/main" id="{A94FDF6B-D9B8-7D4E-AB02-94CDB01CC4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" y="2550"/>
                  <a:ext cx="765" cy="713"/>
                  <a:chOff x="258" y="2550"/>
                  <a:chExt cx="765" cy="713"/>
                </a:xfrm>
              </p:grpSpPr>
              <p:sp>
                <p:nvSpPr>
                  <p:cNvPr id="6230" name="Rectangle 80">
                    <a:extLst>
                      <a:ext uri="{FF2B5EF4-FFF2-40B4-BE49-F238E27FC236}">
                        <a16:creationId xmlns:a16="http://schemas.microsoft.com/office/drawing/2014/main" id="{522D5902-BA8D-DE4B-ACDC-E6C36B891E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31" name="Picture 81">
                    <a:extLst>
                      <a:ext uri="{FF2B5EF4-FFF2-40B4-BE49-F238E27FC236}">
                        <a16:creationId xmlns:a16="http://schemas.microsoft.com/office/drawing/2014/main" id="{9C3760E7-B257-F34E-82DB-69AAE22EC6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2" name="Text Box 82">
                    <a:extLst>
                      <a:ext uri="{FF2B5EF4-FFF2-40B4-BE49-F238E27FC236}">
                        <a16:creationId xmlns:a16="http://schemas.microsoft.com/office/drawing/2014/main" id="{FF3192AF-BB0F-A542-89DF-12D5C93550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4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33" name="Picture 83">
                    <a:extLst>
                      <a:ext uri="{FF2B5EF4-FFF2-40B4-BE49-F238E27FC236}">
                        <a16:creationId xmlns:a16="http://schemas.microsoft.com/office/drawing/2014/main" id="{F072E684-213A-4A44-BCC9-EEC8CA9AEC0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4" name="Line 84">
                    <a:extLst>
                      <a:ext uri="{FF2B5EF4-FFF2-40B4-BE49-F238E27FC236}">
                        <a16:creationId xmlns:a16="http://schemas.microsoft.com/office/drawing/2014/main" id="{F7DE070E-7AC9-BD49-B216-CC713C26FE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8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29" name="Text Box 85">
                  <a:extLst>
                    <a:ext uri="{FF2B5EF4-FFF2-40B4-BE49-F238E27FC236}">
                      <a16:creationId xmlns:a16="http://schemas.microsoft.com/office/drawing/2014/main" id="{981CBCD5-E75E-4947-B79C-23672FE86C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4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26" name="Rectangle 86">
                <a:extLst>
                  <a:ext uri="{FF2B5EF4-FFF2-40B4-BE49-F238E27FC236}">
                    <a16:creationId xmlns:a16="http://schemas.microsoft.com/office/drawing/2014/main" id="{6ACEED49-2323-FE49-A3E3-662BE6EDC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27" name="Line 87">
                <a:extLst>
                  <a:ext uri="{FF2B5EF4-FFF2-40B4-BE49-F238E27FC236}">
                    <a16:creationId xmlns:a16="http://schemas.microsoft.com/office/drawing/2014/main" id="{AC871D68-E7CF-C044-A932-6E5257715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  <p:grpSp>
          <p:nvGrpSpPr>
            <p:cNvPr id="6214" name="Group 88">
              <a:extLst>
                <a:ext uri="{FF2B5EF4-FFF2-40B4-BE49-F238E27FC236}">
                  <a16:creationId xmlns:a16="http://schemas.microsoft.com/office/drawing/2014/main" id="{4CE8CB34-2451-3D43-A1C0-5F3046F27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2" y="2550"/>
              <a:ext cx="765" cy="715"/>
              <a:chOff x="4772" y="2550"/>
              <a:chExt cx="765" cy="715"/>
            </a:xfrm>
          </p:grpSpPr>
          <p:grpSp>
            <p:nvGrpSpPr>
              <p:cNvPr id="6215" name="Group 89">
                <a:extLst>
                  <a:ext uri="{FF2B5EF4-FFF2-40B4-BE49-F238E27FC236}">
                    <a16:creationId xmlns:a16="http://schemas.microsoft.com/office/drawing/2014/main" id="{2740A7CE-D764-8449-9F6C-8A1256F93A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2" y="2550"/>
                <a:ext cx="765" cy="715"/>
                <a:chOff x="4772" y="2550"/>
                <a:chExt cx="765" cy="715"/>
              </a:xfrm>
            </p:grpSpPr>
            <p:grpSp>
              <p:nvGrpSpPr>
                <p:cNvPr id="6218" name="Group 90">
                  <a:extLst>
                    <a:ext uri="{FF2B5EF4-FFF2-40B4-BE49-F238E27FC236}">
                      <a16:creationId xmlns:a16="http://schemas.microsoft.com/office/drawing/2014/main" id="{9D16ABFA-E5EA-C54F-93E7-AB6F0776C2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72" y="2550"/>
                  <a:ext cx="765" cy="713"/>
                  <a:chOff x="4772" y="2550"/>
                  <a:chExt cx="765" cy="713"/>
                </a:xfrm>
              </p:grpSpPr>
              <p:sp>
                <p:nvSpPr>
                  <p:cNvPr id="6220" name="Rectangle 91">
                    <a:extLst>
                      <a:ext uri="{FF2B5EF4-FFF2-40B4-BE49-F238E27FC236}">
                        <a16:creationId xmlns:a16="http://schemas.microsoft.com/office/drawing/2014/main" id="{30EC33C5-6D98-5F41-9B56-89BF9C5032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21" name="Picture 92">
                    <a:extLst>
                      <a:ext uri="{FF2B5EF4-FFF2-40B4-BE49-F238E27FC236}">
                        <a16:creationId xmlns:a16="http://schemas.microsoft.com/office/drawing/2014/main" id="{1BDC02DF-3C19-5043-A079-7E8E8EC44B7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2" name="Text Box 93">
                    <a:extLst>
                      <a:ext uri="{FF2B5EF4-FFF2-40B4-BE49-F238E27FC236}">
                        <a16:creationId xmlns:a16="http://schemas.microsoft.com/office/drawing/2014/main" id="{34626F8E-C2B7-EF41-9A84-3BF8D0AD253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78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23" name="Picture 94">
                    <a:extLst>
                      <a:ext uri="{FF2B5EF4-FFF2-40B4-BE49-F238E27FC236}">
                        <a16:creationId xmlns:a16="http://schemas.microsoft.com/office/drawing/2014/main" id="{5AFE7C65-1464-F746-A87B-D675C6B9BE1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4" name="Line 95">
                    <a:extLst>
                      <a:ext uri="{FF2B5EF4-FFF2-40B4-BE49-F238E27FC236}">
                        <a16:creationId xmlns:a16="http://schemas.microsoft.com/office/drawing/2014/main" id="{024F0556-C3DC-E246-937E-B162BA8A23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72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19" name="Text Box 96">
                  <a:extLst>
                    <a:ext uri="{FF2B5EF4-FFF2-40B4-BE49-F238E27FC236}">
                      <a16:creationId xmlns:a16="http://schemas.microsoft.com/office/drawing/2014/main" id="{9D882C2A-1A32-B648-8451-467E0E4C83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7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16" name="Rectangle 97">
                <a:extLst>
                  <a:ext uri="{FF2B5EF4-FFF2-40B4-BE49-F238E27FC236}">
                    <a16:creationId xmlns:a16="http://schemas.microsoft.com/office/drawing/2014/main" id="{14673828-F9B7-8244-88A9-60DCB964D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17" name="Line 98">
                <a:extLst>
                  <a:ext uri="{FF2B5EF4-FFF2-40B4-BE49-F238E27FC236}">
                    <a16:creationId xmlns:a16="http://schemas.microsoft.com/office/drawing/2014/main" id="{41ECAE4E-8B96-5942-9F8E-E54FFD0E9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2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</p:grpSp>
      <p:sp>
        <p:nvSpPr>
          <p:cNvPr id="6148" name="Text Box 99">
            <a:extLst>
              <a:ext uri="{FF2B5EF4-FFF2-40B4-BE49-F238E27FC236}">
                <a16:creationId xmlns:a16="http://schemas.microsoft.com/office/drawing/2014/main" id="{0CE70DA6-2AE1-6043-BB57-A960A3B4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152400"/>
            <a:ext cx="8305800" cy="1882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consists of a collection of python and csh scripts that setup, analyze and score CNS inputs and outputs in order to make CNS produce the best complex structures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ts val="1125"/>
              </a:spcBef>
            </a:pPr>
            <a:r>
              <a:rPr lang="es-ES" altLang="es-ES" sz="1800">
                <a:solidFill>
                  <a:srgbClr val="FF0000"/>
                </a:solidFill>
              </a:rPr>
              <a:t>CNSsolve</a:t>
            </a:r>
            <a:r>
              <a:rPr lang="es-ES" altLang="es-ES" sz="1800"/>
              <a:t> </a:t>
            </a:r>
            <a:r>
              <a:rPr lang="en-US" altLang="es-ES" sz="1800"/>
              <a:t>has been designed to provide a flexible multi-level hierachical approach for the most commonly used algorithms in macromolecular structure determination</a:t>
            </a:r>
            <a:r>
              <a:rPr lang="es-ES" altLang="es-ES" sz="1800"/>
              <a:t>.</a:t>
            </a:r>
          </a:p>
        </p:txBody>
      </p:sp>
      <p:pic>
        <p:nvPicPr>
          <p:cNvPr id="7268" name="Picture 100">
            <a:extLst>
              <a:ext uri="{FF2B5EF4-FFF2-40B4-BE49-F238E27FC236}">
                <a16:creationId xmlns:a16="http://schemas.microsoft.com/office/drawing/2014/main" id="{C1860C2D-F213-F344-B1B9-08A13DA59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817563"/>
            <a:ext cx="5221288" cy="522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269" name="Group 101">
            <a:extLst>
              <a:ext uri="{FF2B5EF4-FFF2-40B4-BE49-F238E27FC236}">
                <a16:creationId xmlns:a16="http://schemas.microsoft.com/office/drawing/2014/main" id="{BACA665A-6724-CA48-A92B-F7D92B5D920F}"/>
              </a:ext>
            </a:extLst>
          </p:cNvPr>
          <p:cNvGrpSpPr>
            <a:grpSpLocks/>
          </p:cNvGrpSpPr>
          <p:nvPr/>
        </p:nvGrpSpPr>
        <p:grpSpPr bwMode="auto">
          <a:xfrm>
            <a:off x="2065338" y="817563"/>
            <a:ext cx="5219700" cy="5451475"/>
            <a:chOff x="1301" y="515"/>
            <a:chExt cx="3288" cy="3434"/>
          </a:xfrm>
        </p:grpSpPr>
        <p:pic>
          <p:nvPicPr>
            <p:cNvPr id="6164" name="Picture 102">
              <a:extLst>
                <a:ext uri="{FF2B5EF4-FFF2-40B4-BE49-F238E27FC236}">
                  <a16:creationId xmlns:a16="http://schemas.microsoft.com/office/drawing/2014/main" id="{3A8CD73C-198E-CC4E-9E94-841ABF686C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" y="515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5" name="Text Box 103">
              <a:extLst>
                <a:ext uri="{FF2B5EF4-FFF2-40B4-BE49-F238E27FC236}">
                  <a16:creationId xmlns:a16="http://schemas.microsoft.com/office/drawing/2014/main" id="{B991436B-7E37-404F-A114-1E3DD94EB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9" y="3660"/>
              <a:ext cx="2801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              Rigid Docking              </a:t>
              </a:r>
            </a:p>
          </p:txBody>
        </p:sp>
      </p:grpSp>
      <p:grpSp>
        <p:nvGrpSpPr>
          <p:cNvPr id="7272" name="Group 104">
            <a:extLst>
              <a:ext uri="{FF2B5EF4-FFF2-40B4-BE49-F238E27FC236}">
                <a16:creationId xmlns:a16="http://schemas.microsoft.com/office/drawing/2014/main" id="{28A80FEF-5BBD-5942-959A-0CE6E2C6FF0B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838200"/>
            <a:ext cx="5219700" cy="5522913"/>
            <a:chOff x="1299" y="528"/>
            <a:chExt cx="3288" cy="3479"/>
          </a:xfrm>
        </p:grpSpPr>
        <p:pic>
          <p:nvPicPr>
            <p:cNvPr id="6162" name="Picture 105">
              <a:extLst>
                <a:ext uri="{FF2B5EF4-FFF2-40B4-BE49-F238E27FC236}">
                  <a16:creationId xmlns:a16="http://schemas.microsoft.com/office/drawing/2014/main" id="{CDFBEC16-8703-B84D-8416-DFB49027C6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" y="528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3" name="Text Box 106">
              <a:extLst>
                <a:ext uri="{FF2B5EF4-FFF2-40B4-BE49-F238E27FC236}">
                  <a16:creationId xmlns:a16="http://schemas.microsoft.com/office/drawing/2014/main" id="{BD6D0D04-D1F5-3E48-AD31-FB8881F3F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3" y="3719"/>
              <a:ext cx="2576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Vacuum simulated annealing</a:t>
              </a:r>
            </a:p>
          </p:txBody>
        </p:sp>
      </p:grpSp>
      <p:grpSp>
        <p:nvGrpSpPr>
          <p:cNvPr id="7275" name="Group 107">
            <a:extLst>
              <a:ext uri="{FF2B5EF4-FFF2-40B4-BE49-F238E27FC236}">
                <a16:creationId xmlns:a16="http://schemas.microsoft.com/office/drawing/2014/main" id="{55189BF7-CBBF-0345-AD7F-9558114F48F0}"/>
              </a:ext>
            </a:extLst>
          </p:cNvPr>
          <p:cNvGrpSpPr>
            <a:grpSpLocks/>
          </p:cNvGrpSpPr>
          <p:nvPr/>
        </p:nvGrpSpPr>
        <p:grpSpPr bwMode="auto">
          <a:xfrm>
            <a:off x="2065338" y="814388"/>
            <a:ext cx="5219700" cy="5548312"/>
            <a:chOff x="1301" y="513"/>
            <a:chExt cx="3288" cy="3495"/>
          </a:xfrm>
        </p:grpSpPr>
        <p:pic>
          <p:nvPicPr>
            <p:cNvPr id="6160" name="Picture 108">
              <a:extLst>
                <a:ext uri="{FF2B5EF4-FFF2-40B4-BE49-F238E27FC236}">
                  <a16:creationId xmlns:a16="http://schemas.microsoft.com/office/drawing/2014/main" id="{81617373-19CC-8A4C-A0AB-CC74A51377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" y="513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1" name="Text Box 109">
              <a:extLst>
                <a:ext uri="{FF2B5EF4-FFF2-40B4-BE49-F238E27FC236}">
                  <a16:creationId xmlns:a16="http://schemas.microsoft.com/office/drawing/2014/main" id="{5C5C3151-3F9F-BA47-B1DB-8E687B7366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1" y="3719"/>
              <a:ext cx="2663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2400"/>
                <a:t>          Water refinement          </a:t>
              </a:r>
            </a:p>
          </p:txBody>
        </p:sp>
      </p:grpSp>
      <p:grpSp>
        <p:nvGrpSpPr>
          <p:cNvPr id="7278" name="Group 110">
            <a:extLst>
              <a:ext uri="{FF2B5EF4-FFF2-40B4-BE49-F238E27FC236}">
                <a16:creationId xmlns:a16="http://schemas.microsoft.com/office/drawing/2014/main" id="{93705E16-9C8F-5845-8121-CC9FE6309BB1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814388"/>
            <a:ext cx="5219700" cy="5546725"/>
            <a:chOff x="1299" y="513"/>
            <a:chExt cx="3288" cy="3494"/>
          </a:xfrm>
        </p:grpSpPr>
        <p:pic>
          <p:nvPicPr>
            <p:cNvPr id="6158" name="Picture 111">
              <a:extLst>
                <a:ext uri="{FF2B5EF4-FFF2-40B4-BE49-F238E27FC236}">
                  <a16:creationId xmlns:a16="http://schemas.microsoft.com/office/drawing/2014/main" id="{BB16088C-C207-554E-A41A-41A14E8C3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" y="513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59" name="Text Box 112">
              <a:extLst>
                <a:ext uri="{FF2B5EF4-FFF2-40B4-BE49-F238E27FC236}">
                  <a16:creationId xmlns:a16="http://schemas.microsoft.com/office/drawing/2014/main" id="{2236A2E9-2210-1A44-8462-074ECA2675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" y="3718"/>
              <a:ext cx="2638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       All of them Animated       </a:t>
              </a:r>
            </a:p>
          </p:txBody>
        </p:sp>
      </p:grpSp>
      <p:sp>
        <p:nvSpPr>
          <p:cNvPr id="6154" name="Text Box 113">
            <a:extLst>
              <a:ext uri="{FF2B5EF4-FFF2-40B4-BE49-F238E27FC236}">
                <a16:creationId xmlns:a16="http://schemas.microsoft.com/office/drawing/2014/main" id="{F4572C36-2D24-6745-9C57-0D7AE7D4A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3500438"/>
            <a:ext cx="6175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5" name="Text Box 114">
            <a:extLst>
              <a:ext uri="{FF2B5EF4-FFF2-40B4-BE49-F238E27FC236}">
                <a16:creationId xmlns:a16="http://schemas.microsoft.com/office/drawing/2014/main" id="{0367D582-9E83-4D4A-B9A9-9E802E25C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0" y="2997200"/>
            <a:ext cx="912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select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6" name="Text Box 115">
            <a:extLst>
              <a:ext uri="{FF2B5EF4-FFF2-40B4-BE49-F238E27FC236}">
                <a16:creationId xmlns:a16="http://schemas.microsoft.com/office/drawing/2014/main" id="{822E5F68-CD5B-E647-A3A9-B1FB80422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963" y="3141663"/>
            <a:ext cx="912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 &amp; score</a:t>
            </a:r>
          </a:p>
        </p:txBody>
      </p:sp>
      <p:sp>
        <p:nvSpPr>
          <p:cNvPr id="6157" name="Text Box 116">
            <a:extLst>
              <a:ext uri="{FF2B5EF4-FFF2-40B4-BE49-F238E27FC236}">
                <a16:creationId xmlns:a16="http://schemas.microsoft.com/office/drawing/2014/main" id="{6CF092BB-0DBF-9543-BEFB-B59140098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2997200"/>
            <a:ext cx="1079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(select)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2A6B9202-8774-624E-9429-452E829F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838" y="404813"/>
            <a:ext cx="39909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HADDOCK: now you do it!</a:t>
            </a: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CD4497D4-1167-E84B-9469-20CD5DACD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738" y="1944688"/>
            <a:ext cx="25082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7172" name="Text Box 3">
            <a:extLst>
              <a:ext uri="{FF2B5EF4-FFF2-40B4-BE49-F238E27FC236}">
                <a16:creationId xmlns:a16="http://schemas.microsoft.com/office/drawing/2014/main" id="{930FB84D-B931-D247-845C-E1956D1FD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3500438"/>
            <a:ext cx="6961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a-ES" altLang="es-ES" sz="2000">
                <a:solidFill>
                  <a:srgbClr val="009999"/>
                </a:solidFill>
                <a:hlinkClick r:id="rId3" invalidUrl="http:///"/>
              </a:rPr>
              <a:t>http://www.nmr.chem.uu.nl/haddock2.0/tut_e2a-hpr-csp.html</a:t>
            </a:r>
            <a:endParaRPr lang="ca-ES" altLang="es-ES" sz="2000">
              <a:solidFill>
                <a:srgbClr val="009999"/>
              </a:solidFill>
            </a:endParaRP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4BF7E82E-BB4D-334B-8ACE-0137B5D0B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1536700"/>
            <a:ext cx="5295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hlinkClick r:id="rId4"/>
              </a:rPr>
              <a:t>http://bioinf.uab.es/ocs/MSCB/MOD4/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8864D268-BF4A-9D4D-9E0D-BF05ACD1F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9513" y="2152650"/>
            <a:ext cx="6854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find: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This PPT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 file with the tutorial we are going to follow in this class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All necessary files to follow this tutorial</a:t>
            </a:r>
          </a:p>
        </p:txBody>
      </p:sp>
      <p:sp>
        <p:nvSpPr>
          <p:cNvPr id="7175" name="Text Box 6">
            <a:extLst>
              <a:ext uri="{FF2B5EF4-FFF2-40B4-BE49-F238E27FC236}">
                <a16:creationId xmlns:a16="http://schemas.microsoft.com/office/drawing/2014/main" id="{0698BF9C-AF64-A442-B6EC-A55B2FAC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" y="4581525"/>
            <a:ext cx="6750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 the original and complete version of this tutoral</a:t>
            </a:r>
          </a:p>
        </p:txBody>
      </p:sp>
      <p:sp>
        <p:nvSpPr>
          <p:cNvPr id="7176" name="1 Rectángulo">
            <a:extLst>
              <a:ext uri="{FF2B5EF4-FFF2-40B4-BE49-F238E27FC236}">
                <a16:creationId xmlns:a16="http://schemas.microsoft.com/office/drawing/2014/main" id="{4E416BAD-85FC-5246-84D2-B81814CD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" y="3900488"/>
            <a:ext cx="7688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ES">
                <a:solidFill>
                  <a:schemeClr val="tx1"/>
                </a:solidFill>
                <a:hlinkClick r:id="rId5"/>
              </a:rPr>
              <a:t>https://web.archive.org/web/20080101191054/http://www.nmr.chem.uu.nl/haddock2.0/tut_e2a-hpr-csp.html</a:t>
            </a:r>
            <a:endParaRPr lang="en-US" altLang="en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317</Words>
  <Application>Microsoft Macintosh PowerPoint</Application>
  <PresentationFormat>On-screen Show (4:3)</PresentationFormat>
  <Paragraphs>46</Paragraphs>
  <Slides>6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Verdana</vt:lpstr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UAB</dc:creator>
  <cp:lastModifiedBy>Oscar Conchillo Solé</cp:lastModifiedBy>
  <cp:revision>18</cp:revision>
  <cp:lastPrinted>1601-01-01T00:00:00Z</cp:lastPrinted>
  <dcterms:created xsi:type="dcterms:W3CDTF">2008-04-14T14:56:20Z</dcterms:created>
  <dcterms:modified xsi:type="dcterms:W3CDTF">2022-02-07T05:40:34Z</dcterms:modified>
</cp:coreProperties>
</file>