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73" r:id="rId2"/>
    <p:sldId id="274" r:id="rId3"/>
    <p:sldId id="275" r:id="rId4"/>
    <p:sldId id="276" r:id="rId5"/>
    <p:sldId id="277" r:id="rId6"/>
    <p:sldId id="278" r:id="rId7"/>
    <p:sldId id="279" r:id="rId8"/>
    <p:sldId id="280" r:id="rId9"/>
    <p:sldId id="281" r:id="rId10"/>
    <p:sldId id="257" r:id="rId11"/>
    <p:sldId id="258" r:id="rId12"/>
    <p:sldId id="283" r:id="rId13"/>
    <p:sldId id="284" r:id="rId14"/>
    <p:sldId id="285" r:id="rId15"/>
    <p:sldId id="259" r:id="rId16"/>
    <p:sldId id="261" r:id="rId17"/>
    <p:sldId id="262" r:id="rId18"/>
    <p:sldId id="286" r:id="rId19"/>
    <p:sldId id="287" r:id="rId20"/>
    <p:sldId id="288" r:id="rId21"/>
    <p:sldId id="289" r:id="rId22"/>
    <p:sldId id="290" r:id="rId23"/>
    <p:sldId id="264" r:id="rId24"/>
    <p:sldId id="265" r:id="rId25"/>
    <p:sldId id="266" r:id="rId26"/>
    <p:sldId id="291" r:id="rId27"/>
    <p:sldId id="292" r:id="rId28"/>
    <p:sldId id="267" r:id="rId29"/>
    <p:sldId id="270" r:id="rId30"/>
    <p:sldId id="268" r:id="rId31"/>
    <p:sldId id="269" r:id="rId32"/>
    <p:sldId id="271" r:id="rId33"/>
    <p:sldId id="272" r:id="rId3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66" d="100"/>
          <a:sy n="66" d="100"/>
        </p:scale>
        <p:origin x="-1206" y="-8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a-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257C66-5F67-4778-A0F1-0C4C2652EA21}" type="datetimeFigureOut">
              <a:rPr lang="ca-ES" smtClean="0"/>
              <a:t>17/04/2018</a:t>
            </a:fld>
            <a:endParaRPr lang="ca-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a-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a-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AE3696-B11E-4C28-8DA2-12DD28CF93EC}" type="slidenum">
              <a:rPr lang="ca-ES" smtClean="0"/>
              <a:t>‹Nº›</a:t>
            </a:fld>
            <a:endParaRPr lang="ca-ES"/>
          </a:p>
        </p:txBody>
      </p:sp>
    </p:spTree>
    <p:extLst>
      <p:ext uri="{BB962C8B-B14F-4D97-AF65-F5344CB8AC3E}">
        <p14:creationId xmlns:p14="http://schemas.microsoft.com/office/powerpoint/2010/main" val="104687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705F82-D3D4-4020-9885-9F7E2CBEE54D}" type="slidenum">
              <a:rPr lang="en-US" altLang="es-ES"/>
              <a:pPr/>
              <a:t>1</a:t>
            </a:fld>
            <a:endParaRPr lang="en-US" altLang="es-E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82D7A1-6BC0-408C-98A0-8C516BBD4DED}" type="slidenum">
              <a:rPr lang="en-US" altLang="es-ES"/>
              <a:pPr/>
              <a:t>3</a:t>
            </a:fld>
            <a:endParaRPr lang="en-US" altLang="es-E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7FACD-E755-420B-AF91-489EBF487BEE}" type="slidenum">
              <a:rPr lang="en-US" altLang="es-ES"/>
              <a:pPr/>
              <a:t>4</a:t>
            </a:fld>
            <a:endParaRPr lang="en-US" altLang="es-E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AA3790-984C-42EB-873C-1B36BA4025DE}" type="slidenum">
              <a:rPr lang="en-US" altLang="es-ES"/>
              <a:pPr/>
              <a:t>7</a:t>
            </a:fld>
            <a:endParaRPr lang="en-US" altLang="es-E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A515A4-7210-4543-9A99-B891D65DCCE1}" type="slidenum">
              <a:rPr lang="en-US" altLang="es-ES"/>
              <a:pPr/>
              <a:t>8</a:t>
            </a:fld>
            <a:endParaRPr lang="en-US" altLang="es-E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CCEBFC-781D-4027-B677-1235D2BF61D4}" type="slidenum">
              <a:rPr lang="en-US" altLang="es-ES"/>
              <a:pPr/>
              <a:t>20</a:t>
            </a:fld>
            <a:endParaRPr lang="en-US" altLang="es-E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0FC0FC-D751-437B-9E2D-5F7BFB20A0AF}" type="slidenum">
              <a:rPr lang="en-US" altLang="es-ES"/>
              <a:pPr/>
              <a:t>21</a:t>
            </a:fld>
            <a:endParaRPr lang="en-US" altLang="es-E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lt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995B74-F6A0-4CAB-A39D-4A2FCE470AD7}" type="slidenum">
              <a:rPr lang="en-US" altLang="es-ES"/>
              <a:pPr/>
              <a:t>22</a:t>
            </a:fld>
            <a:endParaRPr lang="en-US" altLang="es-ES"/>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US" alt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ca-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ca-ES"/>
          </a:p>
        </p:txBody>
      </p:sp>
      <p:sp>
        <p:nvSpPr>
          <p:cNvPr id="4" name="3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140110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415955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3065799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706984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2844034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2650654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7" name="6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8" name="7 Marcador de pie de página"/>
          <p:cNvSpPr>
            <a:spLocks noGrp="1"/>
          </p:cNvSpPr>
          <p:nvPr>
            <p:ph type="ftr" sz="quarter" idx="11"/>
          </p:nvPr>
        </p:nvSpPr>
        <p:spPr/>
        <p:txBody>
          <a:bodyPr/>
          <a:lstStyle/>
          <a:p>
            <a:endParaRPr lang="ca-ES"/>
          </a:p>
        </p:txBody>
      </p:sp>
      <p:sp>
        <p:nvSpPr>
          <p:cNvPr id="9" name="8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1139918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4" name="3 Marcador de pie de página"/>
          <p:cNvSpPr>
            <a:spLocks noGrp="1"/>
          </p:cNvSpPr>
          <p:nvPr>
            <p:ph type="ftr" sz="quarter" idx="11"/>
          </p:nvPr>
        </p:nvSpPr>
        <p:spPr/>
        <p:txBody>
          <a:bodyPr/>
          <a:lstStyle/>
          <a:p>
            <a:endParaRPr lang="ca-ES"/>
          </a:p>
        </p:txBody>
      </p:sp>
      <p:sp>
        <p:nvSpPr>
          <p:cNvPr id="5" name="4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369602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3" name="2 Marcador de pie de página"/>
          <p:cNvSpPr>
            <a:spLocks noGrp="1"/>
          </p:cNvSpPr>
          <p:nvPr>
            <p:ph type="ftr" sz="quarter" idx="11"/>
          </p:nvPr>
        </p:nvSpPr>
        <p:spPr/>
        <p:txBody>
          <a:bodyPr/>
          <a:lstStyle/>
          <a:p>
            <a:endParaRPr lang="ca-ES"/>
          </a:p>
        </p:txBody>
      </p:sp>
      <p:sp>
        <p:nvSpPr>
          <p:cNvPr id="4" name="3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2457289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ca-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1253569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ca-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41606C-5BDB-418A-B0F3-E351CBD62650}" type="datetimeFigureOut">
              <a:rPr lang="ca-ES" smtClean="0"/>
              <a:t>17/04/2018</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BFE241DC-41EA-48FA-9944-FA56C18717FD}" type="slidenum">
              <a:rPr lang="ca-ES" smtClean="0"/>
              <a:t>‹Nº›</a:t>
            </a:fld>
            <a:endParaRPr lang="ca-ES"/>
          </a:p>
        </p:txBody>
      </p:sp>
    </p:spTree>
    <p:extLst>
      <p:ext uri="{BB962C8B-B14F-4D97-AF65-F5344CB8AC3E}">
        <p14:creationId xmlns:p14="http://schemas.microsoft.com/office/powerpoint/2010/main" val="2530135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41606C-5BDB-418A-B0F3-E351CBD62650}" type="datetimeFigureOut">
              <a:rPr lang="ca-ES" smtClean="0"/>
              <a:t>17/04/2018</a:t>
            </a:fld>
            <a:endParaRPr lang="ca-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241DC-41EA-48FA-9944-FA56C18717FD}" type="slidenum">
              <a:rPr lang="ca-ES" smtClean="0"/>
              <a:t>‹Nº›</a:t>
            </a:fld>
            <a:endParaRPr lang="ca-ES"/>
          </a:p>
        </p:txBody>
      </p:sp>
    </p:spTree>
    <p:extLst>
      <p:ext uri="{BB962C8B-B14F-4D97-AF65-F5344CB8AC3E}">
        <p14:creationId xmlns:p14="http://schemas.microsoft.com/office/powerpoint/2010/main" val="4290264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hyperlink" Target="notepad.exe%20helloworld.txt" TargetMode="External"/><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8.png"/><Relationship Id="rId18" Type="http://schemas.openxmlformats.org/officeDocument/2006/relationships/image" Target="../media/image23.jpeg"/><Relationship Id="rId3" Type="http://schemas.openxmlformats.org/officeDocument/2006/relationships/image" Target="../media/image10.jpeg"/><Relationship Id="rId21" Type="http://schemas.openxmlformats.org/officeDocument/2006/relationships/image" Target="../media/image26.jpeg"/><Relationship Id="rId7" Type="http://schemas.openxmlformats.org/officeDocument/2006/relationships/image" Target="../media/image14.jpeg"/><Relationship Id="rId12" Type="http://schemas.openxmlformats.org/officeDocument/2006/relationships/image" Target="../media/image19.png"/><Relationship Id="rId17" Type="http://schemas.openxmlformats.org/officeDocument/2006/relationships/image" Target="../media/image22.jpeg"/><Relationship Id="rId2" Type="http://schemas.openxmlformats.org/officeDocument/2006/relationships/notesSlide" Target="../notesSlides/notesSlide4.xml"/><Relationship Id="rId16" Type="http://schemas.openxmlformats.org/officeDocument/2006/relationships/image" Target="../media/image21.jpeg"/><Relationship Id="rId20"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0.png"/><Relationship Id="rId23" Type="http://schemas.openxmlformats.org/officeDocument/2006/relationships/image" Target="../media/image28.png"/><Relationship Id="rId10" Type="http://schemas.openxmlformats.org/officeDocument/2006/relationships/image" Target="../media/image17.jpeg"/><Relationship Id="rId19" Type="http://schemas.openxmlformats.org/officeDocument/2006/relationships/image" Target="../media/image24.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9.png"/><Relationship Id="rId22" Type="http://schemas.openxmlformats.org/officeDocument/2006/relationships/image" Target="../media/image2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winword.exe" TargetMode="External"/><Relationship Id="rId3" Type="http://schemas.openxmlformats.org/officeDocument/2006/relationships/hyperlink" Target="notepad.exe%20binaryfile.doc" TargetMode="External"/><Relationship Id="rId7" Type="http://schemas.openxmlformats.org/officeDocument/2006/relationships/image" Target="../media/image30.jpeg"/><Relationship Id="rId2" Type="http://schemas.openxmlformats.org/officeDocument/2006/relationships/hyperlink" Target="notepad.exe%20textfile.txt" TargetMode="Externa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hyperlink" Target="winword.exe%20binaryfile.doc" TargetMode="External"/><Relationship Id="rId10" Type="http://schemas.openxmlformats.org/officeDocument/2006/relationships/hyperlink" Target="notepad.exe" TargetMode="External"/><Relationship Id="rId4" Type="http://schemas.openxmlformats.org/officeDocument/2006/relationships/hyperlink" Target="notepad.exe%20notepad.exe%20" TargetMode="External"/><Relationship Id="rId9"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2578100" y="1143000"/>
            <a:ext cx="3314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400">
                <a:latin typeface="Comic Sans MS" pitchFamily="66" charset="0"/>
              </a:rPr>
              <a:t>Computer</a:t>
            </a:r>
            <a:r>
              <a:rPr lang="es-ES_tradnl" altLang="es-ES" sz="2400">
                <a:latin typeface="Comic Sans MS" pitchFamily="66" charset="0"/>
              </a:rPr>
              <a:t>: The Tool in</a:t>
            </a:r>
            <a:endParaRPr lang="es-ES" altLang="es-ES" sz="2400">
              <a:latin typeface="Comic Sans MS" pitchFamily="66" charset="0"/>
            </a:endParaRPr>
          </a:p>
        </p:txBody>
      </p:sp>
      <p:sp>
        <p:nvSpPr>
          <p:cNvPr id="195587" name="Text Box 3"/>
          <p:cNvSpPr txBox="1">
            <a:spLocks noChangeArrowheads="1"/>
          </p:cNvSpPr>
          <p:nvPr/>
        </p:nvSpPr>
        <p:spPr bwMode="auto">
          <a:xfrm>
            <a:off x="3146425" y="2057400"/>
            <a:ext cx="2255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ca-ES" altLang="es-ES" sz="2400">
                <a:latin typeface="Comic Sans MS" pitchFamily="66" charset="0"/>
              </a:rPr>
              <a:t>Bioinformatics</a:t>
            </a:r>
            <a:endParaRPr lang="es-ES" altLang="es-ES" sz="2400">
              <a:latin typeface="Comic Sans MS" pitchFamily="66" charset="0"/>
            </a:endParaRPr>
          </a:p>
        </p:txBody>
      </p:sp>
      <p:grpSp>
        <p:nvGrpSpPr>
          <p:cNvPr id="195597" name="Group 13"/>
          <p:cNvGrpSpPr>
            <a:grpSpLocks/>
          </p:cNvGrpSpPr>
          <p:nvPr/>
        </p:nvGrpSpPr>
        <p:grpSpPr bwMode="auto">
          <a:xfrm>
            <a:off x="2362200" y="2590800"/>
            <a:ext cx="1295400" cy="1143000"/>
            <a:chOff x="1488" y="1632"/>
            <a:chExt cx="816" cy="720"/>
          </a:xfrm>
        </p:grpSpPr>
        <p:grpSp>
          <p:nvGrpSpPr>
            <p:cNvPr id="195588" name="Group 4"/>
            <p:cNvGrpSpPr>
              <a:grpSpLocks/>
            </p:cNvGrpSpPr>
            <p:nvPr/>
          </p:nvGrpSpPr>
          <p:grpSpPr bwMode="auto">
            <a:xfrm>
              <a:off x="1824" y="1632"/>
              <a:ext cx="480" cy="432"/>
              <a:chOff x="1824" y="1632"/>
              <a:chExt cx="480" cy="432"/>
            </a:xfrm>
          </p:grpSpPr>
          <p:sp>
            <p:nvSpPr>
              <p:cNvPr id="195589" name="Line 5"/>
              <p:cNvSpPr>
                <a:spLocks noChangeShapeType="1"/>
              </p:cNvSpPr>
              <p:nvPr/>
            </p:nvSpPr>
            <p:spPr bwMode="auto">
              <a:xfrm>
                <a:off x="2016" y="1632"/>
                <a:ext cx="28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a-ES"/>
              </a:p>
            </p:txBody>
          </p:sp>
          <p:sp>
            <p:nvSpPr>
              <p:cNvPr id="195590" name="Line 6"/>
              <p:cNvSpPr>
                <a:spLocks noChangeShapeType="1"/>
              </p:cNvSpPr>
              <p:nvPr/>
            </p:nvSpPr>
            <p:spPr bwMode="auto">
              <a:xfrm flipH="1">
                <a:off x="1824" y="1632"/>
                <a:ext cx="336" cy="43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a-ES"/>
              </a:p>
            </p:txBody>
          </p:sp>
        </p:grpSp>
        <p:sp>
          <p:nvSpPr>
            <p:cNvPr id="195594" name="Text Box 10"/>
            <p:cNvSpPr txBox="1">
              <a:spLocks noChangeArrowheads="1"/>
            </p:cNvSpPr>
            <p:nvPr/>
          </p:nvSpPr>
          <p:spPr bwMode="auto">
            <a:xfrm>
              <a:off x="1488" y="2064"/>
              <a:ext cx="3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ca-ES" altLang="es-ES" sz="2400">
                  <a:latin typeface="Comic Sans MS" pitchFamily="66" charset="0"/>
                </a:rPr>
                <a:t>Bio</a:t>
              </a:r>
              <a:endParaRPr lang="es-ES" altLang="es-ES" sz="2400">
                <a:latin typeface="Comic Sans MS" pitchFamily="66" charset="0"/>
              </a:endParaRPr>
            </a:p>
          </p:txBody>
        </p:sp>
      </p:grpSp>
      <p:grpSp>
        <p:nvGrpSpPr>
          <p:cNvPr id="195598" name="Group 14"/>
          <p:cNvGrpSpPr>
            <a:grpSpLocks/>
          </p:cNvGrpSpPr>
          <p:nvPr/>
        </p:nvGrpSpPr>
        <p:grpSpPr bwMode="auto">
          <a:xfrm>
            <a:off x="3733800" y="2590800"/>
            <a:ext cx="2432050" cy="1143000"/>
            <a:chOff x="2352" y="1632"/>
            <a:chExt cx="1532" cy="720"/>
          </a:xfrm>
        </p:grpSpPr>
        <p:grpSp>
          <p:nvGrpSpPr>
            <p:cNvPr id="195591" name="Group 7"/>
            <p:cNvGrpSpPr>
              <a:grpSpLocks/>
            </p:cNvGrpSpPr>
            <p:nvPr/>
          </p:nvGrpSpPr>
          <p:grpSpPr bwMode="auto">
            <a:xfrm>
              <a:off x="2352" y="1632"/>
              <a:ext cx="960" cy="432"/>
              <a:chOff x="2352" y="1632"/>
              <a:chExt cx="960" cy="432"/>
            </a:xfrm>
          </p:grpSpPr>
          <p:sp>
            <p:nvSpPr>
              <p:cNvPr id="195592" name="Line 8"/>
              <p:cNvSpPr>
                <a:spLocks noChangeShapeType="1"/>
              </p:cNvSpPr>
              <p:nvPr/>
            </p:nvSpPr>
            <p:spPr bwMode="auto">
              <a:xfrm>
                <a:off x="2352" y="1632"/>
                <a:ext cx="9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a-ES"/>
              </a:p>
            </p:txBody>
          </p:sp>
          <p:sp>
            <p:nvSpPr>
              <p:cNvPr id="195593" name="Line 9"/>
              <p:cNvSpPr>
                <a:spLocks noChangeShapeType="1"/>
              </p:cNvSpPr>
              <p:nvPr/>
            </p:nvSpPr>
            <p:spPr bwMode="auto">
              <a:xfrm>
                <a:off x="2832" y="1632"/>
                <a:ext cx="480" cy="43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ca-ES"/>
              </a:p>
            </p:txBody>
          </p:sp>
        </p:grpSp>
        <p:sp>
          <p:nvSpPr>
            <p:cNvPr id="195595" name="Text Box 11"/>
            <p:cNvSpPr txBox="1">
              <a:spLocks noChangeArrowheads="1"/>
            </p:cNvSpPr>
            <p:nvPr/>
          </p:nvSpPr>
          <p:spPr bwMode="auto">
            <a:xfrm>
              <a:off x="2688" y="2064"/>
              <a:ext cx="1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ca-ES" altLang="es-ES" sz="2400">
                  <a:latin typeface="Comic Sans MS" pitchFamily="66" charset="0"/>
                </a:rPr>
                <a:t>Informatics</a:t>
              </a:r>
              <a:endParaRPr lang="es-ES" altLang="es-ES" sz="2400">
                <a:latin typeface="Comic Sans MS" pitchFamily="66" charset="0"/>
              </a:endParaRPr>
            </a:p>
          </p:txBody>
        </p:sp>
      </p:grpSp>
      <p:sp>
        <p:nvSpPr>
          <p:cNvPr id="195596" name="Oval 12"/>
          <p:cNvSpPr>
            <a:spLocks noChangeArrowheads="1"/>
          </p:cNvSpPr>
          <p:nvPr/>
        </p:nvSpPr>
        <p:spPr bwMode="auto">
          <a:xfrm>
            <a:off x="4038600" y="3200400"/>
            <a:ext cx="2209800" cy="609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a-ES"/>
          </a:p>
        </p:txBody>
      </p:sp>
    </p:spTree>
    <p:extLst>
      <p:ext uri="{BB962C8B-B14F-4D97-AF65-F5344CB8AC3E}">
        <p14:creationId xmlns:p14="http://schemas.microsoft.com/office/powerpoint/2010/main" val="3119570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55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559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55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114448" y="401638"/>
            <a:ext cx="37561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a:latin typeface="Comic Sans MS" pitchFamily="66" charset="0"/>
              </a:rPr>
              <a:t>Directory </a:t>
            </a:r>
            <a:r>
              <a:rPr lang="en-US" altLang="es-ES" sz="2400" dirty="0" smtClean="0">
                <a:latin typeface="Comic Sans MS" pitchFamily="66" charset="0"/>
              </a:rPr>
              <a:t>tree: Windows</a:t>
            </a:r>
            <a:endParaRPr lang="en-US" altLang="es-ES" sz="2400" dirty="0">
              <a:latin typeface="Comic Sans MS" pitchFamily="66" charset="0"/>
            </a:endParaRPr>
          </a:p>
        </p:txBody>
      </p:sp>
      <p:pic>
        <p:nvPicPr>
          <p:cNvPr id="3" name="Picture 5" descr="mipc_transparent_wi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768" y="809723"/>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683568" y="1268759"/>
            <a:ext cx="1983492" cy="3139321"/>
          </a:xfrm>
          <a:prstGeom prst="rect">
            <a:avLst/>
          </a:prstGeom>
          <a:noFill/>
        </p:spPr>
        <p:txBody>
          <a:bodyPr wrap="none" rtlCol="0">
            <a:spAutoFit/>
          </a:bodyPr>
          <a:lstStyle/>
          <a:p>
            <a:r>
              <a:rPr lang="en-US" dirty="0" smtClean="0"/>
              <a:t>C:\	</a:t>
            </a:r>
          </a:p>
          <a:p>
            <a:r>
              <a:rPr lang="en-US" dirty="0"/>
              <a:t>	</a:t>
            </a:r>
            <a:r>
              <a:rPr lang="en-US" dirty="0" smtClean="0"/>
              <a:t>Users</a:t>
            </a:r>
          </a:p>
          <a:p>
            <a:r>
              <a:rPr lang="en-US" dirty="0"/>
              <a:t>	</a:t>
            </a:r>
            <a:r>
              <a:rPr lang="en-US" dirty="0" smtClean="0"/>
              <a:t>Windows</a:t>
            </a:r>
          </a:p>
          <a:p>
            <a:r>
              <a:rPr lang="en-US" dirty="0"/>
              <a:t>	</a:t>
            </a:r>
            <a:r>
              <a:rPr lang="en-US" dirty="0" smtClean="0"/>
              <a:t>…</a:t>
            </a:r>
            <a:endParaRPr lang="en-US" dirty="0"/>
          </a:p>
          <a:p>
            <a:endParaRPr lang="en-US" dirty="0" smtClean="0"/>
          </a:p>
          <a:p>
            <a:endParaRPr lang="en-US" dirty="0"/>
          </a:p>
          <a:p>
            <a:r>
              <a:rPr lang="en-US" dirty="0" smtClean="0"/>
              <a:t>D:\	</a:t>
            </a:r>
          </a:p>
          <a:p>
            <a:r>
              <a:rPr lang="en-US" dirty="0"/>
              <a:t>	</a:t>
            </a:r>
            <a:r>
              <a:rPr lang="en-US" dirty="0" smtClean="0"/>
              <a:t>…</a:t>
            </a:r>
          </a:p>
          <a:p>
            <a:endParaRPr lang="en-US" dirty="0"/>
          </a:p>
          <a:p>
            <a:r>
              <a:rPr lang="en-US" dirty="0" smtClean="0"/>
              <a:t>H:\</a:t>
            </a:r>
          </a:p>
          <a:p>
            <a:r>
              <a:rPr lang="en-US" dirty="0"/>
              <a:t>	</a:t>
            </a:r>
            <a:r>
              <a:rPr lang="en-US" dirty="0" smtClean="0"/>
              <a:t>…</a:t>
            </a:r>
            <a:endParaRPr lang="ca-E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3095" t="25595" r="5238" b="33069"/>
          <a:stretch/>
        </p:blipFill>
        <p:spPr bwMode="auto">
          <a:xfrm>
            <a:off x="2555776" y="858838"/>
            <a:ext cx="3182268" cy="2036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43255" t="25372" r="5027" b="32440"/>
          <a:stretch/>
        </p:blipFill>
        <p:spPr bwMode="auto">
          <a:xfrm>
            <a:off x="4644008" y="260648"/>
            <a:ext cx="3546821" cy="2314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D:\TXINO\MICRO_BIOINF\2017\SCRIPTS\intro_OS_scripts\PICTS\t3_organize_windows_tree_a.jpg"/>
          <p:cNvPicPr>
            <a:picLocks noChangeAspect="1" noChangeArrowheads="1"/>
          </p:cNvPicPr>
          <p:nvPr/>
        </p:nvPicPr>
        <p:blipFill>
          <a:blip r:embed="rId5">
            <a:clrChange>
              <a:clrFrom>
                <a:srgbClr val="FBFBFB"/>
              </a:clrFrom>
              <a:clrTo>
                <a:srgbClr val="FBFBFB">
                  <a:alpha val="0"/>
                </a:srgbClr>
              </a:clrTo>
            </a:clrChange>
            <a:extLst>
              <a:ext uri="{28A0092B-C50C-407E-A947-70E740481C1C}">
                <a14:useLocalDpi xmlns:a14="http://schemas.microsoft.com/office/drawing/2010/main" val="0"/>
              </a:ext>
            </a:extLst>
          </a:blip>
          <a:srcRect/>
          <a:stretch>
            <a:fillRect/>
          </a:stretch>
        </p:blipFill>
        <p:spPr bwMode="auto">
          <a:xfrm>
            <a:off x="1685317" y="3147125"/>
            <a:ext cx="3750779" cy="345022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42913" t="25572" r="5000" b="32180"/>
          <a:stretch/>
        </p:blipFill>
        <p:spPr bwMode="auto">
          <a:xfrm>
            <a:off x="4975975" y="2147745"/>
            <a:ext cx="3746904" cy="2431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l="43084" t="25389" r="5041" b="32423"/>
          <a:stretch/>
        </p:blipFill>
        <p:spPr bwMode="auto">
          <a:xfrm>
            <a:off x="5356413" y="4072886"/>
            <a:ext cx="3769519" cy="2452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6179741" y="4941168"/>
            <a:ext cx="2590774" cy="369332"/>
          </a:xfrm>
          <a:prstGeom prst="rect">
            <a:avLst/>
          </a:prstGeom>
          <a:solidFill>
            <a:schemeClr val="bg1">
              <a:alpha val="60000"/>
            </a:schemeClr>
          </a:solidFill>
          <a:ln w="44450">
            <a:solidFill>
              <a:schemeClr val="tx1"/>
            </a:solidFill>
          </a:ln>
        </p:spPr>
        <p:txBody>
          <a:bodyPr wrap="none" rtlCol="0">
            <a:spAutoFit/>
          </a:bodyPr>
          <a:lstStyle/>
          <a:p>
            <a:r>
              <a:rPr lang="ca-ES" dirty="0" smtClean="0">
                <a:latin typeface="Consolas" panose="020B0609020204030204" pitchFamily="49" charset="0"/>
                <a:cs typeface="Consolas" panose="020B0609020204030204" pitchFamily="49" charset="0"/>
              </a:rPr>
              <a:t>C:\Windows\System32</a:t>
            </a:r>
            <a:endParaRPr lang="ca-E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625805" y="401638"/>
            <a:ext cx="32447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a:latin typeface="Comic Sans MS" pitchFamily="66" charset="0"/>
              </a:rPr>
              <a:t>Directory </a:t>
            </a:r>
            <a:r>
              <a:rPr lang="en-US" altLang="es-ES" sz="2400" dirty="0" smtClean="0">
                <a:latin typeface="Comic Sans MS" pitchFamily="66" charset="0"/>
              </a:rPr>
              <a:t>tree: Linux</a:t>
            </a:r>
            <a:endParaRPr lang="en-US" altLang="es-ES" sz="2400" dirty="0">
              <a:latin typeface="Comic Sans MS" pitchFamily="66" charset="0"/>
            </a:endParaRPr>
          </a:p>
        </p:txBody>
      </p:sp>
      <p:pic>
        <p:nvPicPr>
          <p:cNvPr id="3" name="Picture 5" descr="mipc_transparent_wi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768" y="809723"/>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395536" y="1340768"/>
            <a:ext cx="1741182" cy="2585323"/>
          </a:xfrm>
          <a:prstGeom prst="rect">
            <a:avLst/>
          </a:prstGeom>
          <a:noFill/>
        </p:spPr>
        <p:txBody>
          <a:bodyPr wrap="none" rtlCol="0">
            <a:spAutoFit/>
          </a:bodyPr>
          <a:lstStyle/>
          <a:p>
            <a:r>
              <a:rPr lang="ca-ES" dirty="0" smtClean="0"/>
              <a:t>/	</a:t>
            </a:r>
          </a:p>
          <a:p>
            <a:r>
              <a:rPr lang="ca-ES" dirty="0"/>
              <a:t>	</a:t>
            </a:r>
            <a:r>
              <a:rPr lang="ca-ES" dirty="0" smtClean="0"/>
              <a:t>/home</a:t>
            </a:r>
          </a:p>
          <a:p>
            <a:r>
              <a:rPr lang="ca-ES" dirty="0"/>
              <a:t>	</a:t>
            </a:r>
          </a:p>
          <a:p>
            <a:endParaRPr lang="ca-ES" dirty="0" smtClean="0"/>
          </a:p>
          <a:p>
            <a:r>
              <a:rPr lang="ca-ES" dirty="0"/>
              <a:t>	</a:t>
            </a:r>
            <a:r>
              <a:rPr lang="ca-ES" dirty="0" smtClean="0"/>
              <a:t>/</a:t>
            </a:r>
            <a:r>
              <a:rPr lang="ca-ES" dirty="0" err="1" smtClean="0"/>
              <a:t>etc</a:t>
            </a:r>
            <a:endParaRPr lang="ca-ES" dirty="0" smtClean="0"/>
          </a:p>
          <a:p>
            <a:endParaRPr lang="ca-ES" dirty="0"/>
          </a:p>
          <a:p>
            <a:r>
              <a:rPr lang="ca-ES" dirty="0" smtClean="0"/>
              <a:t>	/bin</a:t>
            </a:r>
          </a:p>
          <a:p>
            <a:endParaRPr lang="ca-ES" dirty="0"/>
          </a:p>
          <a:p>
            <a:r>
              <a:rPr lang="ca-ES" dirty="0" smtClean="0"/>
              <a:t>	...</a:t>
            </a:r>
            <a:endParaRPr lang="ca-ES" dirty="0"/>
          </a:p>
        </p:txBody>
      </p:sp>
      <p:pic>
        <p:nvPicPr>
          <p:cNvPr id="3074" name="Picture 2" descr="D:\TXINO\MICRO_BIOINF\2017\SCRIPTS\intro_OS_scripts\PICTS\roo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8321" y="809723"/>
            <a:ext cx="4187740" cy="2376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TXINO\MICRO_BIOINF\2017\SCRIPTS\intro_OS_scripts\PICTS\hom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3" y="1570108"/>
            <a:ext cx="4205441" cy="2376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TXINO\MICRO_BIOINF\2017\SCRIPTS\intro_OS_scripts\PICTS\home_oc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3805" y="2758108"/>
            <a:ext cx="4181916" cy="23760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D:\TXINO\MICRO_BIOINF\2017\SCRIPTS\intro_OS_scripts\PICTS\home_ocs_document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2213" y="3926091"/>
            <a:ext cx="4203268" cy="2376000"/>
          </a:xfrm>
          <a:prstGeom prst="rect">
            <a:avLst/>
          </a:prstGeom>
          <a:noFill/>
          <a:extLst>
            <a:ext uri="{909E8E84-426E-40DD-AFC4-6F175D3DCCD1}">
              <a14:hiddenFill xmlns:a14="http://schemas.microsoft.com/office/drawing/2010/main">
                <a:solidFill>
                  <a:srgbClr val="FFFFFF"/>
                </a:solidFill>
              </a14:hiddenFill>
            </a:ext>
          </a:extLst>
        </p:spPr>
      </p:pic>
      <p:sp>
        <p:nvSpPr>
          <p:cNvPr id="9" name="8 CuadroTexto"/>
          <p:cNvSpPr txBox="1"/>
          <p:nvPr/>
        </p:nvSpPr>
        <p:spPr>
          <a:xfrm>
            <a:off x="1998460" y="5134108"/>
            <a:ext cx="2590774" cy="369332"/>
          </a:xfrm>
          <a:prstGeom prst="rect">
            <a:avLst/>
          </a:prstGeom>
          <a:solidFill>
            <a:schemeClr val="bg1">
              <a:alpha val="60000"/>
            </a:schemeClr>
          </a:solidFill>
          <a:ln w="44450">
            <a:solidFill>
              <a:schemeClr val="tx1"/>
            </a:solidFill>
          </a:ln>
        </p:spPr>
        <p:txBody>
          <a:bodyPr wrap="none" rtlCol="0">
            <a:spAutoFit/>
          </a:bodyPr>
          <a:lstStyle/>
          <a:p>
            <a:r>
              <a:rPr lang="ca-ES" dirty="0" smtClean="0">
                <a:latin typeface="Consolas" panose="020B0609020204030204" pitchFamily="49" charset="0"/>
                <a:cs typeface="Consolas" panose="020B0609020204030204" pitchFamily="49" charset="0"/>
              </a:rPr>
              <a:t>/home/ocs/Documents</a:t>
            </a:r>
            <a:endParaRPr lang="ca-E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TXINO\MICRO_BIOINF\2017\SCRIPTS\intro_OS_scripts\PICTS\setup-base-1-logi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9155" y="2100144"/>
            <a:ext cx="3036516" cy="2277387"/>
          </a:xfrm>
          <a:prstGeom prst="rect">
            <a:avLst/>
          </a:prstGeom>
          <a:noFill/>
          <a:extLst>
            <a:ext uri="{909E8E84-426E-40DD-AFC4-6F175D3DCCD1}">
              <a14:hiddenFill xmlns:a14="http://schemas.microsoft.com/office/drawing/2010/main">
                <a:solidFill>
                  <a:srgbClr val="FFFFFF"/>
                </a:solidFill>
              </a14:hiddenFill>
            </a:ext>
          </a:extLst>
        </p:spPr>
      </p:pic>
      <p:pic>
        <p:nvPicPr>
          <p:cNvPr id="138262" name="Picture 22" descr="termi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948113"/>
            <a:ext cx="3162300" cy="2373312"/>
          </a:xfrm>
          <a:prstGeom prst="rect">
            <a:avLst/>
          </a:prstGeom>
          <a:noFill/>
          <a:extLst>
            <a:ext uri="{909E8E84-426E-40DD-AFC4-6F175D3DCCD1}">
              <a14:hiddenFill xmlns:a14="http://schemas.microsoft.com/office/drawing/2010/main">
                <a:solidFill>
                  <a:srgbClr val="FFFFFF"/>
                </a:solidFill>
              </a14:hiddenFill>
            </a:ext>
          </a:extLst>
        </p:spPr>
      </p:pic>
      <p:pic>
        <p:nvPicPr>
          <p:cNvPr id="138261" name="Picture 21" descr="kubuntu_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825" y="1028700"/>
            <a:ext cx="3810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138251" name="Text Box 11"/>
          <p:cNvSpPr txBox="1">
            <a:spLocks noChangeArrowheads="1"/>
          </p:cNvSpPr>
          <p:nvPr/>
        </p:nvSpPr>
        <p:spPr bwMode="auto">
          <a:xfrm>
            <a:off x="1484313" y="401638"/>
            <a:ext cx="6205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400">
                <a:latin typeface="Comic Sans MS" pitchFamily="66" charset="0"/>
              </a:rPr>
              <a:t>Forget about Windows, Linux from now on!</a:t>
            </a:r>
          </a:p>
        </p:txBody>
      </p:sp>
      <p:sp>
        <p:nvSpPr>
          <p:cNvPr id="138252" name="Text Box 12"/>
          <p:cNvSpPr txBox="1">
            <a:spLocks noChangeArrowheads="1"/>
          </p:cNvSpPr>
          <p:nvPr/>
        </p:nvSpPr>
        <p:spPr bwMode="auto">
          <a:xfrm>
            <a:off x="971550" y="1239838"/>
            <a:ext cx="7285038" cy="915987"/>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dirty="0"/>
              <a:t>- Different Operative system, so requires different executables, but with the right application same data files can be read (mp3s</a:t>
            </a:r>
            <a:r>
              <a:rPr lang="en-US" altLang="es-ES" sz="1800" dirty="0" smtClean="0"/>
              <a:t>, </a:t>
            </a:r>
            <a:r>
              <a:rPr lang="en-US" altLang="es-ES" sz="1800" dirty="0"/>
              <a:t>videos, MSOffice documents, images, </a:t>
            </a:r>
            <a:r>
              <a:rPr lang="en-US" altLang="es-ES" sz="1800" dirty="0" err="1"/>
              <a:t>etc</a:t>
            </a:r>
            <a:r>
              <a:rPr lang="en-US" altLang="es-ES" sz="1800" dirty="0"/>
              <a:t>).</a:t>
            </a:r>
          </a:p>
        </p:txBody>
      </p:sp>
      <p:sp>
        <p:nvSpPr>
          <p:cNvPr id="138257" name="Text Box 17"/>
          <p:cNvSpPr txBox="1">
            <a:spLocks noChangeArrowheads="1"/>
          </p:cNvSpPr>
          <p:nvPr/>
        </p:nvSpPr>
        <p:spPr bwMode="auto">
          <a:xfrm>
            <a:off x="971550" y="2714625"/>
            <a:ext cx="3617913" cy="366713"/>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a:t>- Different Graphic User interface.</a:t>
            </a:r>
          </a:p>
        </p:txBody>
      </p:sp>
      <p:sp>
        <p:nvSpPr>
          <p:cNvPr id="138258" name="Text Box 18"/>
          <p:cNvSpPr txBox="1">
            <a:spLocks noChangeArrowheads="1"/>
          </p:cNvSpPr>
          <p:nvPr/>
        </p:nvSpPr>
        <p:spPr bwMode="auto">
          <a:xfrm>
            <a:off x="971550" y="3465513"/>
            <a:ext cx="6265863" cy="366712"/>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a:t>- Multi user Operative system, so requires user identification</a:t>
            </a:r>
          </a:p>
        </p:txBody>
      </p:sp>
      <p:sp>
        <p:nvSpPr>
          <p:cNvPr id="138259" name="Text Box 19"/>
          <p:cNvSpPr txBox="1">
            <a:spLocks noChangeArrowheads="1"/>
          </p:cNvSpPr>
          <p:nvPr/>
        </p:nvSpPr>
        <p:spPr bwMode="auto">
          <a:xfrm>
            <a:off x="971550" y="4273550"/>
            <a:ext cx="7285038" cy="366713"/>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a:t>- Very powerful command line interface with very useful tools</a:t>
            </a:r>
          </a:p>
        </p:txBody>
      </p:sp>
    </p:spTree>
    <p:extLst>
      <p:ext uri="{BB962C8B-B14F-4D97-AF65-F5344CB8AC3E}">
        <p14:creationId xmlns:p14="http://schemas.microsoft.com/office/powerpoint/2010/main" val="1235370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Text Box 4"/>
          <p:cNvSpPr txBox="1">
            <a:spLocks noChangeArrowheads="1"/>
          </p:cNvSpPr>
          <p:nvPr/>
        </p:nvSpPr>
        <p:spPr bwMode="auto">
          <a:xfrm>
            <a:off x="971550" y="2249488"/>
            <a:ext cx="7419975" cy="731837"/>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Application distribution </a:t>
            </a:r>
            <a:r>
              <a:rPr lang="en-US" altLang="es-ES" sz="1800"/>
              <a:t>(Same source code can be compiled on all UNIX systems)</a:t>
            </a:r>
          </a:p>
        </p:txBody>
      </p:sp>
      <p:sp>
        <p:nvSpPr>
          <p:cNvPr id="141317" name="Text Box 5"/>
          <p:cNvSpPr txBox="1">
            <a:spLocks noChangeArrowheads="1"/>
          </p:cNvSpPr>
          <p:nvPr/>
        </p:nvSpPr>
        <p:spPr bwMode="auto">
          <a:xfrm>
            <a:off x="971550" y="3124200"/>
            <a:ext cx="7419975" cy="731838"/>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Libraries and compilers come installed whit the OS </a:t>
            </a:r>
            <a:r>
              <a:rPr lang="en-US" altLang="es-ES" sz="1800"/>
              <a:t>(Compilation process is the same for all UNIX like platforms)</a:t>
            </a:r>
          </a:p>
        </p:txBody>
      </p:sp>
      <p:sp>
        <p:nvSpPr>
          <p:cNvPr id="141318" name="Text Box 6"/>
          <p:cNvSpPr txBox="1">
            <a:spLocks noChangeArrowheads="1"/>
          </p:cNvSpPr>
          <p:nvPr/>
        </p:nvSpPr>
        <p:spPr bwMode="auto">
          <a:xfrm>
            <a:off x="971550" y="4010025"/>
            <a:ext cx="7419975" cy="731838"/>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Command line Tools </a:t>
            </a:r>
            <a:r>
              <a:rPr lang="en-US" altLang="es-ES" sz="1800"/>
              <a:t>(All UNIX have the same ones, but not necessarily working the same way)</a:t>
            </a:r>
          </a:p>
        </p:txBody>
      </p:sp>
      <p:sp>
        <p:nvSpPr>
          <p:cNvPr id="141319" name="Text Box 7"/>
          <p:cNvSpPr txBox="1">
            <a:spLocks noChangeArrowheads="1"/>
          </p:cNvSpPr>
          <p:nvPr/>
        </p:nvSpPr>
        <p:spPr bwMode="auto">
          <a:xfrm>
            <a:off x="971550" y="4895850"/>
            <a:ext cx="7419975" cy="10064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Graphic Library (GL) </a:t>
            </a:r>
            <a:r>
              <a:rPr lang="en-US" altLang="es-ES" sz="1800"/>
              <a:t>(Historical reasons, nowadays all OS have OpenGL, but at the beginning only SGI-IRIX had them. Do you remember Terminator 2? )</a:t>
            </a:r>
          </a:p>
        </p:txBody>
      </p:sp>
      <p:sp>
        <p:nvSpPr>
          <p:cNvPr id="141320" name="Text Box 8"/>
          <p:cNvSpPr txBox="1">
            <a:spLocks noChangeArrowheads="1"/>
          </p:cNvSpPr>
          <p:nvPr/>
        </p:nvSpPr>
        <p:spPr bwMode="auto">
          <a:xfrm>
            <a:off x="971550" y="1647825"/>
            <a:ext cx="7419975" cy="4572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Multitask &amp; Multiuser </a:t>
            </a:r>
            <a:r>
              <a:rPr lang="en-US" altLang="es-ES" sz="1800"/>
              <a:t>(Real Multitask and real multiuser)</a:t>
            </a:r>
          </a:p>
        </p:txBody>
      </p:sp>
      <p:sp>
        <p:nvSpPr>
          <p:cNvPr id="141321" name="Text Box 9"/>
          <p:cNvSpPr txBox="1">
            <a:spLocks noChangeArrowheads="1"/>
          </p:cNvSpPr>
          <p:nvPr/>
        </p:nvSpPr>
        <p:spPr bwMode="auto">
          <a:xfrm>
            <a:off x="971550" y="1047750"/>
            <a:ext cx="6934200" cy="4572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s-ES" sz="2400"/>
              <a:t>- Stability </a:t>
            </a:r>
            <a:r>
              <a:rPr lang="en-US" altLang="es-ES" sz="1800"/>
              <a:t>(more than windows)</a:t>
            </a:r>
          </a:p>
        </p:txBody>
      </p:sp>
      <p:sp>
        <p:nvSpPr>
          <p:cNvPr id="141322" name="Text Box 10"/>
          <p:cNvSpPr txBox="1">
            <a:spLocks noChangeArrowheads="1"/>
          </p:cNvSpPr>
          <p:nvPr/>
        </p:nvSpPr>
        <p:spPr bwMode="auto">
          <a:xfrm>
            <a:off x="4283075" y="401638"/>
            <a:ext cx="4483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a:latin typeface="Comic Sans MS" pitchFamily="66" charset="0"/>
              </a:rPr>
              <a:t>Operative System: why Linux?</a:t>
            </a:r>
          </a:p>
        </p:txBody>
      </p:sp>
    </p:spTree>
    <p:extLst>
      <p:ext uri="{BB962C8B-B14F-4D97-AF65-F5344CB8AC3E}">
        <p14:creationId xmlns:p14="http://schemas.microsoft.com/office/powerpoint/2010/main" val="2087599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Text Box 4"/>
          <p:cNvSpPr txBox="1">
            <a:spLocks noChangeArrowheads="1"/>
          </p:cNvSpPr>
          <p:nvPr/>
        </p:nvSpPr>
        <p:spPr bwMode="auto">
          <a:xfrm>
            <a:off x="4522788" y="401638"/>
            <a:ext cx="42433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a:latin typeface="Comic Sans MS" pitchFamily="66" charset="0"/>
              </a:rPr>
              <a:t>The Shell: The command line</a:t>
            </a:r>
          </a:p>
        </p:txBody>
      </p:sp>
      <p:pic>
        <p:nvPicPr>
          <p:cNvPr id="142341" name="Picture 5" descr="terminal_cursdoctora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8250" y="1685925"/>
            <a:ext cx="3130550" cy="2333625"/>
          </a:xfrm>
          <a:prstGeom prst="rect">
            <a:avLst/>
          </a:prstGeom>
          <a:noFill/>
          <a:extLst>
            <a:ext uri="{909E8E84-426E-40DD-AFC4-6F175D3DCCD1}">
              <a14:hiddenFill xmlns:a14="http://schemas.microsoft.com/office/drawing/2010/main">
                <a:solidFill>
                  <a:srgbClr val="FFFFFF"/>
                </a:solidFill>
              </a14:hiddenFill>
            </a:ext>
          </a:extLst>
        </p:spPr>
      </p:pic>
      <p:sp>
        <p:nvSpPr>
          <p:cNvPr id="142342" name="Text Box 6"/>
          <p:cNvSpPr txBox="1">
            <a:spLocks noChangeArrowheads="1"/>
          </p:cNvSpPr>
          <p:nvPr/>
        </p:nvSpPr>
        <p:spPr bwMode="auto">
          <a:xfrm>
            <a:off x="5114925" y="1771650"/>
            <a:ext cx="3124200" cy="20066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
            </a:pPr>
            <a:r>
              <a:rPr lang="en-US" altLang="es-ES"/>
              <a:t> Fast data access</a:t>
            </a:r>
          </a:p>
          <a:p>
            <a:pPr>
              <a:buFont typeface="Wingdings" pitchFamily="2" charset="2"/>
              <a:buChar char="§"/>
            </a:pPr>
            <a:r>
              <a:rPr lang="en-US" altLang="es-ES"/>
              <a:t> Fast command execution (when you know them)</a:t>
            </a:r>
          </a:p>
          <a:p>
            <a:pPr>
              <a:buFont typeface="Wingdings" pitchFamily="2" charset="2"/>
              <a:buChar char="§"/>
            </a:pPr>
            <a:r>
              <a:rPr lang="en-US" altLang="es-ES"/>
              <a:t> Multiple command combined execution</a:t>
            </a:r>
          </a:p>
          <a:p>
            <a:pPr>
              <a:buFont typeface="Wingdings" pitchFamily="2" charset="2"/>
              <a:buChar char="§"/>
            </a:pPr>
            <a:r>
              <a:rPr lang="en-US" altLang="es-ES"/>
              <a:t> Tasks automation (Scripts) </a:t>
            </a:r>
          </a:p>
          <a:p>
            <a:pPr>
              <a:buFont typeface="Wingdings" pitchFamily="2" charset="2"/>
              <a:buChar char="§"/>
            </a:pPr>
            <a:r>
              <a:rPr lang="en-US" altLang="es-ES"/>
              <a:t> Fast and easy remote work and administration with a little bandwidth consume</a:t>
            </a:r>
          </a:p>
        </p:txBody>
      </p:sp>
      <p:sp>
        <p:nvSpPr>
          <p:cNvPr id="142343" name="Text Box 7"/>
          <p:cNvSpPr txBox="1">
            <a:spLocks noChangeArrowheads="1"/>
          </p:cNvSpPr>
          <p:nvPr/>
        </p:nvSpPr>
        <p:spPr bwMode="auto">
          <a:xfrm>
            <a:off x="971550" y="800100"/>
            <a:ext cx="7467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600"/>
              <a:t>Fundamental part in a operative system in charge of execute commands. It often has characteristics such as: process control, input / output redirection, and a </a:t>
            </a:r>
            <a:r>
              <a:rPr lang="en-US" altLang="es-ES" sz="1600">
                <a:solidFill>
                  <a:srgbClr val="FF0000"/>
                </a:solidFill>
              </a:rPr>
              <a:t>programming language to write scripts</a:t>
            </a:r>
            <a:r>
              <a:rPr lang="en-US" altLang="es-ES" sz="1600"/>
              <a:t>.</a:t>
            </a:r>
          </a:p>
          <a:p>
            <a:endParaRPr lang="en-US" altLang="es-ES" sz="1600">
              <a:solidFill>
                <a:srgbClr val="FF0000"/>
              </a:solidFill>
            </a:endParaRPr>
          </a:p>
          <a:p>
            <a:endParaRPr lang="en-US" altLang="es-ES" sz="1600">
              <a:solidFill>
                <a:srgbClr val="FF0000"/>
              </a:solidFill>
            </a:endParaRPr>
          </a:p>
        </p:txBody>
      </p:sp>
      <p:sp>
        <p:nvSpPr>
          <p:cNvPr id="142344" name="Text Box 8"/>
          <p:cNvSpPr txBox="1">
            <a:spLocks noChangeArrowheads="1"/>
          </p:cNvSpPr>
          <p:nvPr/>
        </p:nvSpPr>
        <p:spPr bwMode="auto">
          <a:xfrm>
            <a:off x="1565275" y="5842000"/>
            <a:ext cx="6619875" cy="45720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400"/>
              <a:t>]$  command [agrument1] [argument2] ... [argN]</a:t>
            </a:r>
          </a:p>
        </p:txBody>
      </p:sp>
      <p:sp>
        <p:nvSpPr>
          <p:cNvPr id="142345" name="Rectangle 9"/>
          <p:cNvSpPr>
            <a:spLocks noChangeArrowheads="1"/>
          </p:cNvSpPr>
          <p:nvPr/>
        </p:nvSpPr>
        <p:spPr bwMode="auto">
          <a:xfrm>
            <a:off x="1323975" y="5842000"/>
            <a:ext cx="7162800" cy="457200"/>
          </a:xfrm>
          <a:prstGeom prst="rect">
            <a:avLst/>
          </a:prstGeom>
          <a:noFill/>
          <a:ln w="2540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a:p>
        </p:txBody>
      </p:sp>
      <p:sp>
        <p:nvSpPr>
          <p:cNvPr id="142346" name="Text Box 10"/>
          <p:cNvSpPr txBox="1">
            <a:spLocks noChangeArrowheads="1"/>
          </p:cNvSpPr>
          <p:nvPr/>
        </p:nvSpPr>
        <p:spPr bwMode="auto">
          <a:xfrm>
            <a:off x="1228725" y="4105275"/>
            <a:ext cx="57912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
            </a:pPr>
            <a:r>
              <a:rPr lang="en-US" altLang="es-ES"/>
              <a:t> bash:  GNU Bourne Again Shell, default linux shell, based on the old shell known as "sh".</a:t>
            </a:r>
          </a:p>
          <a:p>
            <a:pPr>
              <a:buFont typeface="Wingdings" pitchFamily="2" charset="2"/>
              <a:buNone/>
            </a:pPr>
            <a:endParaRPr lang="en-US" altLang="es-ES"/>
          </a:p>
          <a:p>
            <a:pPr>
              <a:buFont typeface="Wingdings" pitchFamily="2" charset="2"/>
              <a:buChar char="§"/>
            </a:pPr>
            <a:r>
              <a:rPr lang="en-US" altLang="es-ES"/>
              <a:t> tcsh: shell with similar syntaxes to C programming language, based on the old "csh"</a:t>
            </a:r>
          </a:p>
        </p:txBody>
      </p:sp>
    </p:spTree>
    <p:extLst>
      <p:ext uri="{BB962C8B-B14F-4D97-AF65-F5344CB8AC3E}">
        <p14:creationId xmlns:p14="http://schemas.microsoft.com/office/powerpoint/2010/main" val="342169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117600" y="1971675"/>
            <a:ext cx="3087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0000"/>
                </a:solidFill>
                <a:latin typeface="Arial" charset="0"/>
              </a:rPr>
              <a:t>[alumno@localhost ~]$</a:t>
            </a:r>
            <a:r>
              <a:rPr lang="en-US" altLang="es-ES">
                <a:solidFill>
                  <a:srgbClr val="000000"/>
                </a:solidFill>
                <a:latin typeface="Courier New" pitchFamily="49" charset="0"/>
              </a:rPr>
              <a:t> ls   -l</a:t>
            </a:r>
          </a:p>
        </p:txBody>
      </p:sp>
      <p:grpSp>
        <p:nvGrpSpPr>
          <p:cNvPr id="4" name="Group 4"/>
          <p:cNvGrpSpPr>
            <a:grpSpLocks/>
          </p:cNvGrpSpPr>
          <p:nvPr/>
        </p:nvGrpSpPr>
        <p:grpSpPr bwMode="auto">
          <a:xfrm>
            <a:off x="571500" y="2112963"/>
            <a:ext cx="6875463" cy="731837"/>
            <a:chOff x="360" y="1331"/>
            <a:chExt cx="4331" cy="461"/>
          </a:xfrm>
        </p:grpSpPr>
        <p:sp>
          <p:nvSpPr>
            <p:cNvPr id="5" name="Text Box 5"/>
            <p:cNvSpPr txBox="1">
              <a:spLocks noChangeArrowheads="1"/>
            </p:cNvSpPr>
            <p:nvPr/>
          </p:nvSpPr>
          <p:spPr bwMode="auto">
            <a:xfrm>
              <a:off x="360" y="1600"/>
              <a:ext cx="132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FF0000"/>
                  </a:solidFill>
                  <a:latin typeface="Arial" charset="0"/>
                </a:rPr>
                <a:t>promt (user@hostname)</a:t>
              </a:r>
            </a:p>
          </p:txBody>
        </p:sp>
        <p:sp>
          <p:nvSpPr>
            <p:cNvPr id="6" name="Freeform 6"/>
            <p:cNvSpPr>
              <a:spLocks/>
            </p:cNvSpPr>
            <p:nvPr/>
          </p:nvSpPr>
          <p:spPr bwMode="auto">
            <a:xfrm>
              <a:off x="755" y="1331"/>
              <a:ext cx="115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ca-ES" sz="1400">
                <a:solidFill>
                  <a:srgbClr val="000000"/>
                </a:solidFill>
                <a:latin typeface="Arial" charset="0"/>
              </a:endParaRPr>
            </a:p>
          </p:txBody>
        </p:sp>
        <p:sp>
          <p:nvSpPr>
            <p:cNvPr id="7" name="Freeform 7"/>
            <p:cNvSpPr>
              <a:spLocks/>
            </p:cNvSpPr>
            <p:nvPr/>
          </p:nvSpPr>
          <p:spPr bwMode="auto">
            <a:xfrm>
              <a:off x="1995" y="1332"/>
              <a:ext cx="161" cy="91"/>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CC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endParaRPr lang="ca-ES" sz="1400">
                <a:solidFill>
                  <a:srgbClr val="000000"/>
                </a:solidFill>
                <a:latin typeface="Arial" charset="0"/>
              </a:endParaRPr>
            </a:p>
          </p:txBody>
        </p:sp>
        <p:sp>
          <p:nvSpPr>
            <p:cNvPr id="8" name="Freeform 8"/>
            <p:cNvSpPr>
              <a:spLocks/>
            </p:cNvSpPr>
            <p:nvPr/>
          </p:nvSpPr>
          <p:spPr bwMode="auto">
            <a:xfrm>
              <a:off x="2380" y="1331"/>
              <a:ext cx="189"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endParaRPr lang="ca-ES" sz="1400">
                <a:solidFill>
                  <a:srgbClr val="000000"/>
                </a:solidFill>
                <a:latin typeface="Arial" charset="0"/>
              </a:endParaRPr>
            </a:p>
          </p:txBody>
        </p:sp>
        <p:sp>
          <p:nvSpPr>
            <p:cNvPr id="9" name="Text Box 9"/>
            <p:cNvSpPr txBox="1">
              <a:spLocks noChangeArrowheads="1"/>
            </p:cNvSpPr>
            <p:nvPr/>
          </p:nvSpPr>
          <p:spPr bwMode="auto">
            <a:xfrm>
              <a:off x="1687" y="1600"/>
              <a:ext cx="11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CC00"/>
                  </a:solidFill>
                  <a:latin typeface="Arial" charset="0"/>
                </a:rPr>
                <a:t>command / program</a:t>
              </a:r>
            </a:p>
          </p:txBody>
        </p:sp>
        <p:sp>
          <p:nvSpPr>
            <p:cNvPr id="10" name="Text Box 10"/>
            <p:cNvSpPr txBox="1">
              <a:spLocks noChangeArrowheads="1"/>
            </p:cNvSpPr>
            <p:nvPr/>
          </p:nvSpPr>
          <p:spPr bwMode="auto">
            <a:xfrm>
              <a:off x="2821" y="1600"/>
              <a:ext cx="18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00FF"/>
                  </a:solidFill>
                  <a:latin typeface="Arial" charset="0"/>
                </a:rPr>
                <a:t>argument1   argument2  argument3</a:t>
              </a:r>
            </a:p>
          </p:txBody>
        </p:sp>
        <p:sp>
          <p:nvSpPr>
            <p:cNvPr id="11" name="Line 11"/>
            <p:cNvSpPr>
              <a:spLocks noChangeShapeType="1"/>
            </p:cNvSpPr>
            <p:nvPr/>
          </p:nvSpPr>
          <p:spPr bwMode="auto">
            <a:xfrm flipV="1">
              <a:off x="1007" y="1466"/>
              <a:ext cx="227" cy="134"/>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ca-ES" sz="1400">
                <a:solidFill>
                  <a:srgbClr val="000000"/>
                </a:solidFill>
                <a:latin typeface="Arial" charset="0"/>
              </a:endParaRPr>
            </a:p>
          </p:txBody>
        </p:sp>
        <p:sp>
          <p:nvSpPr>
            <p:cNvPr id="12" name="Line 12"/>
            <p:cNvSpPr>
              <a:spLocks noChangeShapeType="1"/>
            </p:cNvSpPr>
            <p:nvPr/>
          </p:nvSpPr>
          <p:spPr bwMode="auto">
            <a:xfrm flipH="1" flipV="1">
              <a:off x="2058" y="1466"/>
              <a:ext cx="162" cy="134"/>
            </a:xfrm>
            <a:prstGeom prst="line">
              <a:avLst/>
            </a:prstGeom>
            <a:noFill/>
            <a:ln w="19050">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ca-ES" sz="1400">
                <a:solidFill>
                  <a:srgbClr val="000000"/>
                </a:solidFill>
                <a:latin typeface="Arial" charset="0"/>
              </a:endParaRPr>
            </a:p>
          </p:txBody>
        </p:sp>
        <p:sp>
          <p:nvSpPr>
            <p:cNvPr id="13" name="Line 13"/>
            <p:cNvSpPr>
              <a:spLocks noChangeShapeType="1"/>
            </p:cNvSpPr>
            <p:nvPr/>
          </p:nvSpPr>
          <p:spPr bwMode="auto">
            <a:xfrm flipH="1" flipV="1">
              <a:off x="2587" y="1466"/>
              <a:ext cx="569" cy="134"/>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ca-ES" sz="1400">
                <a:solidFill>
                  <a:srgbClr val="000000"/>
                </a:solidFill>
                <a:latin typeface="Arial" charset="0"/>
              </a:endParaRPr>
            </a:p>
          </p:txBody>
        </p:sp>
      </p:grpSp>
      <p:sp>
        <p:nvSpPr>
          <p:cNvPr id="14" name="Text Box 14"/>
          <p:cNvSpPr txBox="1">
            <a:spLocks noChangeArrowheads="1"/>
          </p:cNvSpPr>
          <p:nvPr/>
        </p:nvSpPr>
        <p:spPr bwMode="auto">
          <a:xfrm>
            <a:off x="2632075" y="990600"/>
            <a:ext cx="2797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0000"/>
                </a:solidFill>
                <a:latin typeface="Arial" charset="0"/>
              </a:rPr>
              <a:t>SPACE separates the arguments</a:t>
            </a:r>
          </a:p>
        </p:txBody>
      </p:sp>
      <p:sp>
        <p:nvSpPr>
          <p:cNvPr id="15" name="Freeform 15"/>
          <p:cNvSpPr>
            <a:spLocks/>
          </p:cNvSpPr>
          <p:nvPr/>
        </p:nvSpPr>
        <p:spPr bwMode="auto">
          <a:xfrm flipV="1">
            <a:off x="3455988" y="1931988"/>
            <a:ext cx="300037" cy="147637"/>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16" name="Line 16"/>
          <p:cNvSpPr>
            <a:spLocks noChangeShapeType="1"/>
          </p:cNvSpPr>
          <p:nvPr/>
        </p:nvSpPr>
        <p:spPr bwMode="auto">
          <a:xfrm flipH="1">
            <a:off x="3629025" y="1257300"/>
            <a:ext cx="282575" cy="636588"/>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grpSp>
        <p:nvGrpSpPr>
          <p:cNvPr id="17" name="Group 17"/>
          <p:cNvGrpSpPr>
            <a:grpSpLocks/>
          </p:cNvGrpSpPr>
          <p:nvPr/>
        </p:nvGrpSpPr>
        <p:grpSpPr bwMode="auto">
          <a:xfrm>
            <a:off x="1125538" y="2844800"/>
            <a:ext cx="6008687" cy="1763713"/>
            <a:chOff x="709" y="1792"/>
            <a:chExt cx="3785" cy="1111"/>
          </a:xfrm>
        </p:grpSpPr>
        <p:sp>
          <p:nvSpPr>
            <p:cNvPr id="18" name="Text Box 18"/>
            <p:cNvSpPr txBox="1">
              <a:spLocks noChangeArrowheads="1"/>
            </p:cNvSpPr>
            <p:nvPr/>
          </p:nvSpPr>
          <p:spPr bwMode="auto">
            <a:xfrm>
              <a:off x="709" y="2010"/>
              <a:ext cx="31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s-ES" sz="1400" b="0" i="0" u="none" strike="noStrike" kern="0" cap="none" spc="0" normalizeH="0" baseline="0" noProof="0" dirty="0" smtClean="0">
                  <a:ln>
                    <a:noFill/>
                  </a:ln>
                  <a:solidFill>
                    <a:srgbClr val="000000"/>
                  </a:solidFill>
                  <a:effectLst/>
                  <a:uLnTx/>
                  <a:uFillTx/>
                  <a:latin typeface="Arial" charset="0"/>
                </a:rPr>
                <a:t>[</a:t>
              </a:r>
              <a:r>
                <a:rPr kumimoji="0" lang="en-US" altLang="es-ES" sz="1400" b="0" i="0" u="none" strike="noStrike" kern="0" cap="none" spc="0" normalizeH="0" baseline="0" noProof="0" dirty="0" err="1" smtClean="0">
                  <a:ln>
                    <a:noFill/>
                  </a:ln>
                  <a:solidFill>
                    <a:srgbClr val="000000"/>
                  </a:solidFill>
                  <a:effectLst/>
                  <a:uLnTx/>
                  <a:uFillTx/>
                  <a:latin typeface="Arial" charset="0"/>
                </a:rPr>
                <a:t>alumno@localhost</a:t>
              </a:r>
              <a:r>
                <a:rPr kumimoji="0" lang="en-US" altLang="es-ES" sz="1400" b="0" i="0" u="none" strike="noStrike" kern="0" cap="none" spc="0" normalizeH="0" baseline="0" noProof="0" dirty="0" smtClean="0">
                  <a:ln>
                    <a:noFill/>
                  </a:ln>
                  <a:solidFill>
                    <a:srgbClr val="000000"/>
                  </a:solidFill>
                  <a:effectLst/>
                  <a:uLnTx/>
                  <a:uFillTx/>
                  <a:latin typeface="Arial" charset="0"/>
                </a:rPr>
                <a:t> ~]$ </a:t>
              </a:r>
              <a:r>
                <a:rPr kumimoji="0" lang="en-US" altLang="es-ES" sz="1400" b="0" i="0" u="none" strike="noStrike" kern="0" cap="none" spc="0" normalizeH="0" baseline="0" noProof="0" dirty="0" err="1" smtClean="0">
                  <a:ln>
                    <a:noFill/>
                  </a:ln>
                  <a:solidFill>
                    <a:srgbClr val="000000"/>
                  </a:solidFill>
                  <a:effectLst/>
                  <a:uLnTx/>
                  <a:uFillTx/>
                  <a:latin typeface="Arial" charset="0"/>
                </a:rPr>
                <a:t>cp</a:t>
              </a:r>
              <a:r>
                <a:rPr kumimoji="0" lang="en-US" altLang="es-ES" sz="1400" b="0" i="0" u="none" strike="noStrike" kern="0" cap="none" spc="0" normalizeH="0" baseline="0" noProof="0" dirty="0" smtClean="0">
                  <a:ln>
                    <a:noFill/>
                  </a:ln>
                  <a:solidFill>
                    <a:srgbClr val="000000"/>
                  </a:solidFill>
                  <a:effectLst/>
                  <a:uLnTx/>
                  <a:uFillTx/>
                  <a:latin typeface="Arial" charset="0"/>
                </a:rPr>
                <a:t>   -r    /</a:t>
              </a:r>
              <a:r>
                <a:rPr kumimoji="0" lang="en-US" altLang="es-ES" sz="1400" b="0" i="0" u="none" strike="noStrike" kern="0" cap="none" spc="0" normalizeH="0" baseline="0" noProof="0" dirty="0" err="1" smtClean="0">
                  <a:ln>
                    <a:noFill/>
                  </a:ln>
                  <a:solidFill>
                    <a:srgbClr val="000000"/>
                  </a:solidFill>
                  <a:effectLst/>
                  <a:uLnTx/>
                  <a:uFillTx/>
                  <a:latin typeface="Arial" charset="0"/>
                </a:rPr>
                <a:t>usr</a:t>
              </a:r>
              <a:r>
                <a:rPr kumimoji="0" lang="en-US" altLang="es-ES" sz="1400" b="0" i="0" u="none" strike="noStrike" kern="0" cap="none" spc="0" normalizeH="0" baseline="0" noProof="0" dirty="0" smtClean="0">
                  <a:ln>
                    <a:noFill/>
                  </a:ln>
                  <a:solidFill>
                    <a:srgbClr val="000000"/>
                  </a:solidFill>
                  <a:effectLst/>
                  <a:uLnTx/>
                  <a:uFillTx/>
                  <a:latin typeface="Arial" charset="0"/>
                </a:rPr>
                <a:t>/local/clustalw-2.0.10/    .</a:t>
              </a:r>
            </a:p>
          </p:txBody>
        </p:sp>
        <p:sp>
          <p:nvSpPr>
            <p:cNvPr id="19" name="Freeform 19"/>
            <p:cNvSpPr>
              <a:spLocks/>
            </p:cNvSpPr>
            <p:nvPr/>
          </p:nvSpPr>
          <p:spPr bwMode="auto">
            <a:xfrm flipV="1">
              <a:off x="730" y="2002"/>
              <a:ext cx="1175"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0" name="Freeform 20"/>
            <p:cNvSpPr>
              <a:spLocks/>
            </p:cNvSpPr>
            <p:nvPr/>
          </p:nvSpPr>
          <p:spPr bwMode="auto">
            <a:xfrm flipV="1">
              <a:off x="1934" y="2002"/>
              <a:ext cx="132"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1" name="Freeform 21"/>
            <p:cNvSpPr>
              <a:spLocks/>
            </p:cNvSpPr>
            <p:nvPr/>
          </p:nvSpPr>
          <p:spPr bwMode="auto">
            <a:xfrm flipV="1">
              <a:off x="2135" y="2002"/>
              <a:ext cx="121"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2" name="Freeform 22"/>
            <p:cNvSpPr>
              <a:spLocks/>
            </p:cNvSpPr>
            <p:nvPr/>
          </p:nvSpPr>
          <p:spPr bwMode="auto">
            <a:xfrm flipV="1">
              <a:off x="2348" y="2002"/>
              <a:ext cx="1276"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3" name="Freeform 23"/>
            <p:cNvSpPr>
              <a:spLocks/>
            </p:cNvSpPr>
            <p:nvPr/>
          </p:nvSpPr>
          <p:spPr bwMode="auto">
            <a:xfrm flipV="1">
              <a:off x="3696" y="1999"/>
              <a:ext cx="106" cy="120"/>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4" name="Line 24"/>
            <p:cNvSpPr>
              <a:spLocks noChangeShapeType="1"/>
            </p:cNvSpPr>
            <p:nvPr/>
          </p:nvSpPr>
          <p:spPr bwMode="auto">
            <a:xfrm>
              <a:off x="882" y="1792"/>
              <a:ext cx="125" cy="189"/>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5" name="Line 25"/>
            <p:cNvSpPr>
              <a:spLocks noChangeShapeType="1"/>
            </p:cNvSpPr>
            <p:nvPr/>
          </p:nvSpPr>
          <p:spPr bwMode="auto">
            <a:xfrm flipH="1">
              <a:off x="1995" y="1792"/>
              <a:ext cx="225" cy="189"/>
            </a:xfrm>
            <a:prstGeom prst="line">
              <a:avLst/>
            </a:prstGeom>
            <a:noFill/>
            <a:ln w="1905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6" name="Line 26"/>
            <p:cNvSpPr>
              <a:spLocks noChangeShapeType="1"/>
            </p:cNvSpPr>
            <p:nvPr/>
          </p:nvSpPr>
          <p:spPr bwMode="auto">
            <a:xfrm flipH="1">
              <a:off x="2220" y="1792"/>
              <a:ext cx="852"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7" name="Line 27"/>
            <p:cNvSpPr>
              <a:spLocks noChangeShapeType="1"/>
            </p:cNvSpPr>
            <p:nvPr/>
          </p:nvSpPr>
          <p:spPr bwMode="auto">
            <a:xfrm flipH="1">
              <a:off x="3072" y="1792"/>
              <a:ext cx="726"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8" name="Line 28"/>
            <p:cNvSpPr>
              <a:spLocks noChangeShapeType="1"/>
            </p:cNvSpPr>
            <p:nvPr/>
          </p:nvSpPr>
          <p:spPr bwMode="auto">
            <a:xfrm flipH="1">
              <a:off x="3767" y="1792"/>
              <a:ext cx="727"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29" name="Freeform 29"/>
            <p:cNvSpPr>
              <a:spLocks/>
            </p:cNvSpPr>
            <p:nvPr/>
          </p:nvSpPr>
          <p:spPr bwMode="auto">
            <a:xfrm>
              <a:off x="2056" y="2164"/>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30" name="Freeform 30"/>
            <p:cNvSpPr>
              <a:spLocks/>
            </p:cNvSpPr>
            <p:nvPr/>
          </p:nvSpPr>
          <p:spPr bwMode="auto">
            <a:xfrm>
              <a:off x="2256" y="2164"/>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31" name="Freeform 31"/>
            <p:cNvSpPr>
              <a:spLocks/>
            </p:cNvSpPr>
            <p:nvPr/>
          </p:nvSpPr>
          <p:spPr bwMode="auto">
            <a:xfrm>
              <a:off x="3610" y="2161"/>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32" name="Text Box 32"/>
            <p:cNvSpPr txBox="1">
              <a:spLocks noChangeArrowheads="1"/>
            </p:cNvSpPr>
            <p:nvPr/>
          </p:nvSpPr>
          <p:spPr bwMode="auto">
            <a:xfrm>
              <a:off x="2058" y="2711"/>
              <a:ext cx="176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s-ES" sz="1400" b="0" i="0" u="none" strike="noStrike" kern="0" cap="none" spc="0" normalizeH="0" baseline="0" noProof="0" smtClean="0">
                  <a:ln>
                    <a:noFill/>
                  </a:ln>
                  <a:solidFill>
                    <a:srgbClr val="000000"/>
                  </a:solidFill>
                  <a:effectLst/>
                  <a:uLnTx/>
                  <a:uFillTx/>
                  <a:latin typeface="Arial" charset="0"/>
                </a:rPr>
                <a:t>SPACE separates the arguments</a:t>
              </a:r>
            </a:p>
          </p:txBody>
        </p:sp>
        <p:sp>
          <p:nvSpPr>
            <p:cNvPr id="33" name="Line 33"/>
            <p:cNvSpPr>
              <a:spLocks noChangeShapeType="1"/>
            </p:cNvSpPr>
            <p:nvPr/>
          </p:nvSpPr>
          <p:spPr bwMode="auto">
            <a:xfrm flipH="1" flipV="1">
              <a:off x="2135" y="2290"/>
              <a:ext cx="406" cy="445"/>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34" name="Line 34"/>
            <p:cNvSpPr>
              <a:spLocks noChangeShapeType="1"/>
            </p:cNvSpPr>
            <p:nvPr/>
          </p:nvSpPr>
          <p:spPr bwMode="auto">
            <a:xfrm flipH="1" flipV="1">
              <a:off x="2356" y="2290"/>
              <a:ext cx="633" cy="445"/>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sp>
          <p:nvSpPr>
            <p:cNvPr id="35" name="Line 35"/>
            <p:cNvSpPr>
              <a:spLocks noChangeShapeType="1"/>
            </p:cNvSpPr>
            <p:nvPr/>
          </p:nvSpPr>
          <p:spPr bwMode="auto">
            <a:xfrm flipV="1">
              <a:off x="3300" y="2290"/>
              <a:ext cx="346" cy="421"/>
            </a:xfrm>
            <a:prstGeom prst="line">
              <a:avLst/>
            </a:prstGeom>
            <a:noFill/>
            <a:ln w="190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ca-ES" sz="1400" b="0" i="0" u="none" strike="noStrike" kern="0" cap="none" spc="0" normalizeH="0" baseline="0" noProof="0" smtClean="0">
                <a:ln>
                  <a:noFill/>
                </a:ln>
                <a:solidFill>
                  <a:srgbClr val="000000"/>
                </a:solidFill>
                <a:effectLst/>
                <a:uLnTx/>
                <a:uFillTx/>
                <a:latin typeface="Arial" charset="0"/>
              </a:endParaRPr>
            </a:p>
          </p:txBody>
        </p:sp>
      </p:grpSp>
      <p:sp>
        <p:nvSpPr>
          <p:cNvPr id="36" name="Text Box 36"/>
          <p:cNvSpPr txBox="1">
            <a:spLocks noChangeArrowheads="1"/>
          </p:cNvSpPr>
          <p:nvPr/>
        </p:nvSpPr>
        <p:spPr bwMode="auto">
          <a:xfrm>
            <a:off x="1116013" y="5659438"/>
            <a:ext cx="3321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0000"/>
                </a:solidFill>
                <a:latin typeface="Arial" charset="0"/>
              </a:rPr>
              <a:t>[alumno@localhost ~]$ </a:t>
            </a:r>
            <a:r>
              <a:rPr lang="en-US" altLang="es-ES" sz="1400">
                <a:solidFill>
                  <a:srgbClr val="000000"/>
                </a:solidFill>
                <a:latin typeface="Courier New" pitchFamily="49" charset="0"/>
              </a:rPr>
              <a:t>less .bashrc</a:t>
            </a:r>
            <a:endParaRPr lang="en-US" altLang="es-ES">
              <a:solidFill>
                <a:srgbClr val="000000"/>
              </a:solidFill>
              <a:latin typeface="Courier New" pitchFamily="49" charset="0"/>
            </a:endParaRPr>
          </a:p>
        </p:txBody>
      </p:sp>
      <p:sp>
        <p:nvSpPr>
          <p:cNvPr id="37" name="Text Box 37"/>
          <p:cNvSpPr txBox="1">
            <a:spLocks noChangeArrowheads="1"/>
          </p:cNvSpPr>
          <p:nvPr/>
        </p:nvSpPr>
        <p:spPr bwMode="auto">
          <a:xfrm>
            <a:off x="1117600" y="4608513"/>
            <a:ext cx="52720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s-ES" sz="1400">
                <a:solidFill>
                  <a:srgbClr val="000000"/>
                </a:solidFill>
                <a:latin typeface="Arial" charset="0"/>
              </a:rPr>
              <a:t>[alumno@localhost ~]$</a:t>
            </a:r>
            <a:r>
              <a:rPr lang="en-US" altLang="es-ES">
                <a:solidFill>
                  <a:srgbClr val="000000"/>
                </a:solidFill>
                <a:latin typeface="Courier New" pitchFamily="49" charset="0"/>
              </a:rPr>
              <a:t> rm -rf clustalw-2.0.10/</a:t>
            </a:r>
          </a:p>
          <a:p>
            <a:pPr fontAlgn="base">
              <a:spcBef>
                <a:spcPct val="0"/>
              </a:spcBef>
              <a:spcAft>
                <a:spcPct val="0"/>
              </a:spcAft>
            </a:pPr>
            <a:r>
              <a:rPr lang="en-US" altLang="es-ES" sz="1400">
                <a:solidFill>
                  <a:srgbClr val="000000"/>
                </a:solidFill>
                <a:latin typeface="Arial" charset="0"/>
              </a:rPr>
              <a:t>[alumno@localhost ~]$</a:t>
            </a:r>
            <a:r>
              <a:rPr lang="en-US" altLang="es-ES">
                <a:solidFill>
                  <a:srgbClr val="000000"/>
                </a:solidFill>
                <a:latin typeface="Courier New" pitchFamily="49" charset="0"/>
              </a:rPr>
              <a:t> ls -l –a</a:t>
            </a:r>
          </a:p>
          <a:p>
            <a:pPr fontAlgn="base">
              <a:spcBef>
                <a:spcPct val="0"/>
              </a:spcBef>
              <a:spcAft>
                <a:spcPct val="0"/>
              </a:spcAft>
            </a:pPr>
            <a:r>
              <a:rPr lang="en-US" altLang="es-ES" sz="1400">
                <a:solidFill>
                  <a:srgbClr val="000000"/>
                </a:solidFill>
                <a:latin typeface="Arial" charset="0"/>
              </a:rPr>
              <a:t>[alumno@localhost ~]$</a:t>
            </a:r>
            <a:r>
              <a:rPr lang="en-US" altLang="es-ES">
                <a:solidFill>
                  <a:srgbClr val="000000"/>
                </a:solidFill>
                <a:latin typeface="Courier New" pitchFamily="49" charset="0"/>
              </a:rPr>
              <a:t> ls –la</a:t>
            </a:r>
          </a:p>
        </p:txBody>
      </p:sp>
      <p:sp>
        <p:nvSpPr>
          <p:cNvPr id="74" name="Text Box 4"/>
          <p:cNvSpPr txBox="1">
            <a:spLocks noChangeArrowheads="1"/>
          </p:cNvSpPr>
          <p:nvPr/>
        </p:nvSpPr>
        <p:spPr bwMode="auto">
          <a:xfrm>
            <a:off x="5434815" y="401638"/>
            <a:ext cx="333136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Executing a command</a:t>
            </a:r>
            <a:endParaRPr lang="en-U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4"/>
          <p:cNvSpPr txBox="1">
            <a:spLocks noChangeArrowheads="1"/>
          </p:cNvSpPr>
          <p:nvPr/>
        </p:nvSpPr>
        <p:spPr bwMode="auto">
          <a:xfrm>
            <a:off x="3476625" y="401638"/>
            <a:ext cx="528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s-ES" altLang="es-ES" sz="2400" dirty="0" err="1">
                <a:solidFill>
                  <a:srgbClr val="000000"/>
                </a:solidFill>
                <a:latin typeface="Comic Sans MS" pitchFamily="66" charset="0"/>
                <a:sym typeface="Wingdings" pitchFamily="2" charset="2"/>
              </a:rPr>
              <a:t>Directory</a:t>
            </a:r>
            <a:r>
              <a:rPr lang="es-ES" altLang="es-ES" sz="2400" dirty="0">
                <a:solidFill>
                  <a:srgbClr val="000000"/>
                </a:solidFill>
                <a:latin typeface="Comic Sans MS" pitchFamily="66" charset="0"/>
                <a:sym typeface="Wingdings" pitchFamily="2" charset="2"/>
              </a:rPr>
              <a:t> </a:t>
            </a:r>
            <a:r>
              <a:rPr lang="es-ES" altLang="es-ES" sz="2400" dirty="0" err="1">
                <a:solidFill>
                  <a:srgbClr val="000000"/>
                </a:solidFill>
                <a:latin typeface="Comic Sans MS" pitchFamily="66" charset="0"/>
                <a:sym typeface="Wingdings" pitchFamily="2" charset="2"/>
              </a:rPr>
              <a:t>tree</a:t>
            </a:r>
            <a:r>
              <a:rPr lang="es-ES" altLang="es-ES" sz="2400" dirty="0">
                <a:solidFill>
                  <a:srgbClr val="000000"/>
                </a:solidFill>
                <a:latin typeface="Comic Sans MS" pitchFamily="66" charset="0"/>
                <a:sym typeface="Wingdings" pitchFamily="2" charset="2"/>
              </a:rPr>
              <a:t> and </a:t>
            </a:r>
            <a:r>
              <a:rPr lang="es-ES" altLang="es-ES" sz="2400" dirty="0" err="1">
                <a:solidFill>
                  <a:srgbClr val="000000"/>
                </a:solidFill>
                <a:latin typeface="Comic Sans MS" pitchFamily="66" charset="0"/>
                <a:sym typeface="Wingdings" pitchFamily="2" charset="2"/>
              </a:rPr>
              <a:t>the</a:t>
            </a:r>
            <a:r>
              <a:rPr lang="es-ES" altLang="es-ES" sz="2400" dirty="0">
                <a:solidFill>
                  <a:srgbClr val="000000"/>
                </a:solidFill>
                <a:latin typeface="Comic Sans MS" pitchFamily="66" charset="0"/>
                <a:sym typeface="Wingdings" pitchFamily="2" charset="2"/>
              </a:rPr>
              <a:t> </a:t>
            </a:r>
            <a:r>
              <a:rPr lang="es-ES" altLang="es-ES" sz="2400" dirty="0" err="1">
                <a:solidFill>
                  <a:srgbClr val="000000"/>
                </a:solidFill>
                <a:latin typeface="Comic Sans MS" pitchFamily="66" charset="0"/>
                <a:sym typeface="Wingdings" pitchFamily="2" charset="2"/>
              </a:rPr>
              <a:t>filesystem</a:t>
            </a:r>
            <a:r>
              <a:rPr lang="ca-ES" altLang="es-ES" sz="2400" dirty="0">
                <a:solidFill>
                  <a:srgbClr val="000000"/>
                </a:solidFill>
                <a:latin typeface="Comic Sans MS" pitchFamily="66" charset="0"/>
                <a:sym typeface="Wingdings" pitchFamily="2" charset="2"/>
              </a:rPr>
              <a:t> I</a:t>
            </a:r>
            <a:endParaRPr lang="es-ES" altLang="es-ES" sz="2400" dirty="0">
              <a:solidFill>
                <a:srgbClr val="000000"/>
              </a:solidFill>
              <a:latin typeface="Comic Sans MS" pitchFamily="66" charset="0"/>
            </a:endParaRPr>
          </a:p>
        </p:txBody>
      </p:sp>
      <p:grpSp>
        <p:nvGrpSpPr>
          <p:cNvPr id="35" name="Group 5"/>
          <p:cNvGrpSpPr>
            <a:grpSpLocks/>
          </p:cNvGrpSpPr>
          <p:nvPr/>
        </p:nvGrpSpPr>
        <p:grpSpPr bwMode="auto">
          <a:xfrm>
            <a:off x="457200" y="912813"/>
            <a:ext cx="4044950" cy="2479675"/>
            <a:chOff x="288" y="575"/>
            <a:chExt cx="2548" cy="1562"/>
          </a:xfrm>
        </p:grpSpPr>
        <p:pic>
          <p:nvPicPr>
            <p:cNvPr id="36" name="Picture 6" descr="arr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912"/>
              <a:ext cx="2500" cy="1225"/>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7"/>
            <p:cNvSpPr txBox="1">
              <a:spLocks noChangeArrowheads="1"/>
            </p:cNvSpPr>
            <p:nvPr/>
          </p:nvSpPr>
          <p:spPr bwMode="auto">
            <a:xfrm>
              <a:off x="288" y="575"/>
              <a:ext cx="54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ca-ES" altLang="es-ES" sz="2400">
                  <a:solidFill>
                    <a:srgbClr val="000000"/>
                  </a:solidFill>
                  <a:latin typeface="Arial" charset="0"/>
                </a:rPr>
                <a:t> </a:t>
              </a:r>
              <a:r>
                <a:rPr lang="ca-ES" altLang="es-ES">
                  <a:solidFill>
                    <a:srgbClr val="FF0000"/>
                  </a:solidFill>
                  <a:latin typeface="Arial" charset="0"/>
                </a:rPr>
                <a:t>ls –l  /</a:t>
              </a:r>
              <a:endParaRPr lang="es-ES" altLang="es-ES">
                <a:solidFill>
                  <a:srgbClr val="FF0000"/>
                </a:solidFill>
                <a:latin typeface="Arial" charset="0"/>
              </a:endParaRPr>
            </a:p>
          </p:txBody>
        </p:sp>
      </p:grpSp>
      <p:grpSp>
        <p:nvGrpSpPr>
          <p:cNvPr id="66" name="65 Grupo"/>
          <p:cNvGrpSpPr/>
          <p:nvPr/>
        </p:nvGrpSpPr>
        <p:grpSpPr>
          <a:xfrm>
            <a:off x="395536" y="3645024"/>
            <a:ext cx="2944813" cy="2120776"/>
            <a:chOff x="533400" y="3645024"/>
            <a:chExt cx="2944813" cy="2120776"/>
          </a:xfrm>
        </p:grpSpPr>
        <p:grpSp>
          <p:nvGrpSpPr>
            <p:cNvPr id="38" name="Group 8"/>
            <p:cNvGrpSpPr>
              <a:grpSpLocks/>
            </p:cNvGrpSpPr>
            <p:nvPr/>
          </p:nvGrpSpPr>
          <p:grpSpPr bwMode="auto">
            <a:xfrm>
              <a:off x="533400" y="3645024"/>
              <a:ext cx="2919413" cy="1449387"/>
              <a:chOff x="336" y="2063"/>
              <a:chExt cx="1839" cy="913"/>
            </a:xfrm>
          </p:grpSpPr>
          <p:sp>
            <p:nvSpPr>
              <p:cNvPr id="39" name="Text Box 9"/>
              <p:cNvSpPr txBox="1">
                <a:spLocks noChangeArrowheads="1"/>
              </p:cNvSpPr>
              <p:nvPr/>
            </p:nvSpPr>
            <p:spPr bwMode="auto">
              <a:xfrm>
                <a:off x="336" y="2063"/>
                <a:ext cx="4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2400" b="0" i="0" u="none" strike="noStrike" kern="0" cap="none" spc="0" normalizeH="0" baseline="0" noProof="0" smtClean="0">
                    <a:ln>
                      <a:noFill/>
                    </a:ln>
                    <a:solidFill>
                      <a:srgbClr val="000000"/>
                    </a:solidFill>
                    <a:effectLst/>
                    <a:uLnTx/>
                    <a:uFillTx/>
                    <a:latin typeface="Arial" charset="0"/>
                  </a:rPr>
                  <a:t> </a:t>
                </a:r>
                <a:r>
                  <a:rPr kumimoji="0" lang="ca-ES" altLang="es-ES" sz="1800" b="0" i="0" u="none" strike="noStrike" kern="0" cap="none" spc="0" normalizeH="0" baseline="0" noProof="0" smtClean="0">
                    <a:ln>
                      <a:noFill/>
                    </a:ln>
                    <a:solidFill>
                      <a:srgbClr val="FF0000"/>
                    </a:solidFill>
                    <a:effectLst/>
                    <a:uLnTx/>
                    <a:uFillTx/>
                    <a:latin typeface="Arial" charset="0"/>
                  </a:rPr>
                  <a:t>pwd</a:t>
                </a:r>
                <a:endParaRPr kumimoji="0" lang="es-ES" altLang="es-ES" sz="1800" b="0" i="0" u="none" strike="noStrike" kern="0" cap="none" spc="0" normalizeH="0" baseline="0" noProof="0" smtClean="0">
                  <a:ln>
                    <a:noFill/>
                  </a:ln>
                  <a:solidFill>
                    <a:srgbClr val="FF0000"/>
                  </a:solidFill>
                  <a:effectLst/>
                  <a:uLnTx/>
                  <a:uFillTx/>
                  <a:latin typeface="Arial" charset="0"/>
                </a:endParaRPr>
              </a:p>
            </p:txBody>
          </p:sp>
          <p:sp>
            <p:nvSpPr>
              <p:cNvPr id="40" name="Text Box 10"/>
              <p:cNvSpPr txBox="1">
                <a:spLocks noChangeArrowheads="1"/>
              </p:cNvSpPr>
              <p:nvPr/>
            </p:nvSpPr>
            <p:spPr bwMode="auto">
              <a:xfrm>
                <a:off x="816" y="2352"/>
                <a:ext cx="14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400" b="0" i="0" u="none" strike="noStrike" kern="0" cap="none" spc="0" normalizeH="0" baseline="0" noProof="0" smtClean="0">
                    <a:ln>
                      <a:noFill/>
                    </a:ln>
                    <a:solidFill>
                      <a:srgbClr val="000000"/>
                    </a:solidFill>
                    <a:effectLst/>
                    <a:uLnTx/>
                    <a:uFillTx/>
                    <a:latin typeface="Arial" charset="0"/>
                  </a:rPr>
                  <a:t>/</a:t>
                </a:r>
                <a:endParaRPr kumimoji="0" lang="es-ES" altLang="es-ES" sz="1400" b="0" i="0" u="none" strike="noStrike" kern="0" cap="none" spc="0" normalizeH="0" baseline="0" noProof="0" smtClean="0">
                  <a:ln>
                    <a:noFill/>
                  </a:ln>
                  <a:solidFill>
                    <a:srgbClr val="000000"/>
                  </a:solidFill>
                  <a:effectLst/>
                  <a:uLnTx/>
                  <a:uFillTx/>
                  <a:latin typeface="Arial" charset="0"/>
                </a:endParaRPr>
              </a:p>
            </p:txBody>
          </p:sp>
          <p:sp>
            <p:nvSpPr>
              <p:cNvPr id="41" name="Text Box 11"/>
              <p:cNvSpPr txBox="1">
                <a:spLocks noChangeArrowheads="1"/>
              </p:cNvSpPr>
              <p:nvPr/>
            </p:nvSpPr>
            <p:spPr bwMode="auto">
              <a:xfrm>
                <a:off x="1008" y="2544"/>
                <a:ext cx="4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400" b="0" i="0" u="none" strike="noStrike" kern="0" cap="none" spc="0" normalizeH="0" baseline="0" noProof="0" dirty="0" smtClean="0">
                    <a:ln>
                      <a:noFill/>
                    </a:ln>
                    <a:solidFill>
                      <a:srgbClr val="000000"/>
                    </a:solidFill>
                    <a:effectLst/>
                    <a:uLnTx/>
                    <a:uFillTx/>
                    <a:latin typeface="Arial" charset="0"/>
                  </a:rPr>
                  <a:t>/home</a:t>
                </a:r>
              </a:p>
            </p:txBody>
          </p:sp>
          <p:sp>
            <p:nvSpPr>
              <p:cNvPr id="42" name="Text Box 12"/>
              <p:cNvSpPr txBox="1">
                <a:spLocks noChangeArrowheads="1"/>
              </p:cNvSpPr>
              <p:nvPr/>
            </p:nvSpPr>
            <p:spPr bwMode="auto">
              <a:xfrm>
                <a:off x="1344" y="2784"/>
                <a:ext cx="83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400" b="0" i="0" u="none" strike="noStrike" kern="0" cap="none" spc="0" normalizeH="0" baseline="0" noProof="0" dirty="0" smtClean="0">
                    <a:ln>
                      <a:noFill/>
                    </a:ln>
                    <a:solidFill>
                      <a:srgbClr val="000000"/>
                    </a:solidFill>
                    <a:effectLst/>
                    <a:uLnTx/>
                    <a:uFillTx/>
                    <a:latin typeface="Arial" charset="0"/>
                  </a:rPr>
                  <a:t>/home/$USER</a:t>
                </a:r>
              </a:p>
            </p:txBody>
          </p:sp>
          <p:cxnSp>
            <p:nvCxnSpPr>
              <p:cNvPr id="43" name="AutoShape 13"/>
              <p:cNvCxnSpPr>
                <a:cxnSpLocks noChangeShapeType="1"/>
                <a:stCxn id="40" idx="2"/>
                <a:endCxn id="41" idx="1"/>
              </p:cNvCxnSpPr>
              <p:nvPr/>
            </p:nvCxnSpPr>
            <p:spPr bwMode="auto">
              <a:xfrm rot="16200000" flipH="1">
                <a:off x="901" y="2533"/>
                <a:ext cx="96" cy="118"/>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4"/>
              <p:cNvCxnSpPr>
                <a:cxnSpLocks noChangeShapeType="1"/>
                <a:stCxn id="41" idx="2"/>
                <a:endCxn id="42" idx="1"/>
              </p:cNvCxnSpPr>
              <p:nvPr/>
            </p:nvCxnSpPr>
            <p:spPr bwMode="auto">
              <a:xfrm rot="16200000" flipH="1">
                <a:off x="1203" y="2739"/>
                <a:ext cx="144" cy="138"/>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 Box 15"/>
              <p:cNvSpPr txBox="1">
                <a:spLocks noChangeArrowheads="1"/>
              </p:cNvSpPr>
              <p:nvPr/>
            </p:nvSpPr>
            <p:spPr bwMode="auto">
              <a:xfrm>
                <a:off x="480" y="2352"/>
                <a:ext cx="3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400" b="0" i="0" u="none" strike="noStrike" kern="0" cap="none" spc="0" normalizeH="0" baseline="0" noProof="0" smtClean="0">
                    <a:ln>
                      <a:noFill/>
                    </a:ln>
                    <a:solidFill>
                      <a:srgbClr val="000000"/>
                    </a:solidFill>
                    <a:effectLst/>
                    <a:uLnTx/>
                    <a:uFillTx/>
                    <a:latin typeface="Arial" charset="0"/>
                  </a:rPr>
                  <a:t>(raíz)</a:t>
                </a:r>
              </a:p>
            </p:txBody>
          </p:sp>
        </p:gr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062" t="6461" r="73437" b="88298"/>
            <a:stretch/>
          </p:blipFill>
          <p:spPr bwMode="auto">
            <a:xfrm>
              <a:off x="735013" y="5254625"/>
              <a:ext cx="2743200" cy="51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7" name="66 Grupo"/>
          <p:cNvGrpSpPr/>
          <p:nvPr/>
        </p:nvGrpSpPr>
        <p:grpSpPr>
          <a:xfrm>
            <a:off x="4942789" y="1990067"/>
            <a:ext cx="3863096" cy="2804843"/>
            <a:chOff x="4876800" y="912813"/>
            <a:chExt cx="3863096" cy="2804843"/>
          </a:xfrm>
        </p:grpSpPr>
        <p:sp>
          <p:nvSpPr>
            <p:cNvPr id="48" name="Text Box 18"/>
            <p:cNvSpPr txBox="1">
              <a:spLocks noChangeArrowheads="1"/>
            </p:cNvSpPr>
            <p:nvPr/>
          </p:nvSpPr>
          <p:spPr bwMode="auto">
            <a:xfrm>
              <a:off x="4876800" y="912813"/>
              <a:ext cx="3223959"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ca-ES" altLang="es-ES" sz="2400" dirty="0">
                  <a:solidFill>
                    <a:srgbClr val="000000"/>
                  </a:solidFill>
                  <a:latin typeface="Consolas" panose="020B0609020204030204" pitchFamily="49" charset="0"/>
                  <a:cs typeface="Consolas" panose="020B0609020204030204" pitchFamily="49" charset="0"/>
                </a:rPr>
                <a:t> </a:t>
              </a:r>
              <a:r>
                <a:rPr lang="ca-ES" altLang="es-ES" dirty="0" smtClean="0">
                  <a:solidFill>
                    <a:srgbClr val="FF0000"/>
                  </a:solidFill>
                  <a:latin typeface="Consolas" panose="020B0609020204030204" pitchFamily="49" charset="0"/>
                  <a:cs typeface="Consolas" panose="020B0609020204030204" pitchFamily="49" charset="0"/>
                </a:rPr>
                <a:t>cd Documents</a:t>
              </a:r>
            </a:p>
            <a:p>
              <a:pPr fontAlgn="base">
                <a:spcBef>
                  <a:spcPct val="0"/>
                </a:spcBef>
                <a:spcAft>
                  <a:spcPct val="0"/>
                </a:spcAft>
              </a:pPr>
              <a:endParaRPr lang="ca-ES" altLang="es-ES" dirty="0">
                <a:solidFill>
                  <a:srgbClr val="FF0000"/>
                </a:solidFill>
                <a:latin typeface="Consolas" panose="020B0609020204030204" pitchFamily="49" charset="0"/>
                <a:cs typeface="Consolas" panose="020B0609020204030204" pitchFamily="49" charset="0"/>
              </a:endParaRPr>
            </a:p>
            <a:p>
              <a:pPr fontAlgn="base">
                <a:spcBef>
                  <a:spcPct val="0"/>
                </a:spcBef>
                <a:spcAft>
                  <a:spcPct val="0"/>
                </a:spcAft>
              </a:pPr>
              <a:endParaRPr lang="ca-ES" altLang="es-ES" dirty="0" smtClean="0">
                <a:solidFill>
                  <a:srgbClr val="FF0000"/>
                </a:solidFill>
                <a:latin typeface="Consolas" panose="020B0609020204030204" pitchFamily="49" charset="0"/>
                <a:cs typeface="Consolas" panose="020B0609020204030204" pitchFamily="49" charset="0"/>
              </a:endParaRPr>
            </a:p>
            <a:p>
              <a:pPr fontAlgn="base">
                <a:spcBef>
                  <a:spcPct val="0"/>
                </a:spcBef>
                <a:spcAft>
                  <a:spcPct val="0"/>
                </a:spcAft>
              </a:pPr>
              <a:endParaRPr lang="ca-ES" altLang="es-ES" dirty="0">
                <a:solidFill>
                  <a:srgbClr val="FF0000"/>
                </a:solidFill>
                <a:latin typeface="Consolas" panose="020B0609020204030204" pitchFamily="49" charset="0"/>
                <a:cs typeface="Consolas" panose="020B0609020204030204" pitchFamily="49" charset="0"/>
              </a:endParaRPr>
            </a:p>
            <a:p>
              <a:pPr fontAlgn="base">
                <a:spcBef>
                  <a:spcPct val="0"/>
                </a:spcBef>
                <a:spcAft>
                  <a:spcPct val="0"/>
                </a:spcAft>
              </a:pPr>
              <a:r>
                <a:rPr lang="ca-ES" altLang="es-ES" dirty="0" smtClean="0">
                  <a:solidFill>
                    <a:srgbClr val="FF0000"/>
                  </a:solidFill>
                  <a:latin typeface="Consolas" panose="020B0609020204030204" pitchFamily="49" charset="0"/>
                  <a:cs typeface="Consolas" panose="020B0609020204030204" pitchFamily="49" charset="0"/>
                </a:rPr>
                <a:t> cd /home/ocs/Documents </a:t>
              </a:r>
              <a:endParaRPr lang="es-ES" altLang="es-ES" dirty="0">
                <a:solidFill>
                  <a:srgbClr val="FF0000"/>
                </a:solidFill>
                <a:latin typeface="Consolas" panose="020B0609020204030204" pitchFamily="49" charset="0"/>
                <a:cs typeface="Consolas" panose="020B0609020204030204" pitchFamily="49" charset="0"/>
              </a:endParaRPr>
            </a:p>
          </p:txBody>
        </p:sp>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438" t="9375" r="77487" b="83399"/>
            <a:stretch/>
          </p:blipFill>
          <p:spPr bwMode="auto">
            <a:xfrm>
              <a:off x="5148064" y="1370013"/>
              <a:ext cx="2325688"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3690" t="9486" r="66849" b="78695"/>
            <a:stretch/>
          </p:blipFill>
          <p:spPr bwMode="auto">
            <a:xfrm>
              <a:off x="5148064" y="2564904"/>
              <a:ext cx="3591832" cy="1152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1458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16"/>
          <p:cNvGrpSpPr>
            <a:grpSpLocks/>
          </p:cNvGrpSpPr>
          <p:nvPr/>
        </p:nvGrpSpPr>
        <p:grpSpPr bwMode="auto">
          <a:xfrm>
            <a:off x="755576" y="1187408"/>
            <a:ext cx="3168650" cy="1404937"/>
            <a:chOff x="3072" y="575"/>
            <a:chExt cx="1996" cy="885"/>
          </a:xfrm>
        </p:grpSpPr>
        <p:pic>
          <p:nvPicPr>
            <p:cNvPr id="23" name="Picture 17" descr="direc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0" y="1200"/>
              <a:ext cx="1948" cy="260"/>
            </a:xfrm>
            <a:prstGeom prst="rect">
              <a:avLst/>
            </a:prstGeom>
            <a:noFill/>
            <a:extLst>
              <a:ext uri="{909E8E84-426E-40DD-AFC4-6F175D3DCCD1}">
                <a14:hiddenFill xmlns:a14="http://schemas.microsoft.com/office/drawing/2010/main">
                  <a:solidFill>
                    <a:srgbClr val="FFFFFF"/>
                  </a:solidFill>
                </a14:hiddenFill>
              </a:ext>
            </a:extLst>
          </p:spPr>
        </p:pic>
        <p:sp>
          <p:nvSpPr>
            <p:cNvPr id="24" name="Text Box 18"/>
            <p:cNvSpPr txBox="1">
              <a:spLocks noChangeArrowheads="1"/>
            </p:cNvSpPr>
            <p:nvPr/>
          </p:nvSpPr>
          <p:spPr bwMode="auto">
            <a:xfrm>
              <a:off x="3072" y="575"/>
              <a:ext cx="5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ca-ES" altLang="es-ES" sz="2400">
                  <a:solidFill>
                    <a:srgbClr val="000000"/>
                  </a:solidFill>
                  <a:latin typeface="Arial" charset="0"/>
                </a:rPr>
                <a:t> </a:t>
              </a:r>
              <a:r>
                <a:rPr lang="ca-ES" altLang="es-ES">
                  <a:solidFill>
                    <a:srgbClr val="FF0000"/>
                  </a:solidFill>
                  <a:latin typeface="Arial" charset="0"/>
                </a:rPr>
                <a:t>ls –la  </a:t>
              </a:r>
              <a:endParaRPr lang="es-ES" altLang="es-ES">
                <a:solidFill>
                  <a:srgbClr val="FF0000"/>
                </a:solidFill>
                <a:latin typeface="Arial" charset="0"/>
              </a:endParaRPr>
            </a:p>
          </p:txBody>
        </p:sp>
        <p:sp>
          <p:nvSpPr>
            <p:cNvPr id="25" name="Text Box 19"/>
            <p:cNvSpPr txBox="1">
              <a:spLocks noChangeArrowheads="1"/>
            </p:cNvSpPr>
            <p:nvPr/>
          </p:nvSpPr>
          <p:spPr bwMode="auto">
            <a:xfrm>
              <a:off x="3072" y="815"/>
              <a:ext cx="13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ca-ES" altLang="es-ES" sz="2400" dirty="0">
                  <a:solidFill>
                    <a:srgbClr val="000000"/>
                  </a:solidFill>
                  <a:latin typeface="Arial" charset="0"/>
                </a:rPr>
                <a:t> </a:t>
              </a:r>
              <a:r>
                <a:rPr lang="ca-ES" altLang="es-ES" dirty="0" err="1">
                  <a:solidFill>
                    <a:srgbClr val="FF0000"/>
                  </a:solidFill>
                  <a:latin typeface="Arial" charset="0"/>
                </a:rPr>
                <a:t>ls</a:t>
              </a:r>
              <a:r>
                <a:rPr lang="ca-ES" altLang="es-ES" dirty="0">
                  <a:solidFill>
                    <a:srgbClr val="FF0000"/>
                  </a:solidFill>
                  <a:latin typeface="Arial" charset="0"/>
                </a:rPr>
                <a:t> –la  /home/</a:t>
              </a:r>
              <a:r>
                <a:rPr lang="es-ES_tradnl" altLang="es-ES" sz="1400" dirty="0">
                  <a:solidFill>
                    <a:srgbClr val="FF0000"/>
                  </a:solidFill>
                  <a:latin typeface="Arial" charset="0"/>
                </a:rPr>
                <a:t>$USER</a:t>
              </a:r>
              <a:endParaRPr lang="es-ES" altLang="es-ES" sz="1400" dirty="0">
                <a:solidFill>
                  <a:srgbClr val="FF0000"/>
                </a:solidFill>
                <a:latin typeface="Arial" charset="0"/>
              </a:endParaRPr>
            </a:p>
          </p:txBody>
        </p:sp>
      </p:grpSp>
      <p:grpSp>
        <p:nvGrpSpPr>
          <p:cNvPr id="26" name="Group 20"/>
          <p:cNvGrpSpPr>
            <a:grpSpLocks/>
          </p:cNvGrpSpPr>
          <p:nvPr/>
        </p:nvGrpSpPr>
        <p:grpSpPr bwMode="auto">
          <a:xfrm>
            <a:off x="5580112" y="1262512"/>
            <a:ext cx="2444750" cy="2851150"/>
            <a:chOff x="3264" y="1485"/>
            <a:chExt cx="1540" cy="1796"/>
          </a:xfrm>
        </p:grpSpPr>
        <p:sp>
          <p:nvSpPr>
            <p:cNvPr id="27" name="Text Box 21"/>
            <p:cNvSpPr txBox="1">
              <a:spLocks noChangeArrowheads="1"/>
            </p:cNvSpPr>
            <p:nvPr/>
          </p:nvSpPr>
          <p:spPr bwMode="auto">
            <a:xfrm>
              <a:off x="3264" y="1485"/>
              <a:ext cx="380"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800" b="0" i="0" u="none" strike="noStrike" kern="0" cap="none" spc="0" normalizeH="0" baseline="0" noProof="0" smtClean="0">
                  <a:ln>
                    <a:noFill/>
                  </a:ln>
                  <a:solidFill>
                    <a:srgbClr val="FF0000"/>
                  </a:solidFill>
                  <a:effectLst/>
                  <a:uLnTx/>
                  <a:uFillTx/>
                  <a:latin typeface="Arial" charset="0"/>
                </a:rPr>
                <a:t>cd .</a:t>
              </a:r>
              <a:endParaRPr kumimoji="0" lang="es-ES_tradnl" altLang="es-ES" sz="1800" b="0" i="0" u="none" strike="noStrike" kern="0" cap="none" spc="0" normalizeH="0" baseline="0" noProof="0" smtClean="0">
                <a:ln>
                  <a:noFill/>
                </a:ln>
                <a:solidFill>
                  <a:srgbClr val="FF0000"/>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800" b="0" i="0" u="none" strike="noStrike" kern="0" cap="none" spc="0" normalizeH="0" baseline="0" noProof="0" smtClean="0">
                  <a:ln>
                    <a:noFill/>
                  </a:ln>
                  <a:solidFill>
                    <a:srgbClr val="FF0000"/>
                  </a:solidFill>
                  <a:effectLst/>
                  <a:uLnTx/>
                  <a:uFillTx/>
                  <a:latin typeface="Arial" charset="0"/>
                </a:rPr>
                <a:t>pwd</a:t>
              </a:r>
              <a:endParaRPr kumimoji="0" lang="es-ES" altLang="es-ES" sz="1800" b="0" i="0" u="none" strike="noStrike" kern="0" cap="none" spc="0" normalizeH="0" baseline="0" noProof="0" smtClean="0">
                <a:ln>
                  <a:noFill/>
                </a:ln>
                <a:solidFill>
                  <a:srgbClr val="FF0000"/>
                </a:solidFill>
                <a:effectLst/>
                <a:uLnTx/>
                <a:uFillTx/>
                <a:latin typeface="Arial" charset="0"/>
              </a:endParaRPr>
            </a:p>
          </p:txBody>
        </p:sp>
        <p:sp>
          <p:nvSpPr>
            <p:cNvPr id="28" name="Text Box 22"/>
            <p:cNvSpPr txBox="1">
              <a:spLocks noChangeArrowheads="1"/>
            </p:cNvSpPr>
            <p:nvPr/>
          </p:nvSpPr>
          <p:spPr bwMode="auto">
            <a:xfrm>
              <a:off x="4416" y="1485"/>
              <a:ext cx="38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800" b="0" i="0" u="none" strike="noStrike" kern="0" cap="none" spc="0" normalizeH="0" baseline="0" noProof="0" smtClean="0">
                  <a:ln>
                    <a:noFill/>
                  </a:ln>
                  <a:solidFill>
                    <a:srgbClr val="FF0000"/>
                  </a:solidFill>
                  <a:effectLst/>
                  <a:uLnTx/>
                  <a:uFillTx/>
                  <a:latin typeface="Arial" charset="0"/>
                </a:rPr>
                <a:t>cd ..</a:t>
              </a:r>
              <a:endParaRPr kumimoji="0" lang="es-ES_tradnl" altLang="es-ES" sz="1800" b="0" i="0" u="none" strike="noStrike" kern="0" cap="none" spc="0" normalizeH="0" baseline="0" noProof="0" smtClean="0">
                <a:ln>
                  <a:noFill/>
                </a:ln>
                <a:solidFill>
                  <a:srgbClr val="FF0000"/>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800" b="0" i="0" u="none" strike="noStrike" kern="0" cap="none" spc="0" normalizeH="0" baseline="0" noProof="0" smtClean="0">
                  <a:ln>
                    <a:noFill/>
                  </a:ln>
                  <a:solidFill>
                    <a:srgbClr val="FF0000"/>
                  </a:solidFill>
                  <a:effectLst/>
                  <a:uLnTx/>
                  <a:uFillTx/>
                  <a:latin typeface="Arial" charset="0"/>
                </a:rPr>
                <a:t>pwd</a:t>
              </a:r>
              <a:endParaRPr kumimoji="0" lang="es-ES" altLang="es-ES" sz="1800" b="0" i="0" u="none" strike="noStrike" kern="0" cap="none" spc="0" normalizeH="0" baseline="0" noProof="0" smtClean="0">
                <a:ln>
                  <a:noFill/>
                </a:ln>
                <a:solidFill>
                  <a:srgbClr val="FF0000"/>
                </a:solidFill>
                <a:effectLst/>
                <a:uLnTx/>
                <a:uFillTx/>
                <a:latin typeface="Arial" charset="0"/>
              </a:endParaRPr>
            </a:p>
          </p:txBody>
        </p:sp>
        <p:sp>
          <p:nvSpPr>
            <p:cNvPr id="29" name="Text Box 23"/>
            <p:cNvSpPr txBox="1">
              <a:spLocks noChangeArrowheads="1"/>
            </p:cNvSpPr>
            <p:nvPr/>
          </p:nvSpPr>
          <p:spPr bwMode="auto">
            <a:xfrm>
              <a:off x="3456" y="1920"/>
              <a:ext cx="14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400" b="0" i="0" u="none" strike="noStrike" kern="0" cap="none" spc="0" normalizeH="0" baseline="0" noProof="0" smtClean="0">
                  <a:ln>
                    <a:noFill/>
                  </a:ln>
                  <a:solidFill>
                    <a:srgbClr val="000000"/>
                  </a:solidFill>
                  <a:effectLst/>
                  <a:uLnTx/>
                  <a:uFillTx/>
                  <a:latin typeface="Arial" charset="0"/>
                </a:rPr>
                <a:t>/</a:t>
              </a:r>
              <a:endParaRPr kumimoji="0" lang="es-ES" altLang="es-ES" sz="1400" b="0" i="0" u="none" strike="noStrike" kern="0" cap="none" spc="0" normalizeH="0" baseline="0" noProof="0" smtClean="0">
                <a:ln>
                  <a:noFill/>
                </a:ln>
                <a:solidFill>
                  <a:srgbClr val="000000"/>
                </a:solidFill>
                <a:effectLst/>
                <a:uLnTx/>
                <a:uFillTx/>
                <a:latin typeface="Arial" charset="0"/>
              </a:endParaRPr>
            </a:p>
          </p:txBody>
        </p:sp>
        <p:sp>
          <p:nvSpPr>
            <p:cNvPr id="30" name="Text Box 24"/>
            <p:cNvSpPr txBox="1">
              <a:spLocks noChangeArrowheads="1"/>
            </p:cNvSpPr>
            <p:nvPr/>
          </p:nvSpPr>
          <p:spPr bwMode="auto">
            <a:xfrm>
              <a:off x="3648" y="2112"/>
              <a:ext cx="4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400" b="0" i="0" u="none" strike="noStrike" kern="0" cap="none" spc="0" normalizeH="0" baseline="0" noProof="0" dirty="0" smtClean="0">
                  <a:ln>
                    <a:noFill/>
                  </a:ln>
                  <a:solidFill>
                    <a:srgbClr val="000000"/>
                  </a:solidFill>
                  <a:effectLst/>
                  <a:uLnTx/>
                  <a:uFillTx/>
                  <a:latin typeface="Arial" charset="0"/>
                </a:rPr>
                <a:t>home/</a:t>
              </a:r>
              <a:endParaRPr kumimoji="0" lang="es-ES" altLang="es-ES" sz="1400" b="0" i="0" u="none" strike="noStrike" kern="0" cap="none" spc="0" normalizeH="0" baseline="0" noProof="0" dirty="0" smtClean="0">
                <a:ln>
                  <a:noFill/>
                </a:ln>
                <a:solidFill>
                  <a:srgbClr val="000000"/>
                </a:solidFill>
                <a:effectLst/>
                <a:uLnTx/>
                <a:uFillTx/>
                <a:latin typeface="Arial" charset="0"/>
              </a:endParaRPr>
            </a:p>
          </p:txBody>
        </p:sp>
        <p:sp>
          <p:nvSpPr>
            <p:cNvPr id="31" name="Text Box 25"/>
            <p:cNvSpPr txBox="1">
              <a:spLocks noChangeArrowheads="1"/>
            </p:cNvSpPr>
            <p:nvPr/>
          </p:nvSpPr>
          <p:spPr bwMode="auto">
            <a:xfrm>
              <a:off x="3984" y="2352"/>
              <a:ext cx="49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400" b="0" i="0" u="none" strike="noStrike" kern="0" cap="none" spc="0" normalizeH="0" baseline="0" noProof="0" smtClean="0">
                  <a:ln>
                    <a:noFill/>
                  </a:ln>
                  <a:solidFill>
                    <a:srgbClr val="000000"/>
                  </a:solidFill>
                  <a:effectLst/>
                  <a:uLnTx/>
                  <a:uFillTx/>
                  <a:latin typeface="Arial" charset="0"/>
                </a:rPr>
                <a:t>$USER</a:t>
              </a:r>
              <a:endParaRPr kumimoji="0" lang="es-ES" altLang="es-ES" sz="1400" b="0" i="1" u="none" strike="noStrike" kern="0" cap="none" spc="0" normalizeH="0" baseline="0" noProof="0" smtClean="0">
                <a:ln>
                  <a:noFill/>
                </a:ln>
                <a:solidFill>
                  <a:srgbClr val="000000"/>
                </a:solidFill>
                <a:effectLst/>
                <a:uLnTx/>
                <a:uFillTx/>
                <a:latin typeface="Arial" charset="0"/>
              </a:endParaRPr>
            </a:p>
          </p:txBody>
        </p:sp>
        <p:cxnSp>
          <p:nvCxnSpPr>
            <p:cNvPr id="32" name="AutoShape 26"/>
            <p:cNvCxnSpPr>
              <a:cxnSpLocks noChangeShapeType="1"/>
              <a:stCxn id="29" idx="2"/>
              <a:endCxn id="30" idx="1"/>
            </p:cNvCxnSpPr>
            <p:nvPr/>
          </p:nvCxnSpPr>
          <p:spPr bwMode="auto">
            <a:xfrm rot="16200000" flipH="1">
              <a:off x="3541" y="2101"/>
              <a:ext cx="96" cy="118"/>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AutoShape 27"/>
            <p:cNvCxnSpPr>
              <a:cxnSpLocks noChangeShapeType="1"/>
              <a:stCxn id="30" idx="2"/>
              <a:endCxn id="31" idx="1"/>
            </p:cNvCxnSpPr>
            <p:nvPr/>
          </p:nvCxnSpPr>
          <p:spPr bwMode="auto">
            <a:xfrm rot="16200000" flipH="1">
              <a:off x="3843" y="2307"/>
              <a:ext cx="144" cy="138"/>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 Box 28"/>
            <p:cNvSpPr txBox="1">
              <a:spLocks noChangeArrowheads="1"/>
            </p:cNvSpPr>
            <p:nvPr/>
          </p:nvSpPr>
          <p:spPr bwMode="auto">
            <a:xfrm>
              <a:off x="4368" y="2592"/>
              <a:ext cx="17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400" b="0" i="0" u="none" strike="noStrike" kern="0" cap="none" spc="0" normalizeH="0" baseline="0" noProof="0" smtClean="0">
                  <a:ln>
                    <a:noFill/>
                  </a:ln>
                  <a:solidFill>
                    <a:srgbClr val="000000"/>
                  </a:solidFill>
                  <a:effectLst/>
                  <a:uLnTx/>
                  <a:uFillTx/>
                  <a:latin typeface="Arial" charset="0"/>
                </a:rPr>
                <a:t>./</a:t>
              </a:r>
              <a:endParaRPr kumimoji="0" lang="es-ES" altLang="es-ES" sz="1400" b="0" i="0" u="none" strike="noStrike" kern="0" cap="none" spc="0" normalizeH="0" baseline="0" noProof="0" smtClean="0">
                <a:ln>
                  <a:noFill/>
                </a:ln>
                <a:solidFill>
                  <a:srgbClr val="000000"/>
                </a:solidFill>
                <a:effectLst/>
                <a:uLnTx/>
                <a:uFillTx/>
                <a:latin typeface="Arial" charset="0"/>
              </a:endParaRPr>
            </a:p>
          </p:txBody>
        </p:sp>
        <p:sp>
          <p:nvSpPr>
            <p:cNvPr id="35" name="Text Box 29"/>
            <p:cNvSpPr txBox="1">
              <a:spLocks noChangeArrowheads="1"/>
            </p:cNvSpPr>
            <p:nvPr/>
          </p:nvSpPr>
          <p:spPr bwMode="auto">
            <a:xfrm>
              <a:off x="4368" y="2784"/>
              <a:ext cx="20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400" b="0" i="0" u="none" strike="noStrike" kern="0" cap="none" spc="0" normalizeH="0" baseline="0" noProof="0" dirty="0" smtClean="0">
                  <a:ln>
                    <a:noFill/>
                  </a:ln>
                  <a:solidFill>
                    <a:srgbClr val="000000"/>
                  </a:solidFill>
                  <a:effectLst/>
                  <a:uLnTx/>
                  <a:uFillTx/>
                  <a:latin typeface="Arial" charset="0"/>
                </a:rPr>
                <a:t>../</a:t>
              </a:r>
              <a:endParaRPr kumimoji="0" lang="es-ES" altLang="es-ES" sz="1400" b="0" i="0" u="none" strike="noStrike" kern="0" cap="none" spc="0" normalizeH="0" baseline="0" noProof="0" dirty="0" smtClean="0">
                <a:ln>
                  <a:noFill/>
                </a:ln>
                <a:solidFill>
                  <a:srgbClr val="000000"/>
                </a:solidFill>
                <a:effectLst/>
                <a:uLnTx/>
                <a:uFillTx/>
                <a:latin typeface="Arial" charset="0"/>
              </a:endParaRPr>
            </a:p>
          </p:txBody>
        </p:sp>
        <p:cxnSp>
          <p:nvCxnSpPr>
            <p:cNvPr id="36" name="AutoShape 30"/>
            <p:cNvCxnSpPr>
              <a:cxnSpLocks noChangeShapeType="1"/>
              <a:stCxn id="31" idx="2"/>
              <a:endCxn id="34" idx="1"/>
            </p:cNvCxnSpPr>
            <p:nvPr/>
          </p:nvCxnSpPr>
          <p:spPr bwMode="auto">
            <a:xfrm rot="16200000" flipH="1">
              <a:off x="4224" y="2543"/>
              <a:ext cx="144" cy="145"/>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31"/>
            <p:cNvCxnSpPr>
              <a:cxnSpLocks noChangeShapeType="1"/>
              <a:stCxn id="31" idx="2"/>
              <a:endCxn id="35" idx="1"/>
            </p:cNvCxnSpPr>
            <p:nvPr/>
          </p:nvCxnSpPr>
          <p:spPr bwMode="auto">
            <a:xfrm rot="16200000" flipH="1">
              <a:off x="4128" y="2639"/>
              <a:ext cx="336" cy="145"/>
            </a:xfrm>
            <a:prstGeom prst="bentConnector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32"/>
            <p:cNvCxnSpPr>
              <a:cxnSpLocks noChangeShapeType="1"/>
              <a:stCxn id="34" idx="3"/>
              <a:endCxn id="31" idx="3"/>
            </p:cNvCxnSpPr>
            <p:nvPr/>
          </p:nvCxnSpPr>
          <p:spPr bwMode="auto">
            <a:xfrm flipV="1">
              <a:off x="4546" y="2448"/>
              <a:ext cx="250" cy="240"/>
            </a:xfrm>
            <a:prstGeom prst="bentConnector3">
              <a:avLst>
                <a:gd name="adj1" fmla="val 157602"/>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33"/>
            <p:cNvCxnSpPr>
              <a:cxnSpLocks noChangeShapeType="1"/>
              <a:stCxn id="35" idx="3"/>
              <a:endCxn id="30" idx="3"/>
            </p:cNvCxnSpPr>
            <p:nvPr/>
          </p:nvCxnSpPr>
          <p:spPr bwMode="auto">
            <a:xfrm flipH="1" flipV="1">
              <a:off x="4044" y="2208"/>
              <a:ext cx="527" cy="672"/>
            </a:xfrm>
            <a:prstGeom prst="bentConnector3">
              <a:avLst>
                <a:gd name="adj1" fmla="val -77421"/>
              </a:avLst>
            </a:prstGeom>
            <a:noFill/>
            <a:ln w="9525">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 Box 34"/>
            <p:cNvSpPr txBox="1">
              <a:spLocks noChangeArrowheads="1"/>
            </p:cNvSpPr>
            <p:nvPr/>
          </p:nvSpPr>
          <p:spPr bwMode="auto">
            <a:xfrm>
              <a:off x="3272" y="2877"/>
              <a:ext cx="68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s-ES_tradnl" altLang="es-ES" sz="1800" b="0" i="0" u="none" strike="noStrike" kern="0" cap="none" spc="0" normalizeH="0" baseline="0" noProof="0" smtClean="0">
                  <a:ln>
                    <a:noFill/>
                  </a:ln>
                  <a:solidFill>
                    <a:srgbClr val="FF0000"/>
                  </a:solidFill>
                  <a:effectLst/>
                  <a:uLnTx/>
                  <a:uFillTx/>
                  <a:latin typeface="Arial" charset="0"/>
                </a:rPr>
                <a:t>cd </a:t>
              </a:r>
              <a:r>
                <a:rPr kumimoji="0" lang="es-ES_tradnl" altLang="es-ES" sz="1400" b="0" i="0" u="none" strike="noStrike" kern="0" cap="none" spc="0" normalizeH="0" baseline="0" noProof="0" smtClean="0">
                  <a:ln>
                    <a:noFill/>
                  </a:ln>
                  <a:solidFill>
                    <a:srgbClr val="FF0000"/>
                  </a:solidFill>
                  <a:effectLst/>
                  <a:uLnTx/>
                  <a:uFillTx/>
                  <a:latin typeface="Arial" charset="0"/>
                </a:rPr>
                <a:t>$USER</a:t>
              </a:r>
              <a:endParaRPr kumimoji="0" lang="es-ES_tradnl" altLang="es-ES" sz="2400" b="0" i="0" u="none" strike="noStrike" kern="0" cap="none" spc="0" normalizeH="0" baseline="0" noProof="0" smtClean="0">
                <a:ln>
                  <a:noFill/>
                </a:ln>
                <a:solidFill>
                  <a:srgbClr val="FF0000"/>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ca-ES" altLang="es-ES" sz="1800" b="0" i="0" u="none" strike="noStrike" kern="0" cap="none" spc="0" normalizeH="0" baseline="0" noProof="0" smtClean="0">
                  <a:ln>
                    <a:noFill/>
                  </a:ln>
                  <a:solidFill>
                    <a:srgbClr val="FF0000"/>
                  </a:solidFill>
                  <a:effectLst/>
                  <a:uLnTx/>
                  <a:uFillTx/>
                  <a:latin typeface="Arial" charset="0"/>
                </a:rPr>
                <a:t>ls –la .  </a:t>
              </a:r>
              <a:endParaRPr kumimoji="0" lang="es-ES" altLang="es-ES" sz="1800" b="0" i="0" u="none" strike="noStrike" kern="0" cap="none" spc="0" normalizeH="0" baseline="0" noProof="0" smtClean="0">
                <a:ln>
                  <a:noFill/>
                </a:ln>
                <a:solidFill>
                  <a:srgbClr val="FF0000"/>
                </a:solidFill>
                <a:effectLst/>
                <a:uLnTx/>
                <a:uFillTx/>
                <a:latin typeface="Arial" charset="0"/>
              </a:endParaRPr>
            </a:p>
          </p:txBody>
        </p:sp>
      </p:grpSp>
      <p:sp>
        <p:nvSpPr>
          <p:cNvPr id="41" name="Text Box 35"/>
          <p:cNvSpPr txBox="1">
            <a:spLocks noChangeArrowheads="1"/>
          </p:cNvSpPr>
          <p:nvPr/>
        </p:nvSpPr>
        <p:spPr bwMode="auto">
          <a:xfrm>
            <a:off x="3275856" y="5321324"/>
            <a:ext cx="31178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s-ES_tradnl" altLang="es-ES" dirty="0">
                <a:solidFill>
                  <a:srgbClr val="000000"/>
                </a:solidFill>
                <a:latin typeface="Arial" charset="0"/>
              </a:rPr>
              <a:t>Ruta relativa:	</a:t>
            </a:r>
            <a:r>
              <a:rPr lang="es-ES_tradnl" altLang="es-ES" dirty="0" err="1">
                <a:solidFill>
                  <a:srgbClr val="FF0000"/>
                </a:solidFill>
                <a:latin typeface="Arial" charset="0"/>
              </a:rPr>
              <a:t>ls</a:t>
            </a:r>
            <a:r>
              <a:rPr lang="es-ES_tradnl" altLang="es-ES" dirty="0">
                <a:solidFill>
                  <a:srgbClr val="FF0000"/>
                </a:solidFill>
                <a:latin typeface="Arial" charset="0"/>
              </a:rPr>
              <a:t> –l ../</a:t>
            </a:r>
            <a:br>
              <a:rPr lang="es-ES_tradnl" altLang="es-ES" dirty="0">
                <a:solidFill>
                  <a:srgbClr val="FF0000"/>
                </a:solidFill>
                <a:latin typeface="Arial" charset="0"/>
              </a:rPr>
            </a:br>
            <a:endParaRPr lang="es-ES_tradnl" altLang="es-ES" dirty="0">
              <a:solidFill>
                <a:srgbClr val="FF0000"/>
              </a:solidFill>
              <a:latin typeface="Arial" charset="0"/>
            </a:endParaRPr>
          </a:p>
          <a:p>
            <a:pPr fontAlgn="base">
              <a:spcBef>
                <a:spcPct val="0"/>
              </a:spcBef>
              <a:spcAft>
                <a:spcPct val="0"/>
              </a:spcAft>
            </a:pPr>
            <a:r>
              <a:rPr lang="es-ES_tradnl" altLang="es-ES" dirty="0">
                <a:solidFill>
                  <a:srgbClr val="000000"/>
                </a:solidFill>
                <a:latin typeface="Arial" charset="0"/>
              </a:rPr>
              <a:t>Ruta absoluta:	</a:t>
            </a:r>
            <a:r>
              <a:rPr lang="es-ES_tradnl" altLang="es-ES" dirty="0" err="1">
                <a:solidFill>
                  <a:srgbClr val="FF0000"/>
                </a:solidFill>
                <a:latin typeface="Arial" charset="0"/>
              </a:rPr>
              <a:t>ls</a:t>
            </a:r>
            <a:r>
              <a:rPr lang="es-ES_tradnl" altLang="es-ES" dirty="0">
                <a:solidFill>
                  <a:srgbClr val="FF0000"/>
                </a:solidFill>
                <a:latin typeface="Arial" charset="0"/>
              </a:rPr>
              <a:t> –l /home</a:t>
            </a:r>
            <a:endParaRPr lang="es-ES" altLang="es-ES" dirty="0">
              <a:solidFill>
                <a:srgbClr val="FF0000"/>
              </a:solidFill>
              <a:latin typeface="Arial" charset="0"/>
            </a:endParaRPr>
          </a:p>
        </p:txBody>
      </p:sp>
      <p:sp>
        <p:nvSpPr>
          <p:cNvPr id="42" name="Text Box 4"/>
          <p:cNvSpPr txBox="1">
            <a:spLocks noChangeArrowheads="1"/>
          </p:cNvSpPr>
          <p:nvPr/>
        </p:nvSpPr>
        <p:spPr bwMode="auto">
          <a:xfrm>
            <a:off x="3476625" y="401638"/>
            <a:ext cx="55018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s-ES" altLang="es-ES" sz="2400" dirty="0" err="1">
                <a:solidFill>
                  <a:srgbClr val="000000"/>
                </a:solidFill>
                <a:latin typeface="Comic Sans MS" pitchFamily="66" charset="0"/>
                <a:sym typeface="Wingdings" pitchFamily="2" charset="2"/>
              </a:rPr>
              <a:t>Directory</a:t>
            </a:r>
            <a:r>
              <a:rPr lang="es-ES" altLang="es-ES" sz="2400" dirty="0">
                <a:solidFill>
                  <a:srgbClr val="000000"/>
                </a:solidFill>
                <a:latin typeface="Comic Sans MS" pitchFamily="66" charset="0"/>
                <a:sym typeface="Wingdings" pitchFamily="2" charset="2"/>
              </a:rPr>
              <a:t> </a:t>
            </a:r>
            <a:r>
              <a:rPr lang="es-ES" altLang="es-ES" sz="2400" dirty="0" err="1">
                <a:solidFill>
                  <a:srgbClr val="000000"/>
                </a:solidFill>
                <a:latin typeface="Comic Sans MS" pitchFamily="66" charset="0"/>
                <a:sym typeface="Wingdings" pitchFamily="2" charset="2"/>
              </a:rPr>
              <a:t>tree</a:t>
            </a:r>
            <a:r>
              <a:rPr lang="es-ES" altLang="es-ES" sz="2400" dirty="0">
                <a:solidFill>
                  <a:srgbClr val="000000"/>
                </a:solidFill>
                <a:latin typeface="Comic Sans MS" pitchFamily="66" charset="0"/>
                <a:sym typeface="Wingdings" pitchFamily="2" charset="2"/>
              </a:rPr>
              <a:t> and </a:t>
            </a:r>
            <a:r>
              <a:rPr lang="es-ES" altLang="es-ES" sz="2400" dirty="0" err="1">
                <a:solidFill>
                  <a:srgbClr val="000000"/>
                </a:solidFill>
                <a:latin typeface="Comic Sans MS" pitchFamily="66" charset="0"/>
                <a:sym typeface="Wingdings" pitchFamily="2" charset="2"/>
              </a:rPr>
              <a:t>the</a:t>
            </a:r>
            <a:r>
              <a:rPr lang="es-ES" altLang="es-ES" sz="2400" dirty="0">
                <a:solidFill>
                  <a:srgbClr val="000000"/>
                </a:solidFill>
                <a:latin typeface="Comic Sans MS" pitchFamily="66" charset="0"/>
                <a:sym typeface="Wingdings" pitchFamily="2" charset="2"/>
              </a:rPr>
              <a:t> </a:t>
            </a:r>
            <a:r>
              <a:rPr lang="es-ES" altLang="es-ES" sz="2400" dirty="0" err="1">
                <a:solidFill>
                  <a:srgbClr val="000000"/>
                </a:solidFill>
                <a:latin typeface="Comic Sans MS" pitchFamily="66" charset="0"/>
                <a:sym typeface="Wingdings" pitchFamily="2" charset="2"/>
              </a:rPr>
              <a:t>filesystem</a:t>
            </a:r>
            <a:r>
              <a:rPr lang="ca-ES" altLang="es-ES" sz="2400" dirty="0">
                <a:solidFill>
                  <a:srgbClr val="000000"/>
                </a:solidFill>
                <a:latin typeface="Comic Sans MS" pitchFamily="66" charset="0"/>
                <a:sym typeface="Wingdings" pitchFamily="2" charset="2"/>
              </a:rPr>
              <a:t> </a:t>
            </a:r>
            <a:r>
              <a:rPr lang="ca-ES" altLang="es-ES" sz="2400" dirty="0" smtClean="0">
                <a:solidFill>
                  <a:srgbClr val="000000"/>
                </a:solidFill>
                <a:latin typeface="Comic Sans MS" pitchFamily="66" charset="0"/>
                <a:sym typeface="Wingdings" pitchFamily="2" charset="2"/>
              </a:rPr>
              <a:t>II</a:t>
            </a:r>
            <a:endParaRPr lang="es-ES" altLang="es-ES" sz="2400" dirty="0">
              <a:solidFill>
                <a:srgbClr val="000000"/>
              </a:solidFill>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Text Box 4"/>
          <p:cNvSpPr txBox="1">
            <a:spLocks noChangeArrowheads="1"/>
          </p:cNvSpPr>
          <p:nvPr/>
        </p:nvSpPr>
        <p:spPr bwMode="auto">
          <a:xfrm>
            <a:off x="6297613" y="401638"/>
            <a:ext cx="247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a:latin typeface="Comic Sans MS" pitchFamily="66" charset="0"/>
                <a:sym typeface="Wingdings" pitchFamily="2" charset="2"/>
              </a:rPr>
              <a:t>Basic Commands</a:t>
            </a:r>
            <a:endParaRPr lang="en-US" altLang="es-ES" sz="2400">
              <a:latin typeface="Comic Sans MS" pitchFamily="66" charset="0"/>
            </a:endParaRPr>
          </a:p>
        </p:txBody>
      </p:sp>
      <p:sp>
        <p:nvSpPr>
          <p:cNvPr id="149509" name="Text Box 5"/>
          <p:cNvSpPr txBox="1">
            <a:spLocks noChangeArrowheads="1"/>
          </p:cNvSpPr>
          <p:nvPr/>
        </p:nvSpPr>
        <p:spPr bwMode="auto">
          <a:xfrm>
            <a:off x="685800" y="990600"/>
            <a:ext cx="388620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361950" algn="l"/>
              </a:tabLst>
              <a:defRPr sz="2400">
                <a:solidFill>
                  <a:schemeClr val="tx1"/>
                </a:solidFill>
                <a:latin typeface="Times New Roman" pitchFamily="18" charset="0"/>
              </a:defRPr>
            </a:lvl1pPr>
            <a:lvl2pPr marL="541338">
              <a:tabLst>
                <a:tab pos="361950" algn="l"/>
              </a:tabLst>
              <a:defRPr sz="2400">
                <a:solidFill>
                  <a:schemeClr val="tx1"/>
                </a:solidFill>
                <a:latin typeface="Times New Roman" pitchFamily="18" charset="0"/>
              </a:defRPr>
            </a:lvl2pPr>
            <a:lvl3pPr>
              <a:tabLst>
                <a:tab pos="361950" algn="l"/>
              </a:tabLst>
              <a:defRPr sz="2400">
                <a:solidFill>
                  <a:schemeClr val="tx1"/>
                </a:solidFill>
                <a:latin typeface="Times New Roman" pitchFamily="18" charset="0"/>
              </a:defRPr>
            </a:lvl3pPr>
            <a:lvl4pPr>
              <a:tabLst>
                <a:tab pos="361950" algn="l"/>
              </a:tabLst>
              <a:defRPr sz="2400">
                <a:solidFill>
                  <a:schemeClr val="tx1"/>
                </a:solidFill>
                <a:latin typeface="Times New Roman" pitchFamily="18" charset="0"/>
              </a:defRPr>
            </a:lvl4pPr>
            <a:lvl5pPr>
              <a:tabLst>
                <a:tab pos="361950" algn="l"/>
              </a:tabLst>
              <a:defRPr sz="2400">
                <a:solidFill>
                  <a:schemeClr val="tx1"/>
                </a:solidFill>
                <a:latin typeface="Times New Roman" pitchFamily="18" charset="0"/>
              </a:defRPr>
            </a:lvl5pPr>
            <a:lvl6pPr fontAlgn="base">
              <a:spcBef>
                <a:spcPct val="0"/>
              </a:spcBef>
              <a:spcAft>
                <a:spcPct val="0"/>
              </a:spcAft>
              <a:tabLst>
                <a:tab pos="361950" algn="l"/>
              </a:tabLst>
              <a:defRPr sz="2400">
                <a:solidFill>
                  <a:schemeClr val="tx1"/>
                </a:solidFill>
                <a:latin typeface="Times New Roman" pitchFamily="18" charset="0"/>
              </a:defRPr>
            </a:lvl6pPr>
            <a:lvl7pPr fontAlgn="base">
              <a:spcBef>
                <a:spcPct val="0"/>
              </a:spcBef>
              <a:spcAft>
                <a:spcPct val="0"/>
              </a:spcAft>
              <a:tabLst>
                <a:tab pos="361950" algn="l"/>
              </a:tabLst>
              <a:defRPr sz="2400">
                <a:solidFill>
                  <a:schemeClr val="tx1"/>
                </a:solidFill>
                <a:latin typeface="Times New Roman" pitchFamily="18" charset="0"/>
              </a:defRPr>
            </a:lvl7pPr>
            <a:lvl8pPr fontAlgn="base">
              <a:spcBef>
                <a:spcPct val="0"/>
              </a:spcBef>
              <a:spcAft>
                <a:spcPct val="0"/>
              </a:spcAft>
              <a:tabLst>
                <a:tab pos="361950" algn="l"/>
              </a:tabLst>
              <a:defRPr sz="2400">
                <a:solidFill>
                  <a:schemeClr val="tx1"/>
                </a:solidFill>
                <a:latin typeface="Times New Roman" pitchFamily="18" charset="0"/>
              </a:defRPr>
            </a:lvl8pPr>
            <a:lvl9pPr fontAlgn="base">
              <a:spcBef>
                <a:spcPct val="0"/>
              </a:spcBef>
              <a:spcAft>
                <a:spcPct val="0"/>
              </a:spcAft>
              <a:tabLst>
                <a:tab pos="361950" algn="l"/>
              </a:tabLst>
              <a:defRPr sz="2400">
                <a:solidFill>
                  <a:schemeClr val="tx1"/>
                </a:solidFill>
                <a:latin typeface="Times New Roman" pitchFamily="18" charset="0"/>
              </a:defRPr>
            </a:lvl9pPr>
          </a:lstStyle>
          <a:p>
            <a:pPr>
              <a:buFontTx/>
              <a:buChar char="•"/>
            </a:pPr>
            <a:r>
              <a:rPr lang="en-US" altLang="es-ES" sz="1800">
                <a:solidFill>
                  <a:srgbClr val="FF0000"/>
                </a:solidFill>
                <a:latin typeface="Arial" charset="0"/>
              </a:rPr>
              <a:t> man /info</a:t>
            </a:r>
            <a:r>
              <a:rPr lang="en-US" altLang="es-ES" sz="1800">
                <a:latin typeface="Arial" charset="0"/>
              </a:rPr>
              <a:t>: information about commands</a:t>
            </a:r>
          </a:p>
          <a:p>
            <a:pPr>
              <a:buFontTx/>
              <a:buChar char="•"/>
            </a:pPr>
            <a:r>
              <a:rPr lang="en-US" altLang="es-ES" sz="1800">
                <a:solidFill>
                  <a:srgbClr val="FF0000"/>
                </a:solidFill>
                <a:latin typeface="Arial" charset="0"/>
              </a:rPr>
              <a:t> cd</a:t>
            </a:r>
            <a:r>
              <a:rPr lang="en-US" altLang="es-ES" sz="1800">
                <a:latin typeface="Arial" charset="0"/>
              </a:rPr>
              <a:t>: change directory</a:t>
            </a:r>
          </a:p>
          <a:p>
            <a:pPr>
              <a:buFontTx/>
              <a:buChar char="•"/>
            </a:pPr>
            <a:r>
              <a:rPr lang="en-US" altLang="es-ES" sz="1800">
                <a:solidFill>
                  <a:srgbClr val="FF0000"/>
                </a:solidFill>
                <a:latin typeface="Arial" charset="0"/>
              </a:rPr>
              <a:t> ls</a:t>
            </a:r>
            <a:r>
              <a:rPr lang="en-US" altLang="es-ES" sz="1800">
                <a:latin typeface="Arial" charset="0"/>
              </a:rPr>
              <a:t>: lists files or directories</a:t>
            </a:r>
          </a:p>
          <a:p>
            <a:pPr>
              <a:buFontTx/>
              <a:buChar char="•"/>
            </a:pPr>
            <a:r>
              <a:rPr lang="en-US" altLang="es-ES" sz="1800">
                <a:solidFill>
                  <a:srgbClr val="FF0000"/>
                </a:solidFill>
                <a:latin typeface="Arial" charset="0"/>
              </a:rPr>
              <a:t> ls [directory/file name]</a:t>
            </a:r>
            <a:r>
              <a:rPr lang="en-US" altLang="es-ES" sz="1800">
                <a:latin typeface="Arial" charset="0"/>
              </a:rPr>
              <a:t> </a:t>
            </a:r>
            <a:r>
              <a:rPr lang="en-US" altLang="es-ES" sz="1400">
                <a:latin typeface="Arial" charset="0"/>
              </a:rPr>
              <a:t>metacharacters  (*,?) can be used</a:t>
            </a:r>
          </a:p>
          <a:p>
            <a:pPr lvl="1"/>
            <a:r>
              <a:rPr lang="en-US" altLang="es-ES" sz="1800">
                <a:latin typeface="Arial" charset="0"/>
              </a:rPr>
              <a:t>-l 	long</a:t>
            </a:r>
          </a:p>
          <a:p>
            <a:pPr lvl="1"/>
            <a:r>
              <a:rPr lang="en-US" altLang="es-ES" sz="1800">
                <a:latin typeface="Arial" charset="0"/>
              </a:rPr>
              <a:t>-a 	all</a:t>
            </a:r>
          </a:p>
          <a:p>
            <a:pPr lvl="1"/>
            <a:r>
              <a:rPr lang="en-US" altLang="es-ES" sz="1800">
                <a:latin typeface="Arial" charset="0"/>
              </a:rPr>
              <a:t>-R	recursive</a:t>
            </a:r>
          </a:p>
          <a:p>
            <a:pPr lvl="1"/>
            <a:r>
              <a:rPr lang="en-US" altLang="es-ES" sz="1800">
                <a:latin typeface="Arial" charset="0"/>
              </a:rPr>
              <a:t>-S	sort by size</a:t>
            </a:r>
          </a:p>
          <a:p>
            <a:pPr lvl="1"/>
            <a:r>
              <a:rPr lang="en-US" altLang="es-ES" sz="1800">
                <a:latin typeface="Arial" charset="0"/>
              </a:rPr>
              <a:t>-t	sort by date</a:t>
            </a:r>
          </a:p>
          <a:p>
            <a:pPr lvl="1"/>
            <a:r>
              <a:rPr lang="en-US" altLang="es-ES" sz="1800">
                <a:latin typeface="Arial" charset="0"/>
              </a:rPr>
              <a:t>-r	revert order</a:t>
            </a:r>
          </a:p>
          <a:p>
            <a:pPr lvl="1"/>
            <a:r>
              <a:rPr lang="en-US" altLang="es-ES" sz="1800">
                <a:latin typeface="Arial" charset="0"/>
              </a:rPr>
              <a:t>-h 	human readable sizes</a:t>
            </a:r>
          </a:p>
        </p:txBody>
      </p:sp>
      <p:sp>
        <p:nvSpPr>
          <p:cNvPr id="149510" name="Text Box 6"/>
          <p:cNvSpPr txBox="1">
            <a:spLocks noChangeArrowheads="1"/>
          </p:cNvSpPr>
          <p:nvPr/>
        </p:nvSpPr>
        <p:spPr bwMode="auto">
          <a:xfrm>
            <a:off x="4572000" y="990600"/>
            <a:ext cx="3949700" cy="476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altLang="es-ES" sz="1800">
                <a:solidFill>
                  <a:srgbClr val="FF0000"/>
                </a:solidFill>
              </a:rPr>
              <a:t> cp</a:t>
            </a:r>
            <a:r>
              <a:rPr lang="en-US" altLang="es-ES" sz="1800"/>
              <a:t>: copy files or directories</a:t>
            </a:r>
            <a:br>
              <a:rPr lang="en-US" altLang="es-ES" sz="1800"/>
            </a:br>
            <a:r>
              <a:rPr lang="en-US" altLang="es-ES" sz="1800"/>
              <a:t>  </a:t>
            </a:r>
            <a:r>
              <a:rPr lang="en-US" altLang="es-ES" sz="1800">
                <a:solidFill>
                  <a:srgbClr val="FF0000"/>
                </a:solidFill>
              </a:rPr>
              <a:t>cp [origin]  [destination]</a:t>
            </a:r>
          </a:p>
          <a:p>
            <a:pPr lvl="1">
              <a:spcBef>
                <a:spcPct val="50000"/>
              </a:spcBef>
            </a:pPr>
            <a:r>
              <a:rPr lang="en-US" altLang="es-ES" sz="1800"/>
              <a:t>-i 	interactive</a:t>
            </a:r>
            <a:br>
              <a:rPr lang="en-US" altLang="es-ES" sz="1800"/>
            </a:br>
            <a:r>
              <a:rPr lang="en-US" altLang="es-ES" sz="1800"/>
              <a:t>-R/r	recursive</a:t>
            </a:r>
            <a:br>
              <a:rPr lang="en-US" altLang="es-ES" sz="1800"/>
            </a:br>
            <a:r>
              <a:rPr lang="en-US" altLang="es-ES" sz="1800"/>
              <a:t>-d	keeps lincs</a:t>
            </a:r>
            <a:br>
              <a:rPr lang="en-US" altLang="es-ES" sz="1800"/>
            </a:br>
            <a:r>
              <a:rPr lang="en-US" altLang="es-ES" sz="1800"/>
              <a:t>-p	keeps permisions</a:t>
            </a:r>
          </a:p>
          <a:p>
            <a:pPr>
              <a:spcBef>
                <a:spcPct val="50000"/>
              </a:spcBef>
              <a:buFontTx/>
              <a:buChar char="•"/>
            </a:pPr>
            <a:r>
              <a:rPr lang="en-US" altLang="es-ES" sz="1800">
                <a:solidFill>
                  <a:srgbClr val="FF0000"/>
                </a:solidFill>
              </a:rPr>
              <a:t> rm</a:t>
            </a:r>
            <a:r>
              <a:rPr lang="en-US" altLang="es-ES" sz="1800"/>
              <a:t>: erase files</a:t>
            </a:r>
          </a:p>
          <a:p>
            <a:pPr lvl="1">
              <a:spcBef>
                <a:spcPct val="50000"/>
              </a:spcBef>
            </a:pPr>
            <a:r>
              <a:rPr lang="en-US" altLang="es-ES" sz="1800"/>
              <a:t>-i 	interactive</a:t>
            </a:r>
            <a:br>
              <a:rPr lang="en-US" altLang="es-ES" sz="1800"/>
            </a:br>
            <a:r>
              <a:rPr lang="en-US" altLang="es-ES" sz="1800"/>
              <a:t>-r	recursive (and directories)</a:t>
            </a:r>
            <a:br>
              <a:rPr lang="en-US" altLang="es-ES" sz="1800"/>
            </a:br>
            <a:r>
              <a:rPr lang="en-US" altLang="es-ES" sz="1800"/>
              <a:t>-f	force</a:t>
            </a:r>
          </a:p>
          <a:p>
            <a:pPr>
              <a:spcBef>
                <a:spcPct val="50000"/>
              </a:spcBef>
              <a:buFontTx/>
              <a:buChar char="•"/>
            </a:pPr>
            <a:r>
              <a:rPr lang="en-US" altLang="es-ES" sz="1800">
                <a:solidFill>
                  <a:srgbClr val="FF0000"/>
                </a:solidFill>
              </a:rPr>
              <a:t> mkdir/ rmdir</a:t>
            </a:r>
            <a:r>
              <a:rPr lang="en-US" altLang="es-ES" sz="1800"/>
              <a:t>: create/erase directories</a:t>
            </a:r>
          </a:p>
          <a:p>
            <a:pPr>
              <a:spcBef>
                <a:spcPct val="50000"/>
              </a:spcBef>
              <a:buFontTx/>
              <a:buChar char="•"/>
            </a:pPr>
            <a:r>
              <a:rPr lang="en-US" altLang="es-ES" sz="1800">
                <a:solidFill>
                  <a:srgbClr val="FF0000"/>
                </a:solidFill>
              </a:rPr>
              <a:t> mv</a:t>
            </a:r>
            <a:r>
              <a:rPr lang="en-US" altLang="es-ES" sz="1800"/>
              <a:t>: move files and directories</a:t>
            </a:r>
          </a:p>
          <a:p>
            <a:pPr>
              <a:spcBef>
                <a:spcPct val="50000"/>
              </a:spcBef>
              <a:buFontTx/>
              <a:buChar char="•"/>
            </a:pPr>
            <a:r>
              <a:rPr lang="en-US" altLang="es-ES" sz="1800">
                <a:solidFill>
                  <a:srgbClr val="FF0000"/>
                </a:solidFill>
              </a:rPr>
              <a:t> mv [origin]  [destination]</a:t>
            </a:r>
          </a:p>
        </p:txBody>
      </p:sp>
    </p:spTree>
    <p:extLst>
      <p:ext uri="{BB962C8B-B14F-4D97-AF65-F5344CB8AC3E}">
        <p14:creationId xmlns:p14="http://schemas.microsoft.com/office/powerpoint/2010/main" val="3761757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7" name="Text Box 9"/>
          <p:cNvSpPr txBox="1">
            <a:spLocks noChangeArrowheads="1"/>
          </p:cNvSpPr>
          <p:nvPr/>
        </p:nvSpPr>
        <p:spPr bwMode="auto">
          <a:xfrm>
            <a:off x="6267450" y="401638"/>
            <a:ext cx="248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File commands I</a:t>
            </a:r>
          </a:p>
        </p:txBody>
      </p:sp>
      <p:sp>
        <p:nvSpPr>
          <p:cNvPr id="150538" name="Text Box 10"/>
          <p:cNvSpPr txBox="1">
            <a:spLocks noChangeArrowheads="1"/>
          </p:cNvSpPr>
          <p:nvPr/>
        </p:nvSpPr>
        <p:spPr bwMode="auto">
          <a:xfrm>
            <a:off x="609600" y="914400"/>
            <a:ext cx="8001000" cy="4699000"/>
          </a:xfrm>
          <a:prstGeom prst="rect">
            <a:avLst/>
          </a:prstGeom>
          <a:solidFill>
            <a:schemeClr val="bg1">
              <a:alpha val="7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s-ES" sz="1800">
                <a:solidFill>
                  <a:srgbClr val="FF0000"/>
                </a:solidFill>
              </a:rPr>
              <a:t> file [filename] </a:t>
            </a:r>
            <a:r>
              <a:rPr lang="en-US" altLang="es-ES" sz="1800"/>
              <a:t>: tells what kind of a file it is</a:t>
            </a:r>
            <a:br>
              <a:rPr lang="en-US" altLang="es-ES" sz="1800"/>
            </a:br>
            <a:endParaRPr lang="en-US" altLang="es-ES" sz="1800"/>
          </a:p>
          <a:p>
            <a:pPr>
              <a:buFontTx/>
              <a:buChar char="•"/>
            </a:pPr>
            <a:r>
              <a:rPr lang="en-US" altLang="es-ES" sz="1800">
                <a:solidFill>
                  <a:srgbClr val="FF0000"/>
                </a:solidFill>
              </a:rPr>
              <a:t> more</a:t>
            </a:r>
            <a:r>
              <a:rPr lang="en-US" altLang="es-ES" sz="1800"/>
              <a:t> / </a:t>
            </a:r>
            <a:r>
              <a:rPr lang="en-US" altLang="es-ES" sz="1800">
                <a:solidFill>
                  <a:srgbClr val="FF0000"/>
                </a:solidFill>
              </a:rPr>
              <a:t>less</a:t>
            </a:r>
            <a:r>
              <a:rPr lang="en-US" altLang="es-ES" sz="1800"/>
              <a:t>: shows the content of a text file</a:t>
            </a:r>
            <a:br>
              <a:rPr lang="en-US" altLang="es-ES" sz="1800"/>
            </a:br>
            <a:r>
              <a:rPr lang="en-US" altLang="es-ES" sz="1800">
                <a:solidFill>
                  <a:srgbClr val="FF0000"/>
                </a:solidFill>
              </a:rPr>
              <a:t>less</a:t>
            </a:r>
            <a:r>
              <a:rPr lang="en-US" altLang="es-ES" sz="1800"/>
              <a:t>:</a:t>
            </a:r>
          </a:p>
          <a:p>
            <a:r>
              <a:rPr lang="en-US" altLang="es-ES" sz="1800"/>
              <a:t>   -N 	shows line numbers</a:t>
            </a:r>
          </a:p>
          <a:p>
            <a:r>
              <a:rPr lang="en-US" altLang="es-ES" sz="1800"/>
              <a:t>   +[num]	starts with this line number </a:t>
            </a:r>
          </a:p>
          <a:p>
            <a:r>
              <a:rPr lang="en-US" altLang="es-ES" sz="1800"/>
              <a:t>options:		g	beginning of the file</a:t>
            </a:r>
          </a:p>
          <a:p>
            <a:r>
              <a:rPr lang="en-US" altLang="es-ES" sz="1800"/>
              <a:t>		G	end of the file</a:t>
            </a:r>
          </a:p>
          <a:p>
            <a:r>
              <a:rPr lang="en-US" altLang="es-ES" sz="1800"/>
              <a:t>		SPACE	go forward one screen</a:t>
            </a:r>
          </a:p>
          <a:p>
            <a:r>
              <a:rPr lang="en-US" altLang="es-ES" sz="1800"/>
              <a:t>		b 	go backward one screen </a:t>
            </a:r>
          </a:p>
          <a:p>
            <a:r>
              <a:rPr lang="en-US" altLang="es-ES" sz="1800"/>
              <a:t>		/	search forward</a:t>
            </a:r>
          </a:p>
          <a:p>
            <a:r>
              <a:rPr lang="en-US" altLang="es-ES" sz="1800"/>
              <a:t>		?	Search backward</a:t>
            </a:r>
          </a:p>
          <a:p>
            <a:r>
              <a:rPr lang="en-US" altLang="es-ES" sz="1800"/>
              <a:t>		n	repeats search</a:t>
            </a:r>
          </a:p>
          <a:p>
            <a:r>
              <a:rPr lang="en-US" altLang="es-ES" sz="1800"/>
              <a:t>		N	repeats search in reverse sense</a:t>
            </a:r>
            <a:br>
              <a:rPr lang="en-US" altLang="es-ES" sz="1800"/>
            </a:br>
            <a:endParaRPr lang="en-US" altLang="es-ES" sz="1800"/>
          </a:p>
          <a:p>
            <a:pPr>
              <a:buFontTx/>
              <a:buChar char="•"/>
            </a:pPr>
            <a:r>
              <a:rPr lang="en-US" altLang="es-ES" sz="1800">
                <a:solidFill>
                  <a:srgbClr val="FF0000"/>
                </a:solidFill>
              </a:rPr>
              <a:t> cat [file1] … [file n]</a:t>
            </a:r>
            <a:r>
              <a:rPr lang="en-US" altLang="es-ES" sz="1800"/>
              <a:t> : sends the file(s) contents to the standard output </a:t>
            </a:r>
            <a:r>
              <a:rPr lang="en-US" altLang="es-ES"/>
              <a:t>(the current terminal by default)</a:t>
            </a:r>
          </a:p>
        </p:txBody>
      </p:sp>
    </p:spTree>
    <p:extLst>
      <p:ext uri="{BB962C8B-B14F-4D97-AF65-F5344CB8AC3E}">
        <p14:creationId xmlns:p14="http://schemas.microsoft.com/office/powerpoint/2010/main" val="2537096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Text Box 4"/>
          <p:cNvSpPr txBox="1">
            <a:spLocks noChangeArrowheads="1"/>
          </p:cNvSpPr>
          <p:nvPr/>
        </p:nvSpPr>
        <p:spPr bwMode="auto">
          <a:xfrm>
            <a:off x="6346825" y="401638"/>
            <a:ext cx="242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Why this class?</a:t>
            </a:r>
          </a:p>
        </p:txBody>
      </p:sp>
      <p:sp>
        <p:nvSpPr>
          <p:cNvPr id="135174" name="Text Box 6"/>
          <p:cNvSpPr txBox="1">
            <a:spLocks noChangeArrowheads="1"/>
          </p:cNvSpPr>
          <p:nvPr/>
        </p:nvSpPr>
        <p:spPr bwMode="auto">
          <a:xfrm>
            <a:off x="946150" y="1017588"/>
            <a:ext cx="6000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Computers have become one of the most important tools </a:t>
            </a:r>
          </a:p>
        </p:txBody>
      </p:sp>
      <p:sp>
        <p:nvSpPr>
          <p:cNvPr id="135175" name="Text Box 7"/>
          <p:cNvSpPr txBox="1">
            <a:spLocks noChangeArrowheads="1"/>
          </p:cNvSpPr>
          <p:nvPr/>
        </p:nvSpPr>
        <p:spPr bwMode="auto">
          <a:xfrm>
            <a:off x="942975" y="1597025"/>
            <a:ext cx="7381875"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dirty="0"/>
              <a:t>Some basic computer knowledge must be acquired in order to use computers in science:</a:t>
            </a:r>
          </a:p>
          <a:p>
            <a:endParaRPr lang="en-US" altLang="es-ES" sz="1800" dirty="0"/>
          </a:p>
          <a:p>
            <a:r>
              <a:rPr lang="en-US" altLang="es-ES" sz="1800" dirty="0"/>
              <a:t>	</a:t>
            </a:r>
            <a:r>
              <a:rPr lang="en-US" altLang="es-ES" sz="1800" dirty="0">
                <a:solidFill>
                  <a:srgbClr val="FF0000"/>
                </a:solidFill>
              </a:rPr>
              <a:t>Operative Systems (OS)</a:t>
            </a:r>
            <a:r>
              <a:rPr lang="en-US" altLang="es-ES" sz="1800" dirty="0"/>
              <a:t>: what they are and their differences</a:t>
            </a:r>
          </a:p>
          <a:p>
            <a:endParaRPr lang="en-US" altLang="es-ES" sz="1800" dirty="0"/>
          </a:p>
          <a:p>
            <a:r>
              <a:rPr lang="en-US" altLang="es-ES" sz="1800" dirty="0"/>
              <a:t>	Understanding the </a:t>
            </a:r>
            <a:r>
              <a:rPr lang="en-US" altLang="es-ES" sz="1800" dirty="0">
                <a:solidFill>
                  <a:srgbClr val="FF0000"/>
                </a:solidFill>
              </a:rPr>
              <a:t>directory tree</a:t>
            </a:r>
          </a:p>
          <a:p>
            <a:endParaRPr lang="en-US" altLang="es-ES" sz="1800" dirty="0"/>
          </a:p>
          <a:p>
            <a:r>
              <a:rPr lang="en-US" altLang="es-ES" sz="1800" dirty="0"/>
              <a:t>	Understanding the different kinds of files</a:t>
            </a:r>
          </a:p>
          <a:p>
            <a:endParaRPr lang="en-US" altLang="es-ES" sz="1800" dirty="0"/>
          </a:p>
          <a:p>
            <a:r>
              <a:rPr lang="en-US" altLang="es-ES" sz="1800" dirty="0"/>
              <a:t>	Working with the </a:t>
            </a:r>
            <a:r>
              <a:rPr lang="en-US" altLang="es-ES" sz="1800" dirty="0">
                <a:solidFill>
                  <a:srgbClr val="FF0000"/>
                </a:solidFill>
              </a:rPr>
              <a:t>command line</a:t>
            </a:r>
          </a:p>
        </p:txBody>
      </p:sp>
      <p:sp>
        <p:nvSpPr>
          <p:cNvPr id="135177" name="Text Box 9"/>
          <p:cNvSpPr txBox="1">
            <a:spLocks noChangeArrowheads="1"/>
          </p:cNvSpPr>
          <p:nvPr/>
        </p:nvSpPr>
        <p:spPr bwMode="auto">
          <a:xfrm>
            <a:off x="942975" y="4632325"/>
            <a:ext cx="73310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dirty="0"/>
              <a:t>Unix / Linux has become the most used OS in </a:t>
            </a:r>
            <a:r>
              <a:rPr lang="en-US" altLang="es-ES" sz="1800" dirty="0" smtClean="0"/>
              <a:t>bioinformatics</a:t>
            </a:r>
            <a:endParaRPr lang="en-US" altLang="es-ES" sz="1800" dirty="0"/>
          </a:p>
          <a:p>
            <a:r>
              <a:rPr lang="en-US" altLang="es-ES" sz="1800" dirty="0"/>
              <a:t>	</a:t>
            </a:r>
          </a:p>
          <a:p>
            <a:r>
              <a:rPr lang="en-US" altLang="es-ES" sz="1800" dirty="0"/>
              <a:t>	Different </a:t>
            </a:r>
            <a:r>
              <a:rPr lang="en-US" altLang="es-ES" sz="1800" dirty="0">
                <a:solidFill>
                  <a:srgbClr val="FF0000"/>
                </a:solidFill>
              </a:rPr>
              <a:t>Graphic User Interface</a:t>
            </a:r>
            <a:r>
              <a:rPr lang="en-US" altLang="es-ES" sz="1800" dirty="0"/>
              <a:t> (Windows)</a:t>
            </a:r>
          </a:p>
          <a:p>
            <a:endParaRPr lang="en-US" altLang="es-ES" sz="1800" dirty="0"/>
          </a:p>
          <a:p>
            <a:r>
              <a:rPr lang="en-US" altLang="es-ES" sz="1800" dirty="0"/>
              <a:t>	Very powerful </a:t>
            </a:r>
            <a:r>
              <a:rPr lang="en-US" altLang="es-ES" sz="1800" dirty="0">
                <a:solidFill>
                  <a:srgbClr val="FF0000"/>
                </a:solidFill>
              </a:rPr>
              <a:t>command line interface tools</a:t>
            </a:r>
          </a:p>
        </p:txBody>
      </p:sp>
    </p:spTree>
    <p:extLst>
      <p:ext uri="{BB962C8B-B14F-4D97-AF65-F5344CB8AC3E}">
        <p14:creationId xmlns:p14="http://schemas.microsoft.com/office/powerpoint/2010/main" val="4584498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ext Box 2"/>
          <p:cNvSpPr txBox="1">
            <a:spLocks noChangeArrowheads="1"/>
          </p:cNvSpPr>
          <p:nvPr/>
        </p:nvSpPr>
        <p:spPr bwMode="auto">
          <a:xfrm>
            <a:off x="4891088" y="401638"/>
            <a:ext cx="3859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s-ES" altLang="es-ES" sz="2400">
                <a:latin typeface="Comic Sans MS" pitchFamily="66" charset="0"/>
              </a:rPr>
              <a:t>Standards  (input/output)</a:t>
            </a:r>
          </a:p>
        </p:txBody>
      </p:sp>
      <p:sp>
        <p:nvSpPr>
          <p:cNvPr id="178179" name="Text Box 3"/>
          <p:cNvSpPr txBox="1">
            <a:spLocks noChangeArrowheads="1"/>
          </p:cNvSpPr>
          <p:nvPr/>
        </p:nvSpPr>
        <p:spPr bwMode="auto">
          <a:xfrm>
            <a:off x="1676400" y="1752600"/>
            <a:ext cx="5867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s-ES" sz="1800">
                <a:solidFill>
                  <a:srgbClr val="FF0000"/>
                </a:solidFill>
              </a:rPr>
              <a:t> stdin:</a:t>
            </a:r>
            <a:r>
              <a:rPr lang="en-US" altLang="es-ES" sz="1800"/>
              <a:t> standard input, keyboard usually.</a:t>
            </a:r>
            <a:br>
              <a:rPr lang="en-US" altLang="es-ES" sz="1800"/>
            </a:br>
            <a:r>
              <a:rPr lang="en-US" altLang="es-ES" sz="1800"/>
              <a:t> </a:t>
            </a:r>
          </a:p>
          <a:p>
            <a:pPr>
              <a:buFontTx/>
              <a:buChar char="•"/>
            </a:pPr>
            <a:r>
              <a:rPr lang="en-US" altLang="es-ES" sz="1800">
                <a:solidFill>
                  <a:srgbClr val="FF0000"/>
                </a:solidFill>
              </a:rPr>
              <a:t> stdout</a:t>
            </a:r>
            <a:r>
              <a:rPr lang="en-US" altLang="es-ES" sz="1800"/>
              <a:t> standard output, the screen usually</a:t>
            </a:r>
            <a:r>
              <a:rPr lang="en-US" altLang="es-ES"/>
              <a:t>.</a:t>
            </a:r>
            <a:br>
              <a:rPr lang="en-US" altLang="es-ES"/>
            </a:br>
            <a:endParaRPr lang="en-US" altLang="es-ES" sz="1800"/>
          </a:p>
          <a:p>
            <a:pPr>
              <a:buFontTx/>
              <a:buChar char="•"/>
            </a:pPr>
            <a:r>
              <a:rPr lang="en-US" altLang="es-ES" sz="1800">
                <a:solidFill>
                  <a:srgbClr val="FF0000"/>
                </a:solidFill>
              </a:rPr>
              <a:t> stderr</a:t>
            </a:r>
            <a:r>
              <a:rPr lang="en-US" altLang="es-ES" sz="1800"/>
              <a:t> standard error,  the screen usually.</a:t>
            </a:r>
          </a:p>
        </p:txBody>
      </p:sp>
    </p:spTree>
    <p:extLst>
      <p:ext uri="{BB962C8B-B14F-4D97-AF65-F5344CB8AC3E}">
        <p14:creationId xmlns:p14="http://schemas.microsoft.com/office/powerpoint/2010/main" val="34288555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1190625" y="401638"/>
            <a:ext cx="7561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s-ES" sz="2400">
                <a:latin typeface="Comic Sans MS" pitchFamily="66" charset="0"/>
              </a:rPr>
              <a:t>Standards  (input/output)</a:t>
            </a:r>
          </a:p>
          <a:p>
            <a:pPr algn="r"/>
            <a:r>
              <a:rPr lang="en-US" altLang="es-ES" sz="2400">
                <a:latin typeface="Comic Sans MS" pitchFamily="66" charset="0"/>
              </a:rPr>
              <a:t>Redirection: pipes I</a:t>
            </a:r>
          </a:p>
        </p:txBody>
      </p:sp>
      <p:sp>
        <p:nvSpPr>
          <p:cNvPr id="180227" name="Text Box 3"/>
          <p:cNvSpPr txBox="1">
            <a:spLocks noChangeArrowheads="1"/>
          </p:cNvSpPr>
          <p:nvPr/>
        </p:nvSpPr>
        <p:spPr bwMode="auto">
          <a:xfrm>
            <a:off x="822325" y="1409700"/>
            <a:ext cx="7483475"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b="1">
                <a:solidFill>
                  <a:srgbClr val="FF0000"/>
                </a:solidFill>
              </a:rPr>
              <a:t>|</a:t>
            </a:r>
            <a:r>
              <a:rPr lang="en-US" altLang="es-ES" sz="1800"/>
              <a:t> : redirects </a:t>
            </a:r>
            <a:r>
              <a:rPr lang="en-US" altLang="es-ES" sz="1800">
                <a:solidFill>
                  <a:srgbClr val="FF0000"/>
                </a:solidFill>
              </a:rPr>
              <a:t>stdout</a:t>
            </a:r>
            <a:r>
              <a:rPr lang="en-US" altLang="es-ES" sz="1800"/>
              <a:t> from a program to the </a:t>
            </a:r>
            <a:r>
              <a:rPr lang="en-US" altLang="es-ES" sz="1800">
                <a:solidFill>
                  <a:srgbClr val="FF0000"/>
                </a:solidFill>
              </a:rPr>
              <a:t>stdin</a:t>
            </a:r>
            <a:r>
              <a:rPr lang="en-US" altLang="es-ES" sz="1800"/>
              <a:t> from another</a:t>
            </a:r>
          </a:p>
          <a:p>
            <a:endParaRPr lang="en-US" altLang="es-ES" sz="1800"/>
          </a:p>
          <a:p>
            <a:r>
              <a:rPr lang="en-US" altLang="es-ES" sz="1800">
                <a:solidFill>
                  <a:srgbClr val="FF0000"/>
                </a:solidFill>
              </a:rPr>
              <a:t>&gt;</a:t>
            </a:r>
            <a:r>
              <a:rPr lang="en-US" altLang="es-ES" sz="1800"/>
              <a:t> : redirects </a:t>
            </a:r>
            <a:r>
              <a:rPr lang="en-US" altLang="es-ES" sz="1800">
                <a:solidFill>
                  <a:srgbClr val="FF0000"/>
                </a:solidFill>
              </a:rPr>
              <a:t>stdout</a:t>
            </a:r>
            <a:r>
              <a:rPr lang="en-US" altLang="es-ES" sz="1800"/>
              <a:t> from a program to a new file, if that one exists it is destroyed.</a:t>
            </a:r>
          </a:p>
          <a:p>
            <a:endParaRPr lang="en-US" altLang="es-ES" sz="1800"/>
          </a:p>
          <a:p>
            <a:r>
              <a:rPr lang="en-US" altLang="es-ES" sz="1800">
                <a:solidFill>
                  <a:srgbClr val="FF0000"/>
                </a:solidFill>
              </a:rPr>
              <a:t>&gt;&gt;</a:t>
            </a:r>
            <a:r>
              <a:rPr lang="en-US" altLang="es-ES" sz="1800"/>
              <a:t> : redirects </a:t>
            </a:r>
            <a:r>
              <a:rPr lang="en-US" altLang="es-ES" sz="1800">
                <a:solidFill>
                  <a:srgbClr val="FF0000"/>
                </a:solidFill>
              </a:rPr>
              <a:t>stdout</a:t>
            </a:r>
            <a:r>
              <a:rPr lang="en-US" altLang="es-ES" sz="1800"/>
              <a:t> from a program to a file, adding that to the end of it. If that one does not exist it is created.</a:t>
            </a:r>
          </a:p>
          <a:p>
            <a:endParaRPr lang="en-US" altLang="es-ES" sz="1800"/>
          </a:p>
          <a:p>
            <a:r>
              <a:rPr lang="en-US" altLang="es-ES" sz="1800">
                <a:solidFill>
                  <a:srgbClr val="FF0000"/>
                </a:solidFill>
              </a:rPr>
              <a:t>&lt;</a:t>
            </a:r>
            <a:r>
              <a:rPr lang="en-US" altLang="es-ES" sz="1800"/>
              <a:t> : redirects the contents of a file to the </a:t>
            </a:r>
            <a:r>
              <a:rPr lang="en-US" altLang="es-ES" sz="1800">
                <a:solidFill>
                  <a:srgbClr val="FF0000"/>
                </a:solidFill>
              </a:rPr>
              <a:t>stdin</a:t>
            </a:r>
            <a:r>
              <a:rPr lang="en-US" altLang="es-ES" sz="1800"/>
              <a:t> of another.</a:t>
            </a:r>
          </a:p>
          <a:p>
            <a:endParaRPr lang="en-US" altLang="es-ES" sz="1800"/>
          </a:p>
          <a:p>
            <a:r>
              <a:rPr lang="en-US" altLang="es-ES" sz="1800">
                <a:solidFill>
                  <a:srgbClr val="FF0000"/>
                </a:solidFill>
              </a:rPr>
              <a:t>2&gt;&amp;1</a:t>
            </a:r>
            <a:r>
              <a:rPr lang="en-US" altLang="es-ES" sz="1800"/>
              <a:t> : redirects </a:t>
            </a:r>
            <a:r>
              <a:rPr lang="en-US" altLang="es-ES" sz="1800">
                <a:solidFill>
                  <a:srgbClr val="FF0000"/>
                </a:solidFill>
              </a:rPr>
              <a:t>stderr</a:t>
            </a:r>
            <a:r>
              <a:rPr lang="en-US" altLang="es-ES" sz="1800"/>
              <a:t> to the </a:t>
            </a:r>
            <a:r>
              <a:rPr lang="en-US" altLang="es-ES" sz="1800">
                <a:solidFill>
                  <a:srgbClr val="FF0000"/>
                </a:solidFill>
              </a:rPr>
              <a:t>stdout</a:t>
            </a:r>
            <a:r>
              <a:rPr lang="en-US" altLang="es-ES" sz="1800"/>
              <a:t>.</a:t>
            </a:r>
          </a:p>
          <a:p>
            <a:endParaRPr lang="en-US" altLang="es-ES" sz="1800"/>
          </a:p>
          <a:p>
            <a:r>
              <a:rPr lang="en-US" altLang="es-ES" sz="1800">
                <a:solidFill>
                  <a:srgbClr val="FF0000"/>
                </a:solidFill>
              </a:rPr>
              <a:t>xargs</a:t>
            </a:r>
            <a:r>
              <a:rPr lang="en-US" altLang="es-ES" sz="1800"/>
              <a:t>: redirects </a:t>
            </a:r>
            <a:r>
              <a:rPr lang="en-US" altLang="es-ES" sz="1800">
                <a:solidFill>
                  <a:srgbClr val="FF0000"/>
                </a:solidFill>
              </a:rPr>
              <a:t>stdin</a:t>
            </a:r>
            <a:r>
              <a:rPr lang="en-US" altLang="es-ES" sz="1800"/>
              <a:t> to a command arguments</a:t>
            </a:r>
          </a:p>
          <a:p>
            <a:r>
              <a:rPr lang="en-US" altLang="es-ES" sz="1800"/>
              <a:t>	</a:t>
            </a:r>
            <a:r>
              <a:rPr lang="en-US" altLang="es-ES" sz="1800">
                <a:solidFill>
                  <a:srgbClr val="FF0000"/>
                </a:solidFill>
              </a:rPr>
              <a:t>\ls |xargs –ti du –s {}</a:t>
            </a:r>
          </a:p>
          <a:p>
            <a:endParaRPr lang="en-US" altLang="es-ES" sz="1800"/>
          </a:p>
        </p:txBody>
      </p:sp>
    </p:spTree>
    <p:extLst>
      <p:ext uri="{BB962C8B-B14F-4D97-AF65-F5344CB8AC3E}">
        <p14:creationId xmlns:p14="http://schemas.microsoft.com/office/powerpoint/2010/main" val="7339705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ext Box 2"/>
          <p:cNvSpPr txBox="1">
            <a:spLocks noChangeArrowheads="1"/>
          </p:cNvSpPr>
          <p:nvPr/>
        </p:nvSpPr>
        <p:spPr bwMode="auto">
          <a:xfrm>
            <a:off x="5819775" y="401638"/>
            <a:ext cx="2940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a:latin typeface="Comic Sans MS" pitchFamily="66" charset="0"/>
              </a:rPr>
              <a:t>Network commands</a:t>
            </a:r>
            <a:endParaRPr lang="es-ES" altLang="es-ES" sz="2400" dirty="0">
              <a:latin typeface="Comic Sans MS" pitchFamily="66" charset="0"/>
            </a:endParaRPr>
          </a:p>
        </p:txBody>
      </p:sp>
      <p:sp>
        <p:nvSpPr>
          <p:cNvPr id="215043" name="Text Box 3"/>
          <p:cNvSpPr txBox="1">
            <a:spLocks noChangeArrowheads="1"/>
          </p:cNvSpPr>
          <p:nvPr/>
        </p:nvSpPr>
        <p:spPr bwMode="auto">
          <a:xfrm>
            <a:off x="657225" y="1057275"/>
            <a:ext cx="7800975" cy="5078313"/>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s-ES" sz="1800" dirty="0">
                <a:solidFill>
                  <a:srgbClr val="FF0000"/>
                </a:solidFill>
              </a:rPr>
              <a:t> ping</a:t>
            </a:r>
            <a:r>
              <a:rPr lang="en-US" altLang="es-ES" sz="1800" dirty="0"/>
              <a:t> : check if a computer is connected</a:t>
            </a:r>
          </a:p>
          <a:p>
            <a:r>
              <a:rPr lang="en-US" altLang="es-ES" sz="1800" dirty="0">
                <a:solidFill>
                  <a:srgbClr val="FF0000"/>
                </a:solidFill>
              </a:rPr>
              <a:t>  ping [</a:t>
            </a:r>
            <a:r>
              <a:rPr lang="en-US" altLang="es-ES" sz="1800" dirty="0" err="1">
                <a:solidFill>
                  <a:srgbClr val="FF0000"/>
                </a:solidFill>
              </a:rPr>
              <a:t>ip</a:t>
            </a:r>
            <a:r>
              <a:rPr lang="en-US" altLang="es-ES" sz="1800" dirty="0">
                <a:solidFill>
                  <a:srgbClr val="FF0000"/>
                </a:solidFill>
              </a:rPr>
              <a:t> / computer’s name]</a:t>
            </a:r>
          </a:p>
          <a:p>
            <a:endParaRPr lang="en-US" altLang="es-ES" sz="1800" dirty="0">
              <a:solidFill>
                <a:srgbClr val="FF0000"/>
              </a:solidFill>
            </a:endParaRPr>
          </a:p>
          <a:p>
            <a:pPr>
              <a:buFontTx/>
              <a:buChar char="•"/>
            </a:pPr>
            <a:r>
              <a:rPr lang="en-US" altLang="es-ES" sz="1800" dirty="0">
                <a:solidFill>
                  <a:srgbClr val="FF0000"/>
                </a:solidFill>
              </a:rPr>
              <a:t> /</a:t>
            </a:r>
            <a:r>
              <a:rPr lang="en-US" altLang="es-ES" sz="1800" dirty="0" err="1">
                <a:solidFill>
                  <a:srgbClr val="FF0000"/>
                </a:solidFill>
              </a:rPr>
              <a:t>sbin</a:t>
            </a:r>
            <a:r>
              <a:rPr lang="en-US" altLang="es-ES" sz="1800" dirty="0">
                <a:solidFill>
                  <a:srgbClr val="FF0000"/>
                </a:solidFill>
              </a:rPr>
              <a:t>/</a:t>
            </a:r>
            <a:r>
              <a:rPr lang="en-US" altLang="es-ES" sz="1800" dirty="0" err="1">
                <a:solidFill>
                  <a:srgbClr val="FF0000"/>
                </a:solidFill>
              </a:rPr>
              <a:t>ifconfig</a:t>
            </a:r>
            <a:r>
              <a:rPr lang="en-US" altLang="es-ES" sz="1800" dirty="0"/>
              <a:t>: shows all network devices and their IP address.</a:t>
            </a:r>
          </a:p>
          <a:p>
            <a:pPr>
              <a:buFontTx/>
              <a:buChar char="•"/>
            </a:pPr>
            <a:r>
              <a:rPr lang="en-US" altLang="es-ES" sz="1800" dirty="0">
                <a:solidFill>
                  <a:srgbClr val="FF0000"/>
                </a:solidFill>
              </a:rPr>
              <a:t> hostname</a:t>
            </a:r>
            <a:r>
              <a:rPr lang="en-US" altLang="es-ES" sz="1800" dirty="0"/>
              <a:t>: shows our computer’s name.</a:t>
            </a:r>
          </a:p>
          <a:p>
            <a:r>
              <a:rPr lang="en-US" altLang="es-ES" sz="1800" dirty="0"/>
              <a:t>	-f	full name</a:t>
            </a:r>
          </a:p>
          <a:p>
            <a:endParaRPr lang="en-US" altLang="es-ES" sz="1800" dirty="0"/>
          </a:p>
          <a:p>
            <a:pPr>
              <a:buFontTx/>
              <a:buChar char="•"/>
            </a:pPr>
            <a:r>
              <a:rPr lang="en-US" altLang="es-ES" sz="1800" dirty="0">
                <a:solidFill>
                  <a:srgbClr val="FF0000"/>
                </a:solidFill>
              </a:rPr>
              <a:t> </a:t>
            </a:r>
            <a:r>
              <a:rPr lang="en-US" altLang="es-ES" sz="1800" dirty="0" err="1">
                <a:solidFill>
                  <a:srgbClr val="FF0000"/>
                </a:solidFill>
              </a:rPr>
              <a:t>ssh</a:t>
            </a:r>
            <a:r>
              <a:rPr lang="en-US" altLang="es-ES" sz="1800" dirty="0"/>
              <a:t>: allows us to open a shell from a remote computer and connection with it is encrypted.</a:t>
            </a:r>
          </a:p>
          <a:p>
            <a:r>
              <a:rPr lang="en-US" altLang="es-ES" sz="1800" dirty="0">
                <a:solidFill>
                  <a:srgbClr val="FF0000"/>
                </a:solidFill>
              </a:rPr>
              <a:t>  </a:t>
            </a:r>
            <a:r>
              <a:rPr lang="en-US" altLang="es-ES" sz="1800" dirty="0" err="1">
                <a:solidFill>
                  <a:srgbClr val="FF0000"/>
                </a:solidFill>
              </a:rPr>
              <a:t>ssh</a:t>
            </a:r>
            <a:r>
              <a:rPr lang="en-US" altLang="es-ES" sz="1800" dirty="0">
                <a:solidFill>
                  <a:srgbClr val="FF0000"/>
                </a:solidFill>
              </a:rPr>
              <a:t> [user]@[</a:t>
            </a:r>
            <a:r>
              <a:rPr lang="en-US" altLang="es-ES" sz="1800" dirty="0" err="1">
                <a:solidFill>
                  <a:srgbClr val="FF0000"/>
                </a:solidFill>
              </a:rPr>
              <a:t>ip</a:t>
            </a:r>
            <a:r>
              <a:rPr lang="en-US" altLang="es-ES" sz="1800" dirty="0">
                <a:solidFill>
                  <a:srgbClr val="FF0000"/>
                </a:solidFill>
              </a:rPr>
              <a:t>/computer’s name]</a:t>
            </a:r>
          </a:p>
          <a:p>
            <a:endParaRPr lang="en-US" altLang="es-ES" sz="1800" dirty="0"/>
          </a:p>
          <a:p>
            <a:pPr>
              <a:buFontTx/>
              <a:buChar char="•"/>
            </a:pPr>
            <a:r>
              <a:rPr lang="en-US" altLang="es-ES" sz="1800" dirty="0">
                <a:solidFill>
                  <a:srgbClr val="FF0000"/>
                </a:solidFill>
              </a:rPr>
              <a:t> </a:t>
            </a:r>
            <a:r>
              <a:rPr lang="en-US" altLang="es-ES" sz="1800" dirty="0" err="1">
                <a:solidFill>
                  <a:srgbClr val="FF0000"/>
                </a:solidFill>
              </a:rPr>
              <a:t>wget</a:t>
            </a:r>
            <a:r>
              <a:rPr lang="en-US" altLang="es-ES" sz="1800" dirty="0"/>
              <a:t>: ftp and http client file downloader.</a:t>
            </a:r>
          </a:p>
          <a:p>
            <a:r>
              <a:rPr lang="en-US" altLang="es-ES" sz="1800" dirty="0">
                <a:solidFill>
                  <a:srgbClr val="FF0000"/>
                </a:solidFill>
              </a:rPr>
              <a:t>  </a:t>
            </a:r>
            <a:r>
              <a:rPr lang="en-US" altLang="es-ES" sz="1800" dirty="0" err="1">
                <a:solidFill>
                  <a:srgbClr val="FF0000"/>
                </a:solidFill>
              </a:rPr>
              <a:t>wget</a:t>
            </a:r>
            <a:r>
              <a:rPr lang="en-US" altLang="es-ES" sz="1800" dirty="0">
                <a:solidFill>
                  <a:srgbClr val="FF0000"/>
                </a:solidFill>
              </a:rPr>
              <a:t> “</a:t>
            </a:r>
            <a:r>
              <a:rPr lang="en-US" altLang="es-ES" dirty="0">
                <a:solidFill>
                  <a:srgbClr val="FF0000"/>
                </a:solidFill>
              </a:rPr>
              <a:t>ftp://ftp.ebi.ac.uk/pub/software/clustalw2/2.0.10/clustalw-2.0.10-src.tar.gz</a:t>
            </a:r>
            <a:r>
              <a:rPr lang="en-US" altLang="es-ES" sz="1800" dirty="0">
                <a:solidFill>
                  <a:srgbClr val="FF0000"/>
                </a:solidFill>
              </a:rPr>
              <a:t>”</a:t>
            </a:r>
          </a:p>
          <a:p>
            <a:r>
              <a:rPr lang="en-US" altLang="es-ES" sz="1800" dirty="0"/>
              <a:t>	-</a:t>
            </a:r>
            <a:r>
              <a:rPr lang="en-US" altLang="es-ES" sz="1800" dirty="0" err="1"/>
              <a:t>i</a:t>
            </a:r>
            <a:r>
              <a:rPr lang="en-US" altLang="es-ES" sz="1800" dirty="0"/>
              <a:t> [file]	download all address in this </a:t>
            </a:r>
            <a:r>
              <a:rPr lang="en-US" altLang="es-ES" sz="1800" dirty="0" smtClean="0"/>
              <a:t>file</a:t>
            </a:r>
          </a:p>
          <a:p>
            <a:r>
              <a:rPr lang="en-US" altLang="es-ES" dirty="0"/>
              <a:t>	</a:t>
            </a:r>
            <a:r>
              <a:rPr lang="en-US" altLang="es-ES" dirty="0" smtClean="0"/>
              <a:t>-O [file]	save  downloaded file with this name</a:t>
            </a:r>
            <a:endParaRPr lang="en-US" altLang="es-ES" sz="1800" dirty="0"/>
          </a:p>
          <a:p>
            <a:endParaRPr lang="en-US" altLang="es-ES" sz="1800" dirty="0"/>
          </a:p>
          <a:p>
            <a:pPr>
              <a:buFontTx/>
              <a:buChar char="•"/>
            </a:pPr>
            <a:r>
              <a:rPr lang="en-US" altLang="es-ES" sz="1800" dirty="0">
                <a:solidFill>
                  <a:srgbClr val="FF0000"/>
                </a:solidFill>
              </a:rPr>
              <a:t> lynx</a:t>
            </a:r>
            <a:r>
              <a:rPr lang="en-US" altLang="es-ES" sz="1800" dirty="0"/>
              <a:t>: Text web browser (very used at the www beginnings)</a:t>
            </a:r>
          </a:p>
        </p:txBody>
      </p:sp>
    </p:spTree>
    <p:extLst>
      <p:ext uri="{BB962C8B-B14F-4D97-AF65-F5344CB8AC3E}">
        <p14:creationId xmlns:p14="http://schemas.microsoft.com/office/powerpoint/2010/main" val="826577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3125" b="3515"/>
          <a:stretch/>
        </p:blipFill>
        <p:spPr bwMode="auto">
          <a:xfrm>
            <a:off x="-8199" y="916061"/>
            <a:ext cx="7920000" cy="5915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Box 2"/>
          <p:cNvSpPr txBox="1">
            <a:spLocks noChangeArrowheads="1"/>
          </p:cNvSpPr>
          <p:nvPr/>
        </p:nvSpPr>
        <p:spPr bwMode="auto">
          <a:xfrm>
            <a:off x="3609056" y="401638"/>
            <a:ext cx="515076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obtaining data from NCBI</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125" b="4882"/>
          <a:stretch/>
        </p:blipFill>
        <p:spPr bwMode="auto">
          <a:xfrm>
            <a:off x="0" y="1029375"/>
            <a:ext cx="7920000" cy="582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2"/>
          <p:cNvSpPr txBox="1">
            <a:spLocks noChangeArrowheads="1"/>
          </p:cNvSpPr>
          <p:nvPr/>
        </p:nvSpPr>
        <p:spPr bwMode="auto">
          <a:xfrm>
            <a:off x="3609056" y="401638"/>
            <a:ext cx="515076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obtaining data from NCBI</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749" t="16015" r="45625" b="42774"/>
          <a:stretch/>
        </p:blipFill>
        <p:spPr bwMode="auto">
          <a:xfrm>
            <a:off x="179512" y="1340768"/>
            <a:ext cx="7920000" cy="5157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2"/>
          <p:cNvSpPr txBox="1">
            <a:spLocks noChangeArrowheads="1"/>
          </p:cNvSpPr>
          <p:nvPr/>
        </p:nvSpPr>
        <p:spPr bwMode="auto">
          <a:xfrm>
            <a:off x="2626415" y="401638"/>
            <a:ext cx="61334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it from the command line</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749" t="16015" r="45625" b="42774"/>
          <a:stretch/>
        </p:blipFill>
        <p:spPr bwMode="auto">
          <a:xfrm>
            <a:off x="179512" y="1340768"/>
            <a:ext cx="7920000" cy="5157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763688" y="1340768"/>
            <a:ext cx="504056" cy="2160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2 Forma libre"/>
          <p:cNvSpPr/>
          <p:nvPr/>
        </p:nvSpPr>
        <p:spPr>
          <a:xfrm>
            <a:off x="127000" y="1298575"/>
            <a:ext cx="7962900" cy="584200"/>
          </a:xfrm>
          <a:custGeom>
            <a:avLst/>
            <a:gdLst>
              <a:gd name="connsiteX0" fmla="*/ 2247900 w 7962900"/>
              <a:gd name="connsiteY0" fmla="*/ 12700 h 584200"/>
              <a:gd name="connsiteX1" fmla="*/ 2235200 w 7962900"/>
              <a:gd name="connsiteY1" fmla="*/ 254000 h 584200"/>
              <a:gd name="connsiteX2" fmla="*/ 12700 w 7962900"/>
              <a:gd name="connsiteY2" fmla="*/ 254000 h 584200"/>
              <a:gd name="connsiteX3" fmla="*/ 0 w 7962900"/>
              <a:gd name="connsiteY3" fmla="*/ 584200 h 584200"/>
              <a:gd name="connsiteX4" fmla="*/ 1155700 w 7962900"/>
              <a:gd name="connsiteY4" fmla="*/ 584200 h 584200"/>
              <a:gd name="connsiteX5" fmla="*/ 1155700 w 7962900"/>
              <a:gd name="connsiteY5" fmla="*/ 419100 h 584200"/>
              <a:gd name="connsiteX6" fmla="*/ 7962900 w 7962900"/>
              <a:gd name="connsiteY6" fmla="*/ 393700 h 584200"/>
              <a:gd name="connsiteX7" fmla="*/ 7924800 w 7962900"/>
              <a:gd name="connsiteY7" fmla="*/ 0 h 584200"/>
              <a:gd name="connsiteX8" fmla="*/ 2247900 w 7962900"/>
              <a:gd name="connsiteY8" fmla="*/ 12700 h 58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62900" h="584200">
                <a:moveTo>
                  <a:pt x="2247900" y="12700"/>
                </a:moveTo>
                <a:lnTo>
                  <a:pt x="2235200" y="254000"/>
                </a:lnTo>
                <a:lnTo>
                  <a:pt x="12700" y="254000"/>
                </a:lnTo>
                <a:lnTo>
                  <a:pt x="0" y="584200"/>
                </a:lnTo>
                <a:lnTo>
                  <a:pt x="1155700" y="584200"/>
                </a:lnTo>
                <a:lnTo>
                  <a:pt x="1155700" y="419100"/>
                </a:lnTo>
                <a:lnTo>
                  <a:pt x="7962900" y="393700"/>
                </a:lnTo>
                <a:lnTo>
                  <a:pt x="7924800" y="0"/>
                </a:lnTo>
                <a:lnTo>
                  <a:pt x="2247900" y="12700"/>
                </a:lnTo>
                <a:close/>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4 Rectángulo"/>
          <p:cNvSpPr/>
          <p:nvPr/>
        </p:nvSpPr>
        <p:spPr>
          <a:xfrm>
            <a:off x="1407840" y="1734865"/>
            <a:ext cx="144016" cy="181967"/>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7 Rectángulo"/>
          <p:cNvSpPr/>
          <p:nvPr/>
        </p:nvSpPr>
        <p:spPr>
          <a:xfrm>
            <a:off x="1619672" y="1700808"/>
            <a:ext cx="1656184" cy="28803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8 Rectángulo"/>
          <p:cNvSpPr/>
          <p:nvPr/>
        </p:nvSpPr>
        <p:spPr>
          <a:xfrm>
            <a:off x="1817440" y="4869160"/>
            <a:ext cx="378296" cy="2160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9 Rectángulo"/>
          <p:cNvSpPr/>
          <p:nvPr/>
        </p:nvSpPr>
        <p:spPr>
          <a:xfrm>
            <a:off x="2245321" y="4797152"/>
            <a:ext cx="1656184" cy="28803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Text Box 2"/>
          <p:cNvSpPr txBox="1">
            <a:spLocks noChangeArrowheads="1"/>
          </p:cNvSpPr>
          <p:nvPr/>
        </p:nvSpPr>
        <p:spPr bwMode="auto">
          <a:xfrm>
            <a:off x="2626415" y="401638"/>
            <a:ext cx="61334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it from the command line</a:t>
            </a:r>
            <a:endParaRPr lang="es-ES" altLang="es-ES" sz="2400" dirty="0">
              <a:latin typeface="Comic Sans MS" pitchFamily="66" charset="0"/>
            </a:endParaRPr>
          </a:p>
        </p:txBody>
      </p:sp>
    </p:spTree>
    <p:extLst>
      <p:ext uri="{BB962C8B-B14F-4D97-AF65-F5344CB8AC3E}">
        <p14:creationId xmlns:p14="http://schemas.microsoft.com/office/powerpoint/2010/main" val="30712731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749" t="16015" r="45625" b="42774"/>
          <a:stretch/>
        </p:blipFill>
        <p:spPr bwMode="auto">
          <a:xfrm>
            <a:off x="179512" y="1340768"/>
            <a:ext cx="7920000" cy="5157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763688" y="1340768"/>
            <a:ext cx="504056" cy="2160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 name="2 Forma libre"/>
          <p:cNvSpPr/>
          <p:nvPr/>
        </p:nvSpPr>
        <p:spPr>
          <a:xfrm>
            <a:off x="127000" y="1298575"/>
            <a:ext cx="7962900" cy="584200"/>
          </a:xfrm>
          <a:custGeom>
            <a:avLst/>
            <a:gdLst>
              <a:gd name="connsiteX0" fmla="*/ 2247900 w 7962900"/>
              <a:gd name="connsiteY0" fmla="*/ 12700 h 584200"/>
              <a:gd name="connsiteX1" fmla="*/ 2235200 w 7962900"/>
              <a:gd name="connsiteY1" fmla="*/ 254000 h 584200"/>
              <a:gd name="connsiteX2" fmla="*/ 12700 w 7962900"/>
              <a:gd name="connsiteY2" fmla="*/ 254000 h 584200"/>
              <a:gd name="connsiteX3" fmla="*/ 0 w 7962900"/>
              <a:gd name="connsiteY3" fmla="*/ 584200 h 584200"/>
              <a:gd name="connsiteX4" fmla="*/ 1155700 w 7962900"/>
              <a:gd name="connsiteY4" fmla="*/ 584200 h 584200"/>
              <a:gd name="connsiteX5" fmla="*/ 1155700 w 7962900"/>
              <a:gd name="connsiteY5" fmla="*/ 419100 h 584200"/>
              <a:gd name="connsiteX6" fmla="*/ 7962900 w 7962900"/>
              <a:gd name="connsiteY6" fmla="*/ 393700 h 584200"/>
              <a:gd name="connsiteX7" fmla="*/ 7924800 w 7962900"/>
              <a:gd name="connsiteY7" fmla="*/ 0 h 584200"/>
              <a:gd name="connsiteX8" fmla="*/ 2247900 w 7962900"/>
              <a:gd name="connsiteY8" fmla="*/ 12700 h 58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62900" h="584200">
                <a:moveTo>
                  <a:pt x="2247900" y="12700"/>
                </a:moveTo>
                <a:lnTo>
                  <a:pt x="2235200" y="254000"/>
                </a:lnTo>
                <a:lnTo>
                  <a:pt x="12700" y="254000"/>
                </a:lnTo>
                <a:lnTo>
                  <a:pt x="0" y="584200"/>
                </a:lnTo>
                <a:lnTo>
                  <a:pt x="1155700" y="584200"/>
                </a:lnTo>
                <a:lnTo>
                  <a:pt x="1155700" y="419100"/>
                </a:lnTo>
                <a:lnTo>
                  <a:pt x="7962900" y="393700"/>
                </a:lnTo>
                <a:lnTo>
                  <a:pt x="7924800" y="0"/>
                </a:lnTo>
                <a:lnTo>
                  <a:pt x="2247900" y="12700"/>
                </a:lnTo>
                <a:close/>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4 Rectángulo"/>
          <p:cNvSpPr/>
          <p:nvPr/>
        </p:nvSpPr>
        <p:spPr>
          <a:xfrm>
            <a:off x="1407840" y="1734865"/>
            <a:ext cx="144016" cy="181967"/>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 name="7 Rectángulo"/>
          <p:cNvSpPr/>
          <p:nvPr/>
        </p:nvSpPr>
        <p:spPr>
          <a:xfrm>
            <a:off x="1619672" y="1700808"/>
            <a:ext cx="1656184" cy="28803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8 Rectángulo"/>
          <p:cNvSpPr/>
          <p:nvPr/>
        </p:nvSpPr>
        <p:spPr>
          <a:xfrm>
            <a:off x="1817440" y="4869160"/>
            <a:ext cx="378296" cy="21602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9 Rectángulo"/>
          <p:cNvSpPr/>
          <p:nvPr/>
        </p:nvSpPr>
        <p:spPr>
          <a:xfrm>
            <a:off x="2245321" y="4797152"/>
            <a:ext cx="1656184" cy="288032"/>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Text Box 2"/>
          <p:cNvSpPr txBox="1">
            <a:spLocks noChangeArrowheads="1"/>
          </p:cNvSpPr>
          <p:nvPr/>
        </p:nvSpPr>
        <p:spPr bwMode="auto">
          <a:xfrm>
            <a:off x="2626415" y="401638"/>
            <a:ext cx="61334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it from the command line</a:t>
            </a:r>
            <a:endParaRPr lang="es-ES" altLang="es-ES" sz="2400" dirty="0">
              <a:latin typeface="Comic Sans MS" pitchFamily="66" charset="0"/>
            </a:endParaRPr>
          </a:p>
        </p:txBody>
      </p:sp>
      <p:sp>
        <p:nvSpPr>
          <p:cNvPr id="11" name="10 Rectángulo"/>
          <p:cNvSpPr/>
          <p:nvPr/>
        </p:nvSpPr>
        <p:spPr>
          <a:xfrm>
            <a:off x="4788024" y="1484784"/>
            <a:ext cx="165618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1431918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29" t="15923" r="45476" b="43453"/>
          <a:stretch/>
        </p:blipFill>
        <p:spPr bwMode="auto">
          <a:xfrm>
            <a:off x="179512" y="1412775"/>
            <a:ext cx="7920000" cy="5087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Rectángulo"/>
          <p:cNvSpPr/>
          <p:nvPr/>
        </p:nvSpPr>
        <p:spPr>
          <a:xfrm>
            <a:off x="4932040" y="1556792"/>
            <a:ext cx="165618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 name="Text Box 2"/>
          <p:cNvSpPr txBox="1">
            <a:spLocks noChangeArrowheads="1"/>
          </p:cNvSpPr>
          <p:nvPr/>
        </p:nvSpPr>
        <p:spPr bwMode="auto">
          <a:xfrm>
            <a:off x="3373414" y="401638"/>
            <a:ext cx="53864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changes in NCBI </a:t>
            </a:r>
            <a:r>
              <a:rPr lang="en-US" altLang="es-ES" sz="2400" dirty="0" err="1" smtClean="0">
                <a:latin typeface="Comic Sans MS" pitchFamily="66" charset="0"/>
              </a:rPr>
              <a:t>url</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35596" y="1340768"/>
            <a:ext cx="7272808" cy="3416320"/>
          </a:xfrm>
          <a:prstGeom prst="rect">
            <a:avLst/>
          </a:prstGeom>
          <a:noFill/>
          <a:ln w="25400">
            <a:solidFill>
              <a:schemeClr val="tx1"/>
            </a:solidFill>
          </a:ln>
        </p:spPr>
        <p:txBody>
          <a:bodyPr wrap="square" rtlCol="0">
            <a:spAutoFit/>
          </a:bodyPr>
          <a:lstStyle/>
          <a:p>
            <a:r>
              <a:rPr lang="pt-BR" dirty="0" smtClean="0">
                <a:solidFill>
                  <a:srgbClr val="00B0F0"/>
                </a:solidFill>
                <a:latin typeface="Consolas" panose="020B0609020204030204" pitchFamily="49" charset="0"/>
                <a:cs typeface="Consolas" panose="020B0609020204030204" pitchFamily="49" charset="0"/>
              </a:rPr>
              <a:t>#!/bin/</a:t>
            </a:r>
            <a:r>
              <a:rPr lang="pt-BR" dirty="0" err="1" smtClean="0">
                <a:solidFill>
                  <a:srgbClr val="00B0F0"/>
                </a:solidFill>
                <a:latin typeface="Consolas" panose="020B0609020204030204" pitchFamily="49" charset="0"/>
                <a:cs typeface="Consolas" panose="020B0609020204030204" pitchFamily="49" charset="0"/>
              </a:rPr>
              <a:t>bash</a:t>
            </a:r>
            <a:endParaRPr lang="pt-BR" dirty="0" smtClean="0">
              <a:solidFill>
                <a:srgbClr val="00B0F0"/>
              </a:solidFill>
              <a:latin typeface="Consolas" panose="020B0609020204030204" pitchFamily="49" charset="0"/>
              <a:cs typeface="Consolas" panose="020B0609020204030204" pitchFamily="49" charset="0"/>
            </a:endParaRPr>
          </a:p>
          <a:p>
            <a:endParaRPr lang="pt-BR" dirty="0" smtClean="0">
              <a:latin typeface="Consolas" panose="020B0609020204030204" pitchFamily="49" charset="0"/>
              <a:cs typeface="Consolas" panose="020B0609020204030204" pitchFamily="49" charset="0"/>
            </a:endParaRPr>
          </a:p>
          <a:p>
            <a:r>
              <a:rPr lang="pt-BR" dirty="0" err="1" smtClean="0">
                <a:solidFill>
                  <a:srgbClr val="00B050"/>
                </a:solidFill>
                <a:latin typeface="Consolas" panose="020B0609020204030204" pitchFamily="49" charset="0"/>
                <a:cs typeface="Consolas" panose="020B0609020204030204" pitchFamily="49" charset="0"/>
              </a:rPr>
              <a:t>ncbiid</a:t>
            </a:r>
            <a:r>
              <a:rPr lang="pt-BR" dirty="0" smtClean="0">
                <a:latin typeface="Consolas" panose="020B0609020204030204" pitchFamily="49" charset="0"/>
                <a:cs typeface="Consolas" panose="020B0609020204030204" pitchFamily="49" charset="0"/>
              </a:rPr>
              <a:t>=</a:t>
            </a:r>
            <a:r>
              <a:rPr lang="pt-BR" dirty="0" smtClean="0">
                <a:solidFill>
                  <a:srgbClr val="7030A0"/>
                </a:solidFill>
                <a:latin typeface="Consolas" panose="020B0609020204030204" pitchFamily="49" charset="0"/>
                <a:cs typeface="Consolas" panose="020B0609020204030204" pitchFamily="49" charset="0"/>
              </a:rPr>
              <a:t>$1</a:t>
            </a:r>
          </a:p>
          <a:p>
            <a:endParaRPr lang="pt-BR" dirty="0" smtClean="0">
              <a:latin typeface="Consolas" panose="020B0609020204030204" pitchFamily="49" charset="0"/>
              <a:cs typeface="Consolas" panose="020B0609020204030204" pitchFamily="49" charset="0"/>
            </a:endParaRPr>
          </a:p>
          <a:p>
            <a:r>
              <a:rPr lang="pt-BR" dirty="0" err="1" smtClean="0">
                <a:solidFill>
                  <a:srgbClr val="00B050"/>
                </a:solidFill>
                <a:latin typeface="Consolas" panose="020B0609020204030204" pitchFamily="49" charset="0"/>
                <a:cs typeface="Consolas" panose="020B0609020204030204" pitchFamily="49" charset="0"/>
              </a:rPr>
              <a:t>ncbifastaurl</a:t>
            </a:r>
            <a:r>
              <a:rPr lang="pt-BR" dirty="0" smtClean="0">
                <a:latin typeface="Consolas" panose="020B0609020204030204" pitchFamily="49" charset="0"/>
                <a:cs typeface="Consolas" panose="020B0609020204030204" pitchFamily="49" charset="0"/>
              </a:rPr>
              <a:t>=</a:t>
            </a:r>
            <a:r>
              <a:rPr lang="pt-BR" dirty="0" smtClean="0">
                <a:solidFill>
                  <a:srgbClr val="FF0000"/>
                </a:solidFill>
                <a:latin typeface="Consolas" panose="020B0609020204030204" pitchFamily="49" charset="0"/>
                <a:cs typeface="Consolas" panose="020B0609020204030204" pitchFamily="49" charset="0"/>
              </a:rPr>
              <a:t>"https://www.ncbi.nlm.nih.gov/sviewer/viewer.cgi?tool=portal&amp;save=file&amp;log$=seqview&amp;db=protein&amp;report=fasta&amp;id</a:t>
            </a:r>
            <a:r>
              <a:rPr lang="pt-BR" dirty="0" smtClean="0">
                <a:solidFill>
                  <a:srgbClr val="FF0000"/>
                </a:solidFill>
                <a:latin typeface="Consolas" panose="020B0609020204030204" pitchFamily="49" charset="0"/>
                <a:cs typeface="Consolas" panose="020B0609020204030204" pitchFamily="49" charset="0"/>
              </a:rPr>
              <a:t>=</a:t>
            </a:r>
            <a:r>
              <a:rPr lang="pt-BR" dirty="0">
                <a:solidFill>
                  <a:srgbClr val="7030A0"/>
                </a:solidFill>
                <a:latin typeface="Consolas" panose="020B0609020204030204" pitchFamily="49" charset="0"/>
                <a:cs typeface="Consolas" panose="020B0609020204030204" pitchFamily="49" charset="0"/>
              </a:rPr>
              <a:t>${ncbiid}</a:t>
            </a:r>
            <a:r>
              <a:rPr lang="pt-BR" dirty="0" smtClean="0">
                <a:solidFill>
                  <a:srgbClr val="FF0000"/>
                </a:solidFill>
                <a:latin typeface="Consolas" panose="020B0609020204030204" pitchFamily="49" charset="0"/>
                <a:cs typeface="Consolas" panose="020B0609020204030204" pitchFamily="49" charset="0"/>
              </a:rPr>
              <a:t>&amp;</a:t>
            </a:r>
            <a:r>
              <a:rPr lang="pt-BR" dirty="0" smtClean="0">
                <a:solidFill>
                  <a:srgbClr val="FF0000"/>
                </a:solidFill>
                <a:latin typeface="Consolas" panose="020B0609020204030204" pitchFamily="49" charset="0"/>
                <a:cs typeface="Consolas" panose="020B0609020204030204" pitchFamily="49" charset="0"/>
              </a:rPr>
              <a:t>extrafeat=984&amp;conwithfeat=on"</a:t>
            </a:r>
          </a:p>
          <a:p>
            <a:endParaRPr lang="pt-BR" dirty="0" smtClean="0">
              <a:latin typeface="Consolas" panose="020B0609020204030204" pitchFamily="49" charset="0"/>
              <a:cs typeface="Consolas" panose="020B0609020204030204" pitchFamily="49" charset="0"/>
            </a:endParaRPr>
          </a:p>
          <a:p>
            <a:r>
              <a:rPr lang="pt-BR" dirty="0" err="1" smtClean="0">
                <a:solidFill>
                  <a:srgbClr val="00B050"/>
                </a:solidFill>
                <a:latin typeface="Consolas" panose="020B0609020204030204" pitchFamily="49" charset="0"/>
                <a:cs typeface="Consolas" panose="020B0609020204030204" pitchFamily="49" charset="0"/>
              </a:rPr>
              <a:t>fastafile</a:t>
            </a:r>
            <a:r>
              <a:rPr lang="pt-BR" dirty="0" smtClean="0">
                <a:latin typeface="Consolas" panose="020B0609020204030204" pitchFamily="49" charset="0"/>
                <a:cs typeface="Consolas" panose="020B0609020204030204" pitchFamily="49" charset="0"/>
              </a:rPr>
              <a:t>=</a:t>
            </a:r>
            <a:r>
              <a:rPr lang="pt-BR" dirty="0" smtClean="0">
                <a:solidFill>
                  <a:srgbClr val="7030A0"/>
                </a:solidFill>
                <a:latin typeface="Consolas" panose="020B0609020204030204" pitchFamily="49" charset="0"/>
                <a:cs typeface="Consolas" panose="020B0609020204030204" pitchFamily="49" charset="0"/>
              </a:rPr>
              <a:t>${</a:t>
            </a:r>
            <a:r>
              <a:rPr lang="pt-BR" dirty="0" err="1" smtClean="0">
                <a:solidFill>
                  <a:srgbClr val="7030A0"/>
                </a:solidFill>
                <a:latin typeface="Consolas" panose="020B0609020204030204" pitchFamily="49" charset="0"/>
                <a:cs typeface="Consolas" panose="020B0609020204030204" pitchFamily="49" charset="0"/>
              </a:rPr>
              <a:t>ncbiid</a:t>
            </a:r>
            <a:r>
              <a:rPr lang="pt-BR" dirty="0" smtClean="0">
                <a:solidFill>
                  <a:srgbClr val="7030A0"/>
                </a:solidFill>
                <a:latin typeface="Consolas" panose="020B0609020204030204" pitchFamily="49" charset="0"/>
                <a:cs typeface="Consolas" panose="020B0609020204030204" pitchFamily="49" charset="0"/>
              </a:rPr>
              <a:t>}</a:t>
            </a:r>
            <a:r>
              <a:rPr lang="pt-BR" dirty="0" smtClean="0">
                <a:latin typeface="Consolas" panose="020B0609020204030204" pitchFamily="49" charset="0"/>
                <a:cs typeface="Consolas" panose="020B0609020204030204" pitchFamily="49" charset="0"/>
              </a:rPr>
              <a:t>.fasta</a:t>
            </a:r>
          </a:p>
          <a:p>
            <a:endParaRPr lang="pt-BR" dirty="0" smtClean="0">
              <a:latin typeface="Consolas" panose="020B0609020204030204" pitchFamily="49" charset="0"/>
              <a:cs typeface="Consolas" panose="020B0609020204030204" pitchFamily="49" charset="0"/>
            </a:endParaRPr>
          </a:p>
          <a:p>
            <a:r>
              <a:rPr lang="pt-BR" dirty="0" err="1" smtClean="0">
                <a:latin typeface="Consolas" panose="020B0609020204030204" pitchFamily="49" charset="0"/>
                <a:cs typeface="Consolas" panose="020B0609020204030204" pitchFamily="49" charset="0"/>
              </a:rPr>
              <a:t>wget</a:t>
            </a:r>
            <a:r>
              <a:rPr lang="pt-BR" dirty="0" smtClean="0">
                <a:latin typeface="Consolas" panose="020B0609020204030204" pitchFamily="49" charset="0"/>
                <a:cs typeface="Consolas" panose="020B0609020204030204" pitchFamily="49" charset="0"/>
              </a:rPr>
              <a:t> </a:t>
            </a:r>
            <a:r>
              <a:rPr lang="pt-BR" dirty="0" smtClean="0">
                <a:solidFill>
                  <a:srgbClr val="7030A0"/>
                </a:solidFill>
                <a:latin typeface="Consolas" panose="020B0609020204030204" pitchFamily="49" charset="0"/>
                <a:cs typeface="Consolas" panose="020B0609020204030204" pitchFamily="49" charset="0"/>
              </a:rPr>
              <a:t>$</a:t>
            </a:r>
            <a:r>
              <a:rPr lang="pt-BR" dirty="0" err="1" smtClean="0">
                <a:solidFill>
                  <a:srgbClr val="7030A0"/>
                </a:solidFill>
                <a:latin typeface="Consolas" panose="020B0609020204030204" pitchFamily="49" charset="0"/>
                <a:cs typeface="Consolas" panose="020B0609020204030204" pitchFamily="49" charset="0"/>
              </a:rPr>
              <a:t>ncbifastaurl</a:t>
            </a:r>
            <a:r>
              <a:rPr lang="pt-BR" dirty="0" smtClean="0">
                <a:latin typeface="Consolas" panose="020B0609020204030204" pitchFamily="49" charset="0"/>
                <a:cs typeface="Consolas" panose="020B0609020204030204" pitchFamily="49" charset="0"/>
              </a:rPr>
              <a:t> -O </a:t>
            </a:r>
            <a:r>
              <a:rPr lang="pt-BR" dirty="0" smtClean="0">
                <a:solidFill>
                  <a:srgbClr val="7030A0"/>
                </a:solidFill>
                <a:latin typeface="Consolas" panose="020B0609020204030204" pitchFamily="49" charset="0"/>
                <a:cs typeface="Consolas" panose="020B0609020204030204" pitchFamily="49" charset="0"/>
              </a:rPr>
              <a:t>$</a:t>
            </a:r>
            <a:r>
              <a:rPr lang="pt-BR" dirty="0" err="1" smtClean="0">
                <a:solidFill>
                  <a:srgbClr val="7030A0"/>
                </a:solidFill>
                <a:latin typeface="Consolas" panose="020B0609020204030204" pitchFamily="49" charset="0"/>
                <a:cs typeface="Consolas" panose="020B0609020204030204" pitchFamily="49" charset="0"/>
              </a:rPr>
              <a:t>fastafile</a:t>
            </a:r>
            <a:endParaRPr lang="pt-BR" dirty="0" smtClean="0">
              <a:solidFill>
                <a:srgbClr val="7030A0"/>
              </a:solidFill>
              <a:latin typeface="Consolas" panose="020B0609020204030204" pitchFamily="49" charset="0"/>
              <a:cs typeface="Consolas" panose="020B0609020204030204" pitchFamily="49" charset="0"/>
            </a:endParaRPr>
          </a:p>
          <a:p>
            <a:endParaRPr lang="ca-ES" dirty="0">
              <a:latin typeface="Consolas" panose="020B0609020204030204" pitchFamily="49" charset="0"/>
              <a:cs typeface="Consolas" panose="020B0609020204030204" pitchFamily="49" charset="0"/>
            </a:endParaRPr>
          </a:p>
        </p:txBody>
      </p:sp>
      <p:sp>
        <p:nvSpPr>
          <p:cNvPr id="3" name="Text Box 2"/>
          <p:cNvSpPr txBox="1">
            <a:spLocks noChangeArrowheads="1"/>
          </p:cNvSpPr>
          <p:nvPr/>
        </p:nvSpPr>
        <p:spPr bwMode="auto">
          <a:xfrm>
            <a:off x="4947563" y="401638"/>
            <a:ext cx="38122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writing the scrip</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ext Box 2"/>
          <p:cNvSpPr txBox="1">
            <a:spLocks noChangeArrowheads="1"/>
          </p:cNvSpPr>
          <p:nvPr/>
        </p:nvSpPr>
        <p:spPr bwMode="auto">
          <a:xfrm>
            <a:off x="4632325" y="401638"/>
            <a:ext cx="4110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Processor: computer’s brain</a:t>
            </a:r>
          </a:p>
        </p:txBody>
      </p:sp>
      <p:pic>
        <p:nvPicPr>
          <p:cNvPr id="197635" name="Picture 3" descr="processor_plot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371600"/>
            <a:ext cx="3048000" cy="2925763"/>
          </a:xfrm>
          <a:prstGeom prst="rect">
            <a:avLst/>
          </a:prstGeom>
          <a:noFill/>
          <a:extLst>
            <a:ext uri="{909E8E84-426E-40DD-AFC4-6F175D3DCCD1}">
              <a14:hiddenFill xmlns:a14="http://schemas.microsoft.com/office/drawing/2010/main">
                <a:solidFill>
                  <a:srgbClr val="FFFFFF"/>
                </a:solidFill>
              </a14:hiddenFill>
            </a:ext>
          </a:extLst>
        </p:spPr>
      </p:pic>
      <p:grpSp>
        <p:nvGrpSpPr>
          <p:cNvPr id="197636" name="Group 4"/>
          <p:cNvGrpSpPr>
            <a:grpSpLocks/>
          </p:cNvGrpSpPr>
          <p:nvPr/>
        </p:nvGrpSpPr>
        <p:grpSpPr bwMode="auto">
          <a:xfrm>
            <a:off x="4267200" y="838200"/>
            <a:ext cx="4038600" cy="4667250"/>
            <a:chOff x="2688" y="528"/>
            <a:chExt cx="2544" cy="2940"/>
          </a:xfrm>
        </p:grpSpPr>
        <p:sp>
          <p:nvSpPr>
            <p:cNvPr id="197637" name="Text Box 5"/>
            <p:cNvSpPr txBox="1">
              <a:spLocks noChangeArrowheads="1"/>
            </p:cNvSpPr>
            <p:nvPr/>
          </p:nvSpPr>
          <p:spPr bwMode="auto">
            <a:xfrm>
              <a:off x="2688" y="528"/>
              <a:ext cx="2544" cy="2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s-ES" sz="2400"/>
                <a:t>Electron Current</a:t>
              </a:r>
              <a:br>
                <a:rPr lang="en-US" altLang="es-ES" sz="2400"/>
              </a:br>
              <a:r>
                <a:rPr lang="en-US" altLang="es-ES" sz="1800"/>
                <a:t>(there is or there is not)</a:t>
              </a:r>
              <a:br>
                <a:rPr lang="en-US" altLang="es-ES" sz="1800"/>
              </a:br>
              <a:endParaRPr lang="en-US" altLang="es-ES" sz="1800"/>
            </a:p>
            <a:p>
              <a:pPr>
                <a:buFontTx/>
                <a:buChar char="-"/>
              </a:pPr>
              <a:r>
                <a:rPr lang="en-US" altLang="es-ES" sz="2400"/>
                <a:t>Binary code</a:t>
              </a:r>
            </a:p>
            <a:p>
              <a:pPr lvl="1">
                <a:buFont typeface="Wingdings" pitchFamily="2" charset="2"/>
                <a:buChar char="§"/>
              </a:pPr>
              <a:r>
                <a:rPr lang="en-US" altLang="es-ES" sz="1800"/>
                <a:t>0</a:t>
              </a:r>
              <a:br>
                <a:rPr lang="en-US" altLang="es-ES" sz="1800"/>
              </a:br>
              <a:r>
                <a:rPr lang="en-US" altLang="es-ES" sz="1800"/>
                <a:t>  1</a:t>
              </a:r>
            </a:p>
            <a:p>
              <a:pPr lvl="1">
                <a:buFont typeface="Wingdings" pitchFamily="2" charset="2"/>
                <a:buChar char="§"/>
              </a:pPr>
              <a:r>
                <a:rPr lang="en-US" altLang="es-ES" sz="1800"/>
                <a:t>01001110  ......... Byte (b)</a:t>
              </a:r>
            </a:p>
            <a:p>
              <a:pPr lvl="1">
                <a:buFont typeface="Wingdings" pitchFamily="2" charset="2"/>
                <a:buChar char="§"/>
              </a:pPr>
              <a:r>
                <a:rPr lang="en-US" altLang="es-ES" sz="1800">
                  <a:sym typeface="Symbol" pitchFamily="18" charset="2"/>
                </a:rPr>
                <a:t></a:t>
              </a:r>
              <a:r>
                <a:rPr lang="en-US" altLang="es-ES" sz="1800"/>
                <a:t>1000*Byte....... Kilobyte (Kb)</a:t>
              </a:r>
              <a:br>
                <a:rPr lang="en-US" altLang="es-ES" sz="1800"/>
              </a:br>
              <a:r>
                <a:rPr lang="en-US" altLang="es-ES" sz="1800"/>
                <a:t>		      Kibibyte (KiB)</a:t>
              </a:r>
            </a:p>
            <a:p>
              <a:pPr lvl="1">
                <a:buFont typeface="Wingdings" pitchFamily="2" charset="2"/>
                <a:buChar char="§"/>
              </a:pPr>
              <a:r>
                <a:rPr lang="en-US" altLang="es-ES" sz="1800">
                  <a:sym typeface="Symbol" pitchFamily="18" charset="2"/>
                </a:rPr>
                <a:t></a:t>
              </a:r>
              <a:r>
                <a:rPr lang="en-US" altLang="es-ES" sz="1800"/>
                <a:t>1000*Kb ......... Megabyte (Mb)</a:t>
              </a:r>
              <a:br>
                <a:rPr lang="en-US" altLang="es-ES" sz="1800"/>
              </a:br>
              <a:r>
                <a:rPr lang="en-US" altLang="es-ES" sz="1800"/>
                <a:t>		      Mebibyte (MiB)</a:t>
              </a:r>
            </a:p>
            <a:p>
              <a:pPr lvl="1">
                <a:buFont typeface="Wingdings" pitchFamily="2" charset="2"/>
                <a:buChar char="§"/>
              </a:pPr>
              <a:r>
                <a:rPr lang="en-US" altLang="es-ES" sz="1800">
                  <a:sym typeface="Symbol" pitchFamily="18" charset="2"/>
                </a:rPr>
                <a:t></a:t>
              </a:r>
              <a:r>
                <a:rPr lang="en-US" altLang="es-ES" sz="1800"/>
                <a:t>1000*Mb......... Gigabyte (Gb)</a:t>
              </a:r>
              <a:br>
                <a:rPr lang="en-US" altLang="es-ES" sz="1800"/>
              </a:br>
              <a:r>
                <a:rPr lang="en-US" altLang="es-ES" sz="1800"/>
                <a:t>		      Gibibyte (GiB)</a:t>
              </a:r>
            </a:p>
            <a:p>
              <a:pPr lvl="1">
                <a:buFont typeface="Wingdings" pitchFamily="2" charset="2"/>
                <a:buChar char="§"/>
              </a:pPr>
              <a:r>
                <a:rPr lang="en-US" altLang="es-ES" sz="1800">
                  <a:sym typeface="Symbol" pitchFamily="18" charset="2"/>
                </a:rPr>
                <a:t></a:t>
              </a:r>
              <a:r>
                <a:rPr lang="en-US" altLang="es-ES" sz="1800"/>
                <a:t>1000*Gb.......... Terabyte (Tb)</a:t>
              </a:r>
              <a:br>
                <a:rPr lang="en-US" altLang="es-ES" sz="1800"/>
              </a:br>
              <a:r>
                <a:rPr lang="en-US" altLang="es-ES" sz="1800"/>
                <a:t>		      Tebibyte (TiB)</a:t>
              </a:r>
              <a:br>
                <a:rPr lang="en-US" altLang="es-ES" sz="1800"/>
              </a:br>
              <a:r>
                <a:rPr lang="en-US" altLang="es-ES" sz="1800"/>
                <a:t> </a:t>
              </a:r>
              <a:r>
                <a:rPr lang="en-US" altLang="es-ES" sz="1800">
                  <a:sym typeface="Symbol" pitchFamily="18" charset="2"/>
                </a:rPr>
                <a:t></a:t>
              </a:r>
              <a:r>
                <a:rPr lang="en-US" altLang="es-ES" sz="1800"/>
                <a:t>1000 = 1024</a:t>
              </a:r>
            </a:p>
          </p:txBody>
        </p:sp>
        <p:grpSp>
          <p:nvGrpSpPr>
            <p:cNvPr id="197638" name="Group 6"/>
            <p:cNvGrpSpPr>
              <a:grpSpLocks/>
            </p:cNvGrpSpPr>
            <p:nvPr/>
          </p:nvGrpSpPr>
          <p:grpSpPr bwMode="auto">
            <a:xfrm>
              <a:off x="3216" y="1392"/>
              <a:ext cx="1132" cy="288"/>
              <a:chOff x="3216" y="1536"/>
              <a:chExt cx="1132" cy="288"/>
            </a:xfrm>
          </p:grpSpPr>
          <p:sp>
            <p:nvSpPr>
              <p:cNvPr id="197639" name="AutoShape 7"/>
              <p:cNvSpPr>
                <a:spLocks/>
              </p:cNvSpPr>
              <p:nvPr/>
            </p:nvSpPr>
            <p:spPr bwMode="auto">
              <a:xfrm>
                <a:off x="3216" y="1536"/>
                <a:ext cx="48" cy="288"/>
              </a:xfrm>
              <a:prstGeom prst="rightBrace">
                <a:avLst>
                  <a:gd name="adj1" fmla="val 5000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ca-ES"/>
              </a:p>
            </p:txBody>
          </p:sp>
          <p:sp>
            <p:nvSpPr>
              <p:cNvPr id="197640" name="Text Box 8"/>
              <p:cNvSpPr txBox="1">
                <a:spLocks noChangeArrowheads="1"/>
              </p:cNvSpPr>
              <p:nvPr/>
            </p:nvSpPr>
            <p:spPr bwMode="auto">
              <a:xfrm>
                <a:off x="3408" y="1536"/>
                <a:ext cx="9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latin typeface="Times New Roman" pitchFamily="18" charset="0"/>
                  </a:rPr>
                  <a:t>................. Bit</a:t>
                </a:r>
              </a:p>
            </p:txBody>
          </p:sp>
        </p:grpSp>
      </p:grpSp>
      <p:sp>
        <p:nvSpPr>
          <p:cNvPr id="197641" name="Text Box 9"/>
          <p:cNvSpPr txBox="1">
            <a:spLocks noChangeArrowheads="1"/>
          </p:cNvSpPr>
          <p:nvPr/>
        </p:nvSpPr>
        <p:spPr bwMode="auto">
          <a:xfrm>
            <a:off x="3181350" y="5440363"/>
            <a:ext cx="5124450"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s-ES" sz="2400"/>
              <a:t>Architecture: </a:t>
            </a:r>
            <a:r>
              <a:rPr lang="en-US" altLang="es-ES" sz="1800"/>
              <a:t>(i)x86, x86_64, IA64, PPC, SGI MIPS, SUN-SPARC, ARM ...</a:t>
            </a:r>
          </a:p>
        </p:txBody>
      </p:sp>
    </p:spTree>
    <p:extLst>
      <p:ext uri="{BB962C8B-B14F-4D97-AF65-F5344CB8AC3E}">
        <p14:creationId xmlns:p14="http://schemas.microsoft.com/office/powerpoint/2010/main" val="2596837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516" b="29687"/>
          <a:stretch/>
        </p:blipFill>
        <p:spPr bwMode="auto">
          <a:xfrm>
            <a:off x="-44939" y="1052736"/>
            <a:ext cx="8893620"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Box 2"/>
          <p:cNvSpPr txBox="1">
            <a:spLocks noChangeArrowheads="1"/>
          </p:cNvSpPr>
          <p:nvPr/>
        </p:nvSpPr>
        <p:spPr bwMode="auto">
          <a:xfrm>
            <a:off x="4806499" y="401638"/>
            <a:ext cx="39533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our script</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72" t="14137" r="45476" b="42932"/>
          <a:stretch/>
        </p:blipFill>
        <p:spPr bwMode="auto">
          <a:xfrm>
            <a:off x="435428" y="1378856"/>
            <a:ext cx="8128507" cy="5479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2"/>
          <p:cNvSpPr txBox="1">
            <a:spLocks noChangeArrowheads="1"/>
          </p:cNvSpPr>
          <p:nvPr/>
        </p:nvSpPr>
        <p:spPr bwMode="auto">
          <a:xfrm>
            <a:off x="4806499" y="401638"/>
            <a:ext cx="39533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smtClean="0">
                <a:latin typeface="Comic Sans MS" pitchFamily="66" charset="0"/>
              </a:rPr>
              <a:t>Scripts: testing our script</a:t>
            </a:r>
            <a:endParaRPr lang="es-ES" altLang="es-ES" sz="2400" dirty="0">
              <a:latin typeface="Comic Sans MS" pitchFamily="66"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656598" y="401638"/>
            <a:ext cx="71032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2400" dirty="0" err="1" smtClean="0">
                <a:latin typeface="Comic Sans MS" pitchFamily="66" charset="0"/>
              </a:rPr>
              <a:t>Pipleline:a</a:t>
            </a:r>
            <a:r>
              <a:rPr lang="en-US" altLang="es-ES" sz="2400" dirty="0" smtClean="0">
                <a:latin typeface="Comic Sans MS" pitchFamily="66" charset="0"/>
              </a:rPr>
              <a:t> script that links programs and scripts</a:t>
            </a:r>
            <a:endParaRPr lang="es-ES" altLang="es-ES" sz="2400" dirty="0">
              <a:latin typeface="Comic Sans MS" pitchFamily="66" charset="0"/>
            </a:endParaRPr>
          </a:p>
        </p:txBody>
      </p:sp>
      <p:sp>
        <p:nvSpPr>
          <p:cNvPr id="3" name="2 CuadroTexto"/>
          <p:cNvSpPr txBox="1"/>
          <p:nvPr/>
        </p:nvSpPr>
        <p:spPr>
          <a:xfrm>
            <a:off x="179512" y="1052736"/>
            <a:ext cx="8580313" cy="5632311"/>
          </a:xfrm>
          <a:prstGeom prst="rect">
            <a:avLst/>
          </a:prstGeom>
          <a:noFill/>
          <a:ln w="25400">
            <a:solidFill>
              <a:schemeClr val="tx1"/>
            </a:solidFill>
          </a:ln>
        </p:spPr>
        <p:txBody>
          <a:bodyPr wrap="square" rtlCol="0">
            <a:spAutoFit/>
          </a:bodyPr>
          <a:lstStyle/>
          <a:p>
            <a:r>
              <a:rPr lang="ca-ES" dirty="0" smtClean="0">
                <a:solidFill>
                  <a:srgbClr val="00B0F0"/>
                </a:solidFill>
                <a:latin typeface="Consolas" panose="020B0609020204030204" pitchFamily="49" charset="0"/>
                <a:cs typeface="Consolas" panose="020B0609020204030204" pitchFamily="49" charset="0"/>
              </a:rPr>
              <a:t>#!/bin/</a:t>
            </a:r>
            <a:r>
              <a:rPr lang="ca-ES" dirty="0" err="1" smtClean="0">
                <a:solidFill>
                  <a:srgbClr val="00B0F0"/>
                </a:solidFill>
                <a:latin typeface="Consolas" panose="020B0609020204030204" pitchFamily="49" charset="0"/>
                <a:cs typeface="Consolas" panose="020B0609020204030204" pitchFamily="49" charset="0"/>
              </a:rPr>
              <a:t>bash</a:t>
            </a:r>
            <a:endParaRPr lang="ca-ES" dirty="0" smtClean="0">
              <a:solidFill>
                <a:srgbClr val="00B0F0"/>
              </a:solidFill>
              <a:latin typeface="Consolas" panose="020B0609020204030204" pitchFamily="49" charset="0"/>
              <a:cs typeface="Consolas" panose="020B0609020204030204" pitchFamily="49" charset="0"/>
            </a:endParaRPr>
          </a:p>
          <a:p>
            <a:endParaRPr lang="ca-ES" dirty="0" smtClean="0">
              <a:latin typeface="Consolas" panose="020B0609020204030204" pitchFamily="49" charset="0"/>
              <a:cs typeface="Consolas" panose="020B0609020204030204" pitchFamily="49" charset="0"/>
            </a:endParaRPr>
          </a:p>
          <a:p>
            <a:r>
              <a:rPr lang="ca-ES" dirty="0" err="1" smtClean="0">
                <a:solidFill>
                  <a:srgbClr val="00B050"/>
                </a:solidFill>
                <a:latin typeface="Consolas" panose="020B0609020204030204" pitchFamily="49" charset="0"/>
                <a:cs typeface="Consolas" panose="020B0609020204030204" pitchFamily="49" charset="0"/>
              </a:rPr>
              <a:t>filewithncbicodes</a:t>
            </a:r>
            <a:r>
              <a:rPr lang="ca-ES" dirty="0" smtClean="0">
                <a:latin typeface="Consolas" panose="020B0609020204030204" pitchFamily="49" charset="0"/>
                <a:cs typeface="Consolas" panose="020B0609020204030204" pitchFamily="49" charset="0"/>
              </a:rPr>
              <a:t>=</a:t>
            </a:r>
            <a:r>
              <a:rPr lang="ca-ES" dirty="0" smtClean="0">
                <a:solidFill>
                  <a:srgbClr val="7030A0"/>
                </a:solidFill>
                <a:latin typeface="Consolas" panose="020B0609020204030204" pitchFamily="49" charset="0"/>
                <a:cs typeface="Consolas" panose="020B0609020204030204" pitchFamily="49" charset="0"/>
              </a:rPr>
              <a:t>$1</a:t>
            </a:r>
          </a:p>
          <a:p>
            <a:endParaRPr lang="ca-ES" dirty="0" smtClean="0">
              <a:latin typeface="Consolas" panose="020B0609020204030204" pitchFamily="49" charset="0"/>
              <a:cs typeface="Consolas" panose="020B0609020204030204" pitchFamily="49" charset="0"/>
            </a:endParaRPr>
          </a:p>
          <a:p>
            <a:r>
              <a:rPr lang="ca-ES" dirty="0" err="1" smtClean="0">
                <a:solidFill>
                  <a:srgbClr val="00B050"/>
                </a:solidFill>
                <a:latin typeface="Consolas" panose="020B0609020204030204" pitchFamily="49" charset="0"/>
                <a:cs typeface="Consolas" panose="020B0609020204030204" pitchFamily="49" charset="0"/>
              </a:rPr>
              <a:t>downncbi_script</a:t>
            </a:r>
            <a:r>
              <a:rPr lang="ca-ES" dirty="0" smtClean="0">
                <a:latin typeface="Consolas" panose="020B0609020204030204" pitchFamily="49" charset="0"/>
                <a:cs typeface="Consolas" panose="020B0609020204030204" pitchFamily="49" charset="0"/>
              </a:rPr>
              <a:t>="</a:t>
            </a:r>
            <a:r>
              <a:rPr lang="ca-ES" dirty="0" smtClean="0">
                <a:solidFill>
                  <a:srgbClr val="FF0000"/>
                </a:solidFill>
                <a:latin typeface="Consolas" panose="020B0609020204030204" pitchFamily="49" charset="0"/>
                <a:cs typeface="Consolas" panose="020B0609020204030204" pitchFamily="49" charset="0"/>
              </a:rPr>
              <a:t>/home/</a:t>
            </a:r>
            <a:r>
              <a:rPr lang="ca-ES" dirty="0" err="1" smtClean="0">
                <a:solidFill>
                  <a:srgbClr val="FF0000"/>
                </a:solidFill>
                <a:latin typeface="Consolas" panose="020B0609020204030204" pitchFamily="49" charset="0"/>
                <a:cs typeface="Consolas" panose="020B0609020204030204" pitchFamily="49" charset="0"/>
              </a:rPr>
              <a:t>txino</a:t>
            </a:r>
            <a:r>
              <a:rPr lang="ca-ES" dirty="0" smtClean="0">
                <a:solidFill>
                  <a:srgbClr val="FF0000"/>
                </a:solidFill>
                <a:latin typeface="Consolas" panose="020B0609020204030204" pitchFamily="49" charset="0"/>
                <a:cs typeface="Consolas" panose="020B0609020204030204" pitchFamily="49" charset="0"/>
              </a:rPr>
              <a:t>/CLASES_GRAUS_UAB/BIOINF_MICRO2017/MATERIAL/TMP_SCRIPTS/SHSCR/download_ncbi_script.sh</a:t>
            </a:r>
            <a:r>
              <a:rPr lang="ca-ES" dirty="0" smtClean="0">
                <a:latin typeface="Consolas" panose="020B0609020204030204" pitchFamily="49" charset="0"/>
                <a:cs typeface="Consolas" panose="020B0609020204030204" pitchFamily="49" charset="0"/>
              </a:rPr>
              <a:t>"</a:t>
            </a:r>
          </a:p>
          <a:p>
            <a:endParaRPr lang="ca-ES" dirty="0" smtClean="0">
              <a:latin typeface="Consolas" panose="020B0609020204030204" pitchFamily="49" charset="0"/>
              <a:cs typeface="Consolas" panose="020B0609020204030204" pitchFamily="49" charset="0"/>
            </a:endParaRPr>
          </a:p>
          <a:p>
            <a:r>
              <a:rPr lang="ca-ES" dirty="0" err="1" smtClean="0">
                <a:solidFill>
                  <a:srgbClr val="00B050"/>
                </a:solidFill>
                <a:latin typeface="Consolas" panose="020B0609020204030204" pitchFamily="49" charset="0"/>
                <a:cs typeface="Consolas" panose="020B0609020204030204" pitchFamily="49" charset="0"/>
              </a:rPr>
              <a:t>clustalo</a:t>
            </a:r>
            <a:r>
              <a:rPr lang="ca-ES" dirty="0" smtClean="0">
                <a:latin typeface="Consolas" panose="020B0609020204030204" pitchFamily="49" charset="0"/>
                <a:cs typeface="Consolas" panose="020B0609020204030204" pitchFamily="49" charset="0"/>
              </a:rPr>
              <a:t>="</a:t>
            </a:r>
            <a:r>
              <a:rPr lang="ca-ES" dirty="0" smtClean="0">
                <a:solidFill>
                  <a:srgbClr val="FF0000"/>
                </a:solidFill>
                <a:latin typeface="Consolas" panose="020B0609020204030204" pitchFamily="49" charset="0"/>
                <a:cs typeface="Consolas" panose="020B0609020204030204" pitchFamily="49" charset="0"/>
              </a:rPr>
              <a:t>/home/ocs/BIOSOFT/CLUSTALO/clustal-omega-1.2.4/bin/</a:t>
            </a:r>
            <a:r>
              <a:rPr lang="ca-ES" dirty="0" err="1" smtClean="0">
                <a:solidFill>
                  <a:srgbClr val="FF0000"/>
                </a:solidFill>
                <a:latin typeface="Consolas" panose="020B0609020204030204" pitchFamily="49" charset="0"/>
                <a:cs typeface="Consolas" panose="020B0609020204030204" pitchFamily="49" charset="0"/>
              </a:rPr>
              <a:t>clustalo</a:t>
            </a:r>
            <a:r>
              <a:rPr lang="ca-ES" dirty="0" smtClean="0">
                <a:latin typeface="Consolas" panose="020B0609020204030204" pitchFamily="49" charset="0"/>
                <a:cs typeface="Consolas" panose="020B0609020204030204" pitchFamily="49" charset="0"/>
              </a:rPr>
              <a:t>"</a:t>
            </a:r>
          </a:p>
          <a:p>
            <a:endParaRPr lang="ca-ES" dirty="0" smtClean="0">
              <a:latin typeface="Consolas" panose="020B0609020204030204" pitchFamily="49" charset="0"/>
              <a:cs typeface="Consolas" panose="020B0609020204030204" pitchFamily="49" charset="0"/>
            </a:endParaRPr>
          </a:p>
          <a:p>
            <a:r>
              <a:rPr lang="ca-ES" dirty="0" err="1" smtClean="0">
                <a:solidFill>
                  <a:srgbClr val="00B050"/>
                </a:solidFill>
                <a:latin typeface="Consolas" panose="020B0609020204030204" pitchFamily="49" charset="0"/>
                <a:cs typeface="Consolas" panose="020B0609020204030204" pitchFamily="49" charset="0"/>
              </a:rPr>
              <a:t>dirdate</a:t>
            </a:r>
            <a:r>
              <a:rPr lang="ca-ES" dirty="0" smtClean="0">
                <a:latin typeface="Consolas" panose="020B0609020204030204" pitchFamily="49" charset="0"/>
                <a:cs typeface="Consolas" panose="020B0609020204030204" pitchFamily="49" charset="0"/>
              </a:rPr>
              <a:t>=</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date</a:t>
            </a:r>
            <a:r>
              <a:rPr lang="ca-ES" dirty="0" smtClean="0">
                <a:solidFill>
                  <a:srgbClr val="7030A0"/>
                </a:solidFill>
                <a:latin typeface="Consolas" panose="020B0609020204030204" pitchFamily="49" charset="0"/>
                <a:cs typeface="Consolas" panose="020B0609020204030204" pitchFamily="49" charset="0"/>
              </a:rPr>
              <a:t> +%</a:t>
            </a:r>
            <a:r>
              <a:rPr lang="ca-ES" dirty="0" err="1" smtClean="0">
                <a:solidFill>
                  <a:srgbClr val="7030A0"/>
                </a:solidFill>
                <a:latin typeface="Consolas" panose="020B0609020204030204" pitchFamily="49" charset="0"/>
                <a:cs typeface="Consolas" panose="020B0609020204030204" pitchFamily="49" charset="0"/>
              </a:rPr>
              <a:t>Y%m%d</a:t>
            </a:r>
            <a:r>
              <a:rPr lang="ca-ES" dirty="0" smtClean="0">
                <a:solidFill>
                  <a:srgbClr val="7030A0"/>
                </a:solidFill>
                <a:latin typeface="Consolas" panose="020B0609020204030204" pitchFamily="49" charset="0"/>
                <a:cs typeface="Consolas" panose="020B0609020204030204" pitchFamily="49" charset="0"/>
              </a:rPr>
              <a:t>_%H%M%S)</a:t>
            </a:r>
          </a:p>
          <a:p>
            <a:r>
              <a:rPr lang="ca-ES" dirty="0" err="1" smtClean="0">
                <a:latin typeface="Consolas" panose="020B0609020204030204" pitchFamily="49" charset="0"/>
                <a:cs typeface="Consolas" panose="020B0609020204030204" pitchFamily="49" charset="0"/>
              </a:rPr>
              <a:t>mkdir</a:t>
            </a:r>
            <a:r>
              <a:rPr lang="ca-ES" dirty="0" smtClean="0">
                <a:latin typeface="Consolas" panose="020B0609020204030204" pitchFamily="49" charset="0"/>
                <a:cs typeface="Consolas" panose="020B0609020204030204" pitchFamily="49" charset="0"/>
              </a:rPr>
              <a:t>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dirdate</a:t>
            </a:r>
            <a:endParaRPr lang="ca-ES" dirty="0" smtClean="0">
              <a:solidFill>
                <a:srgbClr val="7030A0"/>
              </a:solidFill>
              <a:latin typeface="Consolas" panose="020B0609020204030204" pitchFamily="49" charset="0"/>
              <a:cs typeface="Consolas" panose="020B0609020204030204" pitchFamily="49" charset="0"/>
            </a:endParaRPr>
          </a:p>
          <a:p>
            <a:r>
              <a:rPr lang="ca-ES" dirty="0" err="1" smtClean="0">
                <a:latin typeface="Consolas" panose="020B0609020204030204" pitchFamily="49" charset="0"/>
                <a:cs typeface="Consolas" panose="020B0609020204030204" pitchFamily="49" charset="0"/>
              </a:rPr>
              <a:t>cp</a:t>
            </a:r>
            <a:r>
              <a:rPr lang="ca-ES" dirty="0" smtClean="0">
                <a:latin typeface="Consolas" panose="020B0609020204030204" pitchFamily="49" charset="0"/>
                <a:cs typeface="Consolas" panose="020B0609020204030204" pitchFamily="49" charset="0"/>
              </a:rPr>
              <a:t>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filewithncbicodes</a:t>
            </a:r>
            <a:r>
              <a:rPr lang="ca-ES" dirty="0" smtClean="0">
                <a:latin typeface="Consolas" panose="020B0609020204030204" pitchFamily="49" charset="0"/>
                <a:cs typeface="Consolas" panose="020B0609020204030204" pitchFamily="49" charset="0"/>
              </a:rPr>
              <a:t>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dirdate</a:t>
            </a:r>
            <a:endParaRPr lang="ca-ES" dirty="0" smtClean="0">
              <a:solidFill>
                <a:srgbClr val="7030A0"/>
              </a:solidFill>
              <a:latin typeface="Consolas" panose="020B0609020204030204" pitchFamily="49" charset="0"/>
              <a:cs typeface="Consolas" panose="020B0609020204030204" pitchFamily="49" charset="0"/>
            </a:endParaRPr>
          </a:p>
          <a:p>
            <a:r>
              <a:rPr lang="ca-ES" dirty="0" smtClean="0">
                <a:latin typeface="Consolas" panose="020B0609020204030204" pitchFamily="49" charset="0"/>
                <a:cs typeface="Consolas" panose="020B0609020204030204" pitchFamily="49" charset="0"/>
              </a:rPr>
              <a:t>cd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dirdate</a:t>
            </a:r>
            <a:endParaRPr lang="ca-ES" dirty="0" smtClean="0">
              <a:solidFill>
                <a:srgbClr val="7030A0"/>
              </a:solidFill>
              <a:latin typeface="Consolas" panose="020B0609020204030204" pitchFamily="49" charset="0"/>
              <a:cs typeface="Consolas" panose="020B0609020204030204" pitchFamily="49" charset="0"/>
            </a:endParaRPr>
          </a:p>
          <a:p>
            <a:r>
              <a:rPr lang="ca-ES" dirty="0" smtClean="0">
                <a:latin typeface="Consolas" panose="020B0609020204030204" pitchFamily="49" charset="0"/>
                <a:cs typeface="Consolas" panose="020B0609020204030204" pitchFamily="49" charset="0"/>
              </a:rPr>
              <a:t>cat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filewithncbicodes</a:t>
            </a:r>
            <a:r>
              <a:rPr lang="ca-ES" dirty="0" err="1" smtClean="0">
                <a:latin typeface="Consolas" panose="020B0609020204030204" pitchFamily="49" charset="0"/>
                <a:cs typeface="Consolas" panose="020B0609020204030204" pitchFamily="49" charset="0"/>
              </a:rPr>
              <a:t>|xargs</a:t>
            </a:r>
            <a:r>
              <a:rPr lang="ca-ES" dirty="0" smtClean="0">
                <a:latin typeface="Consolas" panose="020B0609020204030204" pitchFamily="49" charset="0"/>
                <a:cs typeface="Consolas" panose="020B0609020204030204" pitchFamily="49" charset="0"/>
              </a:rPr>
              <a:t> -i </a:t>
            </a:r>
            <a:r>
              <a:rPr lang="ca-ES" dirty="0" err="1" smtClean="0">
                <a:latin typeface="Consolas" panose="020B0609020204030204" pitchFamily="49" charset="0"/>
                <a:cs typeface="Consolas" panose="020B0609020204030204" pitchFamily="49" charset="0"/>
              </a:rPr>
              <a:t>bash</a:t>
            </a:r>
            <a:r>
              <a:rPr lang="ca-ES" dirty="0" smtClean="0">
                <a:latin typeface="Consolas" panose="020B0609020204030204" pitchFamily="49" charset="0"/>
                <a:cs typeface="Consolas" panose="020B0609020204030204" pitchFamily="49" charset="0"/>
              </a:rPr>
              <a:t> </a:t>
            </a:r>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downncbi_script</a:t>
            </a:r>
            <a:r>
              <a:rPr lang="ca-ES" dirty="0" smtClean="0">
                <a:latin typeface="Consolas" panose="020B0609020204030204" pitchFamily="49" charset="0"/>
                <a:cs typeface="Consolas" panose="020B0609020204030204" pitchFamily="49" charset="0"/>
              </a:rPr>
              <a:t> {}</a:t>
            </a:r>
          </a:p>
          <a:p>
            <a:r>
              <a:rPr lang="ca-ES" dirty="0" smtClean="0">
                <a:latin typeface="Consolas" panose="020B0609020204030204" pitchFamily="49" charset="0"/>
                <a:cs typeface="Consolas" panose="020B0609020204030204" pitchFamily="49" charset="0"/>
              </a:rPr>
              <a:t>cat *</a:t>
            </a:r>
            <a:r>
              <a:rPr lang="ca-ES" dirty="0" err="1" smtClean="0">
                <a:latin typeface="Consolas" panose="020B0609020204030204" pitchFamily="49" charset="0"/>
                <a:cs typeface="Consolas" panose="020B0609020204030204" pitchFamily="49" charset="0"/>
              </a:rPr>
              <a:t>fasta</a:t>
            </a:r>
            <a:r>
              <a:rPr lang="ca-ES" dirty="0" smtClean="0">
                <a:latin typeface="Consolas" panose="020B0609020204030204" pitchFamily="49" charset="0"/>
                <a:cs typeface="Consolas" panose="020B0609020204030204" pitchFamily="49" charset="0"/>
              </a:rPr>
              <a:t> &gt;</a:t>
            </a:r>
            <a:r>
              <a:rPr lang="ca-ES" dirty="0" err="1" smtClean="0">
                <a:latin typeface="Consolas" panose="020B0609020204030204" pitchFamily="49" charset="0"/>
                <a:cs typeface="Consolas" panose="020B0609020204030204" pitchFamily="49" charset="0"/>
              </a:rPr>
              <a:t>all_seqs.fasta</a:t>
            </a:r>
            <a:endParaRPr lang="ca-ES" dirty="0" smtClean="0">
              <a:latin typeface="Consolas" panose="020B0609020204030204" pitchFamily="49" charset="0"/>
              <a:cs typeface="Consolas" panose="020B0609020204030204" pitchFamily="49" charset="0"/>
            </a:endParaRPr>
          </a:p>
          <a:p>
            <a:endParaRPr lang="ca-ES" dirty="0" smtClean="0">
              <a:latin typeface="Consolas" panose="020B0609020204030204" pitchFamily="49" charset="0"/>
              <a:cs typeface="Consolas" panose="020B0609020204030204" pitchFamily="49" charset="0"/>
            </a:endParaRPr>
          </a:p>
          <a:p>
            <a:r>
              <a:rPr lang="ca-ES" dirty="0" smtClean="0">
                <a:solidFill>
                  <a:srgbClr val="7030A0"/>
                </a:solidFill>
                <a:latin typeface="Consolas" panose="020B0609020204030204" pitchFamily="49" charset="0"/>
                <a:cs typeface="Consolas" panose="020B0609020204030204" pitchFamily="49" charset="0"/>
              </a:rPr>
              <a:t>$</a:t>
            </a:r>
            <a:r>
              <a:rPr lang="ca-ES" dirty="0" err="1" smtClean="0">
                <a:solidFill>
                  <a:srgbClr val="7030A0"/>
                </a:solidFill>
                <a:latin typeface="Consolas" panose="020B0609020204030204" pitchFamily="49" charset="0"/>
                <a:cs typeface="Consolas" panose="020B0609020204030204" pitchFamily="49" charset="0"/>
              </a:rPr>
              <a:t>clustalo</a:t>
            </a:r>
            <a:r>
              <a:rPr lang="ca-ES" dirty="0" smtClean="0">
                <a:latin typeface="Consolas" panose="020B0609020204030204" pitchFamily="49" charset="0"/>
                <a:cs typeface="Consolas" panose="020B0609020204030204" pitchFamily="49" charset="0"/>
              </a:rPr>
              <a:t> -i </a:t>
            </a:r>
            <a:r>
              <a:rPr lang="ca-ES" dirty="0" err="1" smtClean="0">
                <a:latin typeface="Consolas" panose="020B0609020204030204" pitchFamily="49" charset="0"/>
                <a:cs typeface="Consolas" panose="020B0609020204030204" pitchFamily="49" charset="0"/>
              </a:rPr>
              <a:t>all_seqs.fasta</a:t>
            </a:r>
            <a:r>
              <a:rPr lang="ca-ES" dirty="0" smtClean="0">
                <a:latin typeface="Consolas" panose="020B0609020204030204" pitchFamily="49" charset="0"/>
                <a:cs typeface="Consolas" panose="020B0609020204030204" pitchFamily="49" charset="0"/>
              </a:rPr>
              <a:t> -o </a:t>
            </a:r>
            <a:r>
              <a:rPr lang="ca-ES" dirty="0" err="1" smtClean="0">
                <a:latin typeface="Consolas" panose="020B0609020204030204" pitchFamily="49" charset="0"/>
                <a:cs typeface="Consolas" panose="020B0609020204030204" pitchFamily="49" charset="0"/>
              </a:rPr>
              <a:t>all_seqs.aln</a:t>
            </a:r>
            <a:r>
              <a:rPr lang="ca-ES" dirty="0" smtClean="0">
                <a:latin typeface="Consolas" panose="020B0609020204030204" pitchFamily="49" charset="0"/>
                <a:cs typeface="Consolas" panose="020B0609020204030204" pitchFamily="49" charset="0"/>
              </a:rPr>
              <a:t>  --</a:t>
            </a:r>
            <a:r>
              <a:rPr lang="ca-ES" dirty="0" err="1" smtClean="0">
                <a:latin typeface="Consolas" panose="020B0609020204030204" pitchFamily="49" charset="0"/>
                <a:cs typeface="Consolas" panose="020B0609020204030204" pitchFamily="49" charset="0"/>
              </a:rPr>
              <a:t>outfmt</a:t>
            </a:r>
            <a:r>
              <a:rPr lang="ca-ES" dirty="0" smtClean="0">
                <a:latin typeface="Consolas" panose="020B0609020204030204" pitchFamily="49" charset="0"/>
                <a:cs typeface="Consolas" panose="020B0609020204030204" pitchFamily="49" charset="0"/>
              </a:rPr>
              <a:t>=</a:t>
            </a:r>
            <a:r>
              <a:rPr lang="ca-ES" dirty="0" err="1" smtClean="0">
                <a:latin typeface="Consolas" panose="020B0609020204030204" pitchFamily="49" charset="0"/>
                <a:cs typeface="Consolas" panose="020B0609020204030204" pitchFamily="49" charset="0"/>
              </a:rPr>
              <a:t>clustal</a:t>
            </a:r>
            <a:endParaRPr lang="ca-ES" dirty="0" smtClean="0">
              <a:latin typeface="Consolas" panose="020B0609020204030204" pitchFamily="49" charset="0"/>
              <a:cs typeface="Consolas" panose="020B0609020204030204" pitchFamily="49" charset="0"/>
            </a:endParaRPr>
          </a:p>
          <a:p>
            <a:endParaRPr lang="ca-ES" dirty="0" smtClean="0">
              <a:latin typeface="Consolas" panose="020B0609020204030204" pitchFamily="49" charset="0"/>
              <a:cs typeface="Consolas" panose="020B0609020204030204" pitchFamily="49" charset="0"/>
            </a:endParaRPr>
          </a:p>
          <a:p>
            <a:r>
              <a:rPr lang="ca-ES" dirty="0" smtClean="0">
                <a:latin typeface="Consolas" panose="020B0609020204030204" pitchFamily="49" charset="0"/>
                <a:cs typeface="Consolas" panose="020B0609020204030204" pitchFamily="49" charset="0"/>
              </a:rPr>
              <a:t>cat </a:t>
            </a:r>
            <a:r>
              <a:rPr lang="ca-ES" dirty="0" err="1" smtClean="0">
                <a:latin typeface="Consolas" panose="020B0609020204030204" pitchFamily="49" charset="0"/>
                <a:cs typeface="Consolas" panose="020B0609020204030204" pitchFamily="49" charset="0"/>
              </a:rPr>
              <a:t>all_seqs.aln</a:t>
            </a:r>
            <a:endParaRPr lang="ca-ES" dirty="0"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93440"/>
            <a:ext cx="7455700" cy="5964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5842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 Box 2"/>
          <p:cNvSpPr txBox="1">
            <a:spLocks noChangeArrowheads="1"/>
          </p:cNvSpPr>
          <p:nvPr/>
        </p:nvSpPr>
        <p:spPr bwMode="auto">
          <a:xfrm>
            <a:off x="3959225" y="401638"/>
            <a:ext cx="4811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Why processor understands me?</a:t>
            </a:r>
          </a:p>
        </p:txBody>
      </p:sp>
      <p:grpSp>
        <p:nvGrpSpPr>
          <p:cNvPr id="199698" name="Group 18"/>
          <p:cNvGrpSpPr>
            <a:grpSpLocks/>
          </p:cNvGrpSpPr>
          <p:nvPr/>
        </p:nvGrpSpPr>
        <p:grpSpPr bwMode="auto">
          <a:xfrm>
            <a:off x="657225" y="819150"/>
            <a:ext cx="7419975" cy="1636713"/>
            <a:chOff x="414" y="516"/>
            <a:chExt cx="4674" cy="1031"/>
          </a:xfrm>
        </p:grpSpPr>
        <p:pic>
          <p:nvPicPr>
            <p:cNvPr id="199684" name="Picture 4" descr="programad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14" y="516"/>
              <a:ext cx="1374" cy="1031"/>
            </a:xfrm>
            <a:prstGeom prst="rect">
              <a:avLst/>
            </a:prstGeom>
            <a:noFill/>
            <a:extLst>
              <a:ext uri="{909E8E84-426E-40DD-AFC4-6F175D3DCCD1}">
                <a14:hiddenFill xmlns:a14="http://schemas.microsoft.com/office/drawing/2010/main">
                  <a:solidFill>
                    <a:srgbClr val="FFFFFF"/>
                  </a:solidFill>
                </a14:hiddenFill>
              </a:ext>
            </a:extLst>
          </p:spPr>
        </p:pic>
        <p:sp>
          <p:nvSpPr>
            <p:cNvPr id="199685" name="Text Box 5"/>
            <p:cNvSpPr txBox="1">
              <a:spLocks noChangeArrowheads="1"/>
            </p:cNvSpPr>
            <p:nvPr/>
          </p:nvSpPr>
          <p:spPr bwMode="auto">
            <a:xfrm>
              <a:off x="414" y="527"/>
              <a:ext cx="3252" cy="6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dirty="0"/>
                <a:t>Programmer:</a:t>
              </a:r>
              <a:r>
                <a:rPr lang="en-US" altLang="es-ES" dirty="0"/>
                <a:t> Writes software with users in mind (or not)</a:t>
              </a:r>
            </a:p>
            <a:p>
              <a:r>
                <a:rPr lang="en-US" altLang="es-ES" sz="1200" dirty="0">
                  <a:solidFill>
                    <a:srgbClr val="FF0000"/>
                  </a:solidFill>
                  <a:latin typeface="Courier New" pitchFamily="49" charset="0"/>
                </a:rPr>
                <a:t>main()</a:t>
              </a:r>
            </a:p>
            <a:p>
              <a:r>
                <a:rPr lang="en-US" altLang="es-ES" sz="1200" dirty="0">
                  <a:solidFill>
                    <a:srgbClr val="FF0000"/>
                  </a:solidFill>
                  <a:latin typeface="Courier New" pitchFamily="49" charset="0"/>
                </a:rPr>
                <a:t>{</a:t>
              </a:r>
            </a:p>
            <a:p>
              <a:r>
                <a:rPr lang="en-US" altLang="es-ES" sz="1200" dirty="0">
                  <a:solidFill>
                    <a:srgbClr val="FF0000"/>
                  </a:solidFill>
                  <a:latin typeface="Courier New" pitchFamily="49" charset="0"/>
                </a:rPr>
                <a:t>	</a:t>
              </a:r>
              <a:r>
                <a:rPr lang="en-US" altLang="es-ES" sz="1200" dirty="0" err="1">
                  <a:solidFill>
                    <a:srgbClr val="FF0000"/>
                  </a:solidFill>
                  <a:latin typeface="Courier New" pitchFamily="49" charset="0"/>
                </a:rPr>
                <a:t>printf</a:t>
              </a:r>
              <a:r>
                <a:rPr lang="en-US" altLang="es-ES" sz="1200" dirty="0">
                  <a:solidFill>
                    <a:srgbClr val="FF0000"/>
                  </a:solidFill>
                  <a:latin typeface="Courier New" pitchFamily="49" charset="0"/>
                </a:rPr>
                <a:t> “Hello world!!” ;</a:t>
              </a:r>
            </a:p>
            <a:p>
              <a:r>
                <a:rPr lang="en-US" altLang="es-ES" sz="1200" dirty="0">
                  <a:solidFill>
                    <a:srgbClr val="FF0000"/>
                  </a:solidFill>
                  <a:latin typeface="Courier New" pitchFamily="49" charset="0"/>
                </a:rPr>
                <a:t>}</a:t>
              </a:r>
            </a:p>
          </p:txBody>
        </p:sp>
      </p:grpSp>
      <p:grpSp>
        <p:nvGrpSpPr>
          <p:cNvPr id="199699" name="Group 19"/>
          <p:cNvGrpSpPr>
            <a:grpSpLocks/>
          </p:cNvGrpSpPr>
          <p:nvPr/>
        </p:nvGrpSpPr>
        <p:grpSpPr bwMode="auto">
          <a:xfrm>
            <a:off x="276225" y="2204864"/>
            <a:ext cx="8191500" cy="3163889"/>
            <a:chOff x="174" y="1458"/>
            <a:chExt cx="5160" cy="1993"/>
          </a:xfrm>
        </p:grpSpPr>
        <p:pic>
          <p:nvPicPr>
            <p:cNvPr id="199690" name="Picture 10" descr="fortra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 y="1986"/>
              <a:ext cx="1412" cy="552"/>
            </a:xfrm>
            <a:prstGeom prst="rect">
              <a:avLst/>
            </a:prstGeom>
            <a:noFill/>
            <a:extLst>
              <a:ext uri="{909E8E84-426E-40DD-AFC4-6F175D3DCCD1}">
                <a14:hiddenFill xmlns:a14="http://schemas.microsoft.com/office/drawing/2010/main">
                  <a:solidFill>
                    <a:srgbClr val="FFFFFF"/>
                  </a:solidFill>
                </a14:hiddenFill>
              </a:ext>
            </a:extLst>
          </p:spPr>
        </p:pic>
        <p:sp>
          <p:nvSpPr>
            <p:cNvPr id="199688" name="Text Box 8"/>
            <p:cNvSpPr txBox="1">
              <a:spLocks noChangeArrowheads="1"/>
            </p:cNvSpPr>
            <p:nvPr/>
          </p:nvSpPr>
          <p:spPr bwMode="auto">
            <a:xfrm>
              <a:off x="1638" y="1648"/>
              <a:ext cx="3696" cy="1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b="1" dirty="0"/>
                <a:t>Compiler</a:t>
              </a:r>
              <a:r>
                <a:rPr lang="en-US" altLang="es-ES" sz="1800" dirty="0"/>
                <a:t>:</a:t>
              </a:r>
              <a:r>
                <a:rPr lang="en-US" altLang="es-ES" dirty="0"/>
                <a:t> translates programmer's language to computer’s language (0 and 1) generating </a:t>
              </a:r>
              <a:r>
                <a:rPr lang="en-US" altLang="es-ES" b="1" dirty="0"/>
                <a:t>binary</a:t>
              </a:r>
              <a:r>
                <a:rPr lang="en-US" altLang="es-ES" dirty="0"/>
                <a:t> programs executable by the </a:t>
              </a:r>
              <a:r>
                <a:rPr lang="en-US" altLang="es-ES" dirty="0" smtClean="0"/>
                <a:t>processor. </a:t>
              </a:r>
              <a:r>
                <a:rPr lang="en-US" altLang="es-ES" u="sng" dirty="0" smtClean="0"/>
                <a:t>Generated binary do not need the compiler to be executed</a:t>
              </a:r>
            </a:p>
            <a:p>
              <a:r>
                <a:rPr lang="en-US" altLang="es-ES" b="1" dirty="0" smtClean="0"/>
                <a:t>Interpreter</a:t>
              </a:r>
              <a:r>
                <a:rPr lang="en-US" altLang="es-ES" dirty="0" smtClean="0"/>
                <a:t>: translates programmer's language to computer’s language (0 and 1)  line by line in running time</a:t>
              </a:r>
              <a:r>
                <a:rPr lang="en-US" altLang="es-ES" u="sng" dirty="0" smtClean="0"/>
                <a:t>. Nothing it is generated, the interpreter is always needed to execute the program</a:t>
              </a:r>
              <a:endParaRPr lang="en-US" altLang="es-ES" u="sng" dirty="0"/>
            </a:p>
            <a:p>
              <a:endParaRPr lang="en-US" altLang="es-ES" dirty="0"/>
            </a:p>
            <a:p>
              <a:r>
                <a:rPr lang="en-US" altLang="es-ES" dirty="0">
                  <a:solidFill>
                    <a:srgbClr val="FF0000"/>
                  </a:solidFill>
                </a:rPr>
                <a:t>"R" = "01010010"</a:t>
              </a:r>
              <a:r>
                <a:rPr lang="en-US" altLang="es-ES" dirty="0"/>
                <a:t> </a:t>
              </a:r>
            </a:p>
          </p:txBody>
        </p:sp>
        <p:sp>
          <p:nvSpPr>
            <p:cNvPr id="199691" name="AutoShape 11">
              <a:hlinkClick r:id="rId5" action="ppaction://program" highlightClick="1"/>
            </p:cNvPr>
            <p:cNvSpPr>
              <a:spLocks noChangeArrowheads="1"/>
            </p:cNvSpPr>
            <p:nvPr/>
          </p:nvSpPr>
          <p:spPr bwMode="auto">
            <a:xfrm>
              <a:off x="476" y="2728"/>
              <a:ext cx="336" cy="384"/>
            </a:xfrm>
            <a:prstGeom prst="actionButtonDocumen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dirty="0"/>
            </a:p>
          </p:txBody>
        </p:sp>
        <p:pic>
          <p:nvPicPr>
            <p:cNvPr id="199687" name="Picture 7" descr="cplusplus"/>
            <p:cNvPicPr>
              <a:picLocks noChangeAspect="1" noChangeArrowheads="1"/>
            </p:cNvPicPr>
            <p:nvPr/>
          </p:nvPicPr>
          <p:blipFill>
            <a:blip r:embed="rId6">
              <a:extLst>
                <a:ext uri="{28A0092B-C50C-407E-A947-70E740481C1C}">
                  <a14:useLocalDpi xmlns:a14="http://schemas.microsoft.com/office/drawing/2010/main" val="0"/>
                </a:ext>
              </a:extLst>
            </a:blip>
            <a:srcRect l="13333" t="15286" r="12381" b="15924"/>
            <a:stretch>
              <a:fillRect/>
            </a:stretch>
          </p:blipFill>
          <p:spPr bwMode="auto">
            <a:xfrm>
              <a:off x="240" y="1458"/>
              <a:ext cx="698" cy="644"/>
            </a:xfrm>
            <a:prstGeom prst="rect">
              <a:avLst/>
            </a:prstGeom>
            <a:noFill/>
            <a:extLst>
              <a:ext uri="{909E8E84-426E-40DD-AFC4-6F175D3DCCD1}">
                <a14:hiddenFill xmlns:a14="http://schemas.microsoft.com/office/drawing/2010/main">
                  <a:solidFill>
                    <a:srgbClr val="FFFFFF"/>
                  </a:solidFill>
                </a14:hiddenFill>
              </a:ext>
            </a:extLst>
          </p:spPr>
        </p:pic>
        <p:pic>
          <p:nvPicPr>
            <p:cNvPr id="199689" name="Picture 9" descr="ada"/>
            <p:cNvPicPr>
              <a:picLocks noChangeAspect="1" noChangeArrowheads="1"/>
            </p:cNvPicPr>
            <p:nvPr/>
          </p:nvPicPr>
          <p:blipFill>
            <a:blip r:embed="rId7">
              <a:extLst>
                <a:ext uri="{28A0092B-C50C-407E-A947-70E740481C1C}">
                  <a14:useLocalDpi xmlns:a14="http://schemas.microsoft.com/office/drawing/2010/main" val="0"/>
                </a:ext>
              </a:extLst>
            </a:blip>
            <a:srcRect l="20000" r="21875"/>
            <a:stretch>
              <a:fillRect/>
            </a:stretch>
          </p:blipFill>
          <p:spPr bwMode="auto">
            <a:xfrm>
              <a:off x="870" y="1722"/>
              <a:ext cx="600" cy="40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9700" name="Group 20"/>
          <p:cNvGrpSpPr>
            <a:grpSpLocks/>
          </p:cNvGrpSpPr>
          <p:nvPr/>
        </p:nvGrpSpPr>
        <p:grpSpPr bwMode="auto">
          <a:xfrm>
            <a:off x="655638" y="5150693"/>
            <a:ext cx="7600950" cy="1590675"/>
            <a:chOff x="413" y="2665"/>
            <a:chExt cx="4788" cy="1002"/>
          </a:xfrm>
        </p:grpSpPr>
        <p:sp>
          <p:nvSpPr>
            <p:cNvPr id="199692" name="Text Box 12"/>
            <p:cNvSpPr txBox="1">
              <a:spLocks noChangeArrowheads="1"/>
            </p:cNvSpPr>
            <p:nvPr/>
          </p:nvSpPr>
          <p:spPr bwMode="auto">
            <a:xfrm>
              <a:off x="413" y="2853"/>
              <a:ext cx="3366" cy="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dirty="0"/>
                <a:t>Operative System:</a:t>
              </a:r>
              <a:r>
                <a:rPr lang="en-US" altLang="es-ES" dirty="0"/>
                <a:t> allows interaction with the processor in a unified and easy way</a:t>
              </a:r>
            </a:p>
            <a:p>
              <a:r>
                <a:rPr lang="en-US" altLang="es-ES" dirty="0">
                  <a:solidFill>
                    <a:srgbClr val="FF0000"/>
                  </a:solidFill>
                </a:rPr>
                <a:t>"R" = "01010010"</a:t>
              </a:r>
              <a:r>
                <a:rPr lang="en-US" altLang="es-ES" dirty="0"/>
                <a:t> </a:t>
              </a:r>
            </a:p>
          </p:txBody>
        </p:sp>
        <p:pic>
          <p:nvPicPr>
            <p:cNvPr id="199693" name="Picture 13" descr="tux"/>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37" y="2665"/>
              <a:ext cx="651" cy="773"/>
            </a:xfrm>
            <a:prstGeom prst="rect">
              <a:avLst/>
            </a:prstGeom>
            <a:noFill/>
            <a:extLst>
              <a:ext uri="{909E8E84-426E-40DD-AFC4-6F175D3DCCD1}">
                <a14:hiddenFill xmlns:a14="http://schemas.microsoft.com/office/drawing/2010/main">
                  <a:solidFill>
                    <a:srgbClr val="FFFFFF"/>
                  </a:solidFill>
                </a14:hiddenFill>
              </a:ext>
            </a:extLst>
          </p:spPr>
        </p:pic>
        <p:pic>
          <p:nvPicPr>
            <p:cNvPr id="199694" name="Picture 14" descr="2004-8-31-windows-logo"/>
            <p:cNvPicPr>
              <a:picLocks noChangeAspect="1" noChangeArrowheads="1"/>
            </p:cNvPicPr>
            <p:nvPr/>
          </p:nvPicPr>
          <p:blipFill>
            <a:blip r:embed="rId9" cstate="print">
              <a:extLst>
                <a:ext uri="{28A0092B-C50C-407E-A947-70E740481C1C}">
                  <a14:useLocalDpi xmlns:a14="http://schemas.microsoft.com/office/drawing/2010/main" val="0"/>
                </a:ext>
              </a:extLst>
            </a:blip>
            <a:srcRect l="42227" b="29538"/>
            <a:stretch>
              <a:fillRect/>
            </a:stretch>
          </p:blipFill>
          <p:spPr bwMode="auto">
            <a:xfrm>
              <a:off x="4651" y="2673"/>
              <a:ext cx="550" cy="458"/>
            </a:xfrm>
            <a:prstGeom prst="rect">
              <a:avLst/>
            </a:prstGeom>
            <a:noFill/>
            <a:extLst>
              <a:ext uri="{909E8E84-426E-40DD-AFC4-6F175D3DCCD1}">
                <a14:hiddenFill xmlns:a14="http://schemas.microsoft.com/office/drawing/2010/main">
                  <a:solidFill>
                    <a:srgbClr val="FFFFFF"/>
                  </a:solidFill>
                </a14:hiddenFill>
              </a:ext>
            </a:extLst>
          </p:spPr>
        </p:pic>
        <p:grpSp>
          <p:nvGrpSpPr>
            <p:cNvPr id="199697" name="Group 17"/>
            <p:cNvGrpSpPr>
              <a:grpSpLocks/>
            </p:cNvGrpSpPr>
            <p:nvPr/>
          </p:nvGrpSpPr>
          <p:grpSpPr bwMode="auto">
            <a:xfrm>
              <a:off x="4470" y="3109"/>
              <a:ext cx="599" cy="558"/>
              <a:chOff x="4578" y="3043"/>
              <a:chExt cx="599" cy="558"/>
            </a:xfrm>
          </p:grpSpPr>
          <p:pic>
            <p:nvPicPr>
              <p:cNvPr id="199695" name="Picture 15" descr="product_title_200908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8" y="3474"/>
                <a:ext cx="599" cy="127"/>
              </a:xfrm>
              <a:prstGeom prst="rect">
                <a:avLst/>
              </a:prstGeom>
              <a:noFill/>
              <a:extLst>
                <a:ext uri="{909E8E84-426E-40DD-AFC4-6F175D3DCCD1}">
                  <a14:hiddenFill xmlns:a14="http://schemas.microsoft.com/office/drawing/2010/main">
                    <a:solidFill>
                      <a:srgbClr val="FFFFFF"/>
                    </a:solidFill>
                  </a14:hiddenFill>
                </a:ext>
              </a:extLst>
            </p:spPr>
          </p:pic>
          <p:pic>
            <p:nvPicPr>
              <p:cNvPr id="199696" name="Picture 16" descr="64px-OSXLeopard"/>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3" y="3043"/>
                <a:ext cx="301" cy="362"/>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4686386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96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97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6" name="Text Box 4"/>
          <p:cNvSpPr txBox="1">
            <a:spLocks noChangeArrowheads="1"/>
          </p:cNvSpPr>
          <p:nvPr/>
        </p:nvSpPr>
        <p:spPr bwMode="auto">
          <a:xfrm>
            <a:off x="1638300" y="401638"/>
            <a:ext cx="7132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Operative System, What is it and why we need it</a:t>
            </a:r>
          </a:p>
        </p:txBody>
      </p:sp>
      <p:sp>
        <p:nvSpPr>
          <p:cNvPr id="136197" name="Text Box 5"/>
          <p:cNvSpPr txBox="1">
            <a:spLocks noChangeArrowheads="1"/>
          </p:cNvSpPr>
          <p:nvPr/>
        </p:nvSpPr>
        <p:spPr bwMode="auto">
          <a:xfrm>
            <a:off x="1600200" y="1447800"/>
            <a:ext cx="5856288" cy="186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800"/>
              <a:t>An </a:t>
            </a:r>
            <a:r>
              <a:rPr lang="en-US" altLang="es-ES" sz="2000">
                <a:solidFill>
                  <a:srgbClr val="FF0000"/>
                </a:solidFill>
              </a:rPr>
              <a:t>Operative System</a:t>
            </a:r>
            <a:r>
              <a:rPr lang="en-US" altLang="es-ES" sz="1800"/>
              <a:t> is a group of programs or software, devoted to allow interaction between users and computer, it manages its resources in an easy and efficient way. It starts to work when computer boots and mages hardware form lowest levels.</a:t>
            </a:r>
          </a:p>
          <a:p>
            <a:endParaRPr lang="en-US" altLang="es-ES" sz="2400"/>
          </a:p>
        </p:txBody>
      </p:sp>
      <p:sp>
        <p:nvSpPr>
          <p:cNvPr id="136198" name="Text Box 6"/>
          <p:cNvSpPr txBox="1">
            <a:spLocks noChangeArrowheads="1"/>
          </p:cNvSpPr>
          <p:nvPr/>
        </p:nvSpPr>
        <p:spPr bwMode="auto">
          <a:xfrm>
            <a:off x="2667000" y="3484563"/>
            <a:ext cx="179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1800">
                <a:solidFill>
                  <a:srgbClr val="FF0000"/>
                </a:solidFill>
              </a:rPr>
              <a:t> Device </a:t>
            </a:r>
            <a:r>
              <a:rPr lang="en-US" altLang="es-ES" sz="1800"/>
              <a:t>access</a:t>
            </a:r>
          </a:p>
        </p:txBody>
      </p:sp>
      <p:sp>
        <p:nvSpPr>
          <p:cNvPr id="136199" name="Text Box 7"/>
          <p:cNvSpPr txBox="1">
            <a:spLocks noChangeArrowheads="1"/>
          </p:cNvSpPr>
          <p:nvPr/>
        </p:nvSpPr>
        <p:spPr bwMode="auto">
          <a:xfrm>
            <a:off x="2667000" y="3865563"/>
            <a:ext cx="2101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1800"/>
              <a:t> Input/Output (I/O)</a:t>
            </a:r>
          </a:p>
        </p:txBody>
      </p:sp>
      <p:sp>
        <p:nvSpPr>
          <p:cNvPr id="136200" name="Text Box 8"/>
          <p:cNvSpPr txBox="1">
            <a:spLocks noChangeArrowheads="1"/>
          </p:cNvSpPr>
          <p:nvPr/>
        </p:nvSpPr>
        <p:spPr bwMode="auto">
          <a:xfrm>
            <a:off x="2667000" y="4246563"/>
            <a:ext cx="307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1800"/>
              <a:t> </a:t>
            </a:r>
            <a:r>
              <a:rPr lang="en-US" altLang="es-ES" sz="1800">
                <a:solidFill>
                  <a:srgbClr val="FF0000"/>
                </a:solidFill>
              </a:rPr>
              <a:t>Directory tree</a:t>
            </a:r>
            <a:r>
              <a:rPr lang="en-US" altLang="es-ES" sz="1800"/>
              <a:t> / </a:t>
            </a:r>
            <a:r>
              <a:rPr lang="en-US" altLang="es-ES" sz="1800">
                <a:solidFill>
                  <a:srgbClr val="FF0000"/>
                </a:solidFill>
              </a:rPr>
              <a:t>File System</a:t>
            </a:r>
          </a:p>
        </p:txBody>
      </p:sp>
      <p:sp>
        <p:nvSpPr>
          <p:cNvPr id="136201" name="Text Box 9"/>
          <p:cNvSpPr txBox="1">
            <a:spLocks noChangeArrowheads="1"/>
          </p:cNvSpPr>
          <p:nvPr/>
        </p:nvSpPr>
        <p:spPr bwMode="auto">
          <a:xfrm>
            <a:off x="2667000" y="4627563"/>
            <a:ext cx="189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1800"/>
              <a:t> Process priority</a:t>
            </a:r>
          </a:p>
        </p:txBody>
      </p:sp>
      <p:sp>
        <p:nvSpPr>
          <p:cNvPr id="136203" name="Text Box 11"/>
          <p:cNvSpPr txBox="1">
            <a:spLocks noChangeArrowheads="1"/>
          </p:cNvSpPr>
          <p:nvPr/>
        </p:nvSpPr>
        <p:spPr bwMode="auto">
          <a:xfrm>
            <a:off x="2665413" y="5016500"/>
            <a:ext cx="920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1800"/>
              <a:t> Users</a:t>
            </a:r>
          </a:p>
        </p:txBody>
      </p:sp>
    </p:spTree>
    <p:extLst>
      <p:ext uri="{BB962C8B-B14F-4D97-AF65-F5344CB8AC3E}">
        <p14:creationId xmlns:p14="http://schemas.microsoft.com/office/powerpoint/2010/main" val="3551231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7" name="Text Box 11"/>
          <p:cNvSpPr txBox="1">
            <a:spLocks noChangeArrowheads="1"/>
          </p:cNvSpPr>
          <p:nvPr/>
        </p:nvSpPr>
        <p:spPr bwMode="auto">
          <a:xfrm>
            <a:off x="2486025" y="401638"/>
            <a:ext cx="6296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Operative System : its parts (private ones)</a:t>
            </a:r>
          </a:p>
        </p:txBody>
      </p:sp>
      <p:sp>
        <p:nvSpPr>
          <p:cNvPr id="137228" name="Text Box 12"/>
          <p:cNvSpPr txBox="1">
            <a:spLocks noChangeArrowheads="1"/>
          </p:cNvSpPr>
          <p:nvPr/>
        </p:nvSpPr>
        <p:spPr bwMode="auto">
          <a:xfrm>
            <a:off x="1279525" y="1277938"/>
            <a:ext cx="6416675" cy="429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Times New Roman" pitchFamily="18" charset="0"/>
              <a:buChar char="-"/>
            </a:pPr>
            <a:r>
              <a:rPr lang="en-US" altLang="es-ES" sz="2400">
                <a:solidFill>
                  <a:srgbClr val="FF0000"/>
                </a:solidFill>
              </a:rPr>
              <a:t>Kernel</a:t>
            </a:r>
            <a:r>
              <a:rPr lang="en-US" altLang="es-ES" sz="2400"/>
              <a:t>: </a:t>
            </a:r>
            <a:r>
              <a:rPr lang="en-US" altLang="es-ES" sz="1800"/>
              <a:t>The OS itself, it’s the one who decide what to do, how to do it and when to do it, it controls devices and peripherals at the lowest hardware level. (linux, NT Kernel, XNU,) </a:t>
            </a:r>
          </a:p>
          <a:p>
            <a:pPr>
              <a:buFont typeface="Times New Roman" pitchFamily="18" charset="0"/>
              <a:buNone/>
            </a:pPr>
            <a:endParaRPr lang="en-US" altLang="es-ES"/>
          </a:p>
          <a:p>
            <a:pPr>
              <a:buFont typeface="Times New Roman" pitchFamily="18" charset="0"/>
              <a:buNone/>
            </a:pPr>
            <a:r>
              <a:rPr lang="en-US" altLang="es-ES"/>
              <a:t>WindowsXP: 	</a:t>
            </a:r>
            <a:r>
              <a:rPr lang="en-US" altLang="es-ES">
                <a:latin typeface="Courier New" pitchFamily="49" charset="0"/>
              </a:rPr>
              <a:t>C:\WINDOWS\system32\ntoskrnl.exe</a:t>
            </a:r>
          </a:p>
          <a:p>
            <a:pPr>
              <a:buFont typeface="Times New Roman" pitchFamily="18" charset="0"/>
              <a:buNone/>
            </a:pPr>
            <a:r>
              <a:rPr lang="en-US" altLang="es-ES"/>
              <a:t>Linux: 		</a:t>
            </a:r>
            <a:r>
              <a:rPr lang="en-US" altLang="es-ES">
                <a:latin typeface="Courier New" pitchFamily="49" charset="0"/>
              </a:rPr>
              <a:t>/boot/vmlinuz-2.6.*</a:t>
            </a:r>
          </a:p>
          <a:p>
            <a:pPr>
              <a:buFont typeface="Times New Roman" pitchFamily="18" charset="0"/>
              <a:buNone/>
            </a:pPr>
            <a:endParaRPr lang="en-US" altLang="es-ES" sz="1800"/>
          </a:p>
          <a:p>
            <a:pPr>
              <a:buFont typeface="Times New Roman" pitchFamily="18" charset="0"/>
              <a:buChar char="-"/>
            </a:pPr>
            <a:r>
              <a:rPr lang="en-US" altLang="es-ES" sz="2400">
                <a:solidFill>
                  <a:srgbClr val="FF0000"/>
                </a:solidFill>
              </a:rPr>
              <a:t>Filesystem</a:t>
            </a:r>
            <a:r>
              <a:rPr lang="en-US" altLang="es-ES" sz="1800"/>
              <a:t>: Keeps hierarchy, easy access and consistency  of stored data in the different physical or virtual devices (ie: fat, ext2/3, ntfs, nfs, hfs)</a:t>
            </a:r>
          </a:p>
          <a:p>
            <a:pPr>
              <a:buFont typeface="Times New Roman" pitchFamily="18" charset="0"/>
              <a:buNone/>
            </a:pPr>
            <a:endParaRPr lang="en-US" altLang="es-ES" sz="1800"/>
          </a:p>
          <a:p>
            <a:pPr>
              <a:buFont typeface="Times New Roman" pitchFamily="18" charset="0"/>
              <a:buNone/>
            </a:pPr>
            <a:endParaRPr lang="en-US" altLang="es-ES" sz="1800"/>
          </a:p>
          <a:p>
            <a:pPr>
              <a:buFont typeface="Times New Roman" pitchFamily="18" charset="0"/>
              <a:buChar char="-"/>
            </a:pPr>
            <a:r>
              <a:rPr lang="en-US" altLang="es-ES" sz="2400"/>
              <a:t>Various tools </a:t>
            </a:r>
            <a:r>
              <a:rPr lang="en-US" altLang="es-ES" sz="1800"/>
              <a:t>: group of programs that allow users and / or administrators interact with the OS</a:t>
            </a:r>
          </a:p>
        </p:txBody>
      </p:sp>
    </p:spTree>
    <p:extLst>
      <p:ext uri="{BB962C8B-B14F-4D97-AF65-F5344CB8AC3E}">
        <p14:creationId xmlns:p14="http://schemas.microsoft.com/office/powerpoint/2010/main" val="2184011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ext Box 2"/>
          <p:cNvSpPr txBox="1">
            <a:spLocks noChangeArrowheads="1"/>
          </p:cNvSpPr>
          <p:nvPr/>
        </p:nvSpPr>
        <p:spPr bwMode="auto">
          <a:xfrm>
            <a:off x="2393950" y="401638"/>
            <a:ext cx="6338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Operative System: shapes, kinds and colors</a:t>
            </a:r>
          </a:p>
        </p:txBody>
      </p:sp>
      <p:pic>
        <p:nvPicPr>
          <p:cNvPr id="201733" name="Picture 5" descr="2004-8-31-windows-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5963" y="4891088"/>
            <a:ext cx="1511300" cy="1031875"/>
          </a:xfrm>
          <a:prstGeom prst="rect">
            <a:avLst/>
          </a:prstGeom>
          <a:noFill/>
          <a:extLst>
            <a:ext uri="{909E8E84-426E-40DD-AFC4-6F175D3DCCD1}">
              <a14:hiddenFill xmlns:a14="http://schemas.microsoft.com/office/drawing/2010/main">
                <a:solidFill>
                  <a:srgbClr val="FFFFFF"/>
                </a:solidFill>
              </a14:hiddenFill>
            </a:ext>
          </a:extLst>
        </p:spPr>
      </p:pic>
      <p:grpSp>
        <p:nvGrpSpPr>
          <p:cNvPr id="201772" name="Group 44"/>
          <p:cNvGrpSpPr>
            <a:grpSpLocks/>
          </p:cNvGrpSpPr>
          <p:nvPr/>
        </p:nvGrpSpPr>
        <p:grpSpPr bwMode="auto">
          <a:xfrm>
            <a:off x="6447160" y="4575175"/>
            <a:ext cx="2373312" cy="1562100"/>
            <a:chOff x="3908" y="2874"/>
            <a:chExt cx="1495" cy="984"/>
          </a:xfrm>
        </p:grpSpPr>
        <p:sp>
          <p:nvSpPr>
            <p:cNvPr id="201735" name="Text Box 7"/>
            <p:cNvSpPr txBox="1">
              <a:spLocks noChangeArrowheads="1"/>
            </p:cNvSpPr>
            <p:nvPr/>
          </p:nvSpPr>
          <p:spPr bwMode="auto">
            <a:xfrm>
              <a:off x="4070" y="2874"/>
              <a:ext cx="9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dirty="0">
                  <a:solidFill>
                    <a:srgbClr val="FF0000"/>
                  </a:solidFill>
                </a:rPr>
                <a:t>Macintosh</a:t>
              </a:r>
            </a:p>
          </p:txBody>
        </p:sp>
        <p:pic>
          <p:nvPicPr>
            <p:cNvPr id="201736" name="Picture 8" descr="mac_os_logo_198x1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 y="3263"/>
              <a:ext cx="652" cy="595"/>
            </a:xfrm>
            <a:prstGeom prst="rect">
              <a:avLst/>
            </a:prstGeom>
            <a:noFill/>
            <a:extLst>
              <a:ext uri="{909E8E84-426E-40DD-AFC4-6F175D3DCCD1}">
                <a14:hiddenFill xmlns:a14="http://schemas.microsoft.com/office/drawing/2010/main">
                  <a:solidFill>
                    <a:srgbClr val="FFFFFF"/>
                  </a:solidFill>
                </a14:hiddenFill>
              </a:ext>
            </a:extLst>
          </p:spPr>
        </p:pic>
        <p:pic>
          <p:nvPicPr>
            <p:cNvPr id="201737" name="Picture 9" descr="macintosh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8" y="3330"/>
              <a:ext cx="913" cy="277"/>
            </a:xfrm>
            <a:prstGeom prst="rect">
              <a:avLst/>
            </a:prstGeom>
            <a:noFill/>
            <a:extLst>
              <a:ext uri="{909E8E84-426E-40DD-AFC4-6F175D3DCCD1}">
                <a14:hiddenFill xmlns:a14="http://schemas.microsoft.com/office/drawing/2010/main">
                  <a:solidFill>
                    <a:srgbClr val="FFFFFF"/>
                  </a:solidFill>
                </a14:hiddenFill>
              </a:ext>
            </a:extLst>
          </p:spPr>
        </p:pic>
      </p:grpSp>
      <p:sp>
        <p:nvSpPr>
          <p:cNvPr id="201739" name="Text Box 11"/>
          <p:cNvSpPr txBox="1">
            <a:spLocks noChangeArrowheads="1"/>
          </p:cNvSpPr>
          <p:nvPr/>
        </p:nvSpPr>
        <p:spPr bwMode="auto">
          <a:xfrm>
            <a:off x="971550" y="1173163"/>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solidFill>
                  <a:srgbClr val="FF0000"/>
                </a:solidFill>
              </a:rPr>
              <a:t>UNIX</a:t>
            </a:r>
          </a:p>
        </p:txBody>
      </p:sp>
      <p:pic>
        <p:nvPicPr>
          <p:cNvPr id="201740" name="Picture 12" descr="bsd-bi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13200" y="1184275"/>
            <a:ext cx="1087438" cy="1147763"/>
          </a:xfrm>
          <a:prstGeom prst="rect">
            <a:avLst/>
          </a:prstGeom>
          <a:noFill/>
          <a:extLst>
            <a:ext uri="{909E8E84-426E-40DD-AFC4-6F175D3DCCD1}">
              <a14:hiddenFill xmlns:a14="http://schemas.microsoft.com/office/drawing/2010/main">
                <a:solidFill>
                  <a:srgbClr val="FFFFFF"/>
                </a:solidFill>
              </a14:hiddenFill>
            </a:ext>
          </a:extLst>
        </p:spPr>
      </p:pic>
      <p:pic>
        <p:nvPicPr>
          <p:cNvPr id="201743" name="Picture 15" descr="sun-solaris-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8338" y="1397000"/>
            <a:ext cx="730250" cy="730250"/>
          </a:xfrm>
          <a:prstGeom prst="rect">
            <a:avLst/>
          </a:prstGeom>
          <a:noFill/>
          <a:extLst>
            <a:ext uri="{909E8E84-426E-40DD-AFC4-6F175D3DCCD1}">
              <a14:hiddenFill xmlns:a14="http://schemas.microsoft.com/office/drawing/2010/main">
                <a:solidFill>
                  <a:srgbClr val="FFFFFF"/>
                </a:solidFill>
              </a14:hiddenFill>
            </a:ext>
          </a:extLst>
        </p:spPr>
      </p:pic>
      <p:pic>
        <p:nvPicPr>
          <p:cNvPr id="201744" name="Picture 16" descr="tux"/>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47963" y="2687638"/>
            <a:ext cx="1257300" cy="1493837"/>
          </a:xfrm>
          <a:prstGeom prst="rect">
            <a:avLst/>
          </a:prstGeom>
          <a:noFill/>
          <a:extLst>
            <a:ext uri="{909E8E84-426E-40DD-AFC4-6F175D3DCCD1}">
              <a14:hiddenFill xmlns:a14="http://schemas.microsoft.com/office/drawing/2010/main">
                <a:solidFill>
                  <a:srgbClr val="FFFFFF"/>
                </a:solidFill>
              </a14:hiddenFill>
            </a:ext>
          </a:extLst>
        </p:spPr>
      </p:pic>
      <p:pic>
        <p:nvPicPr>
          <p:cNvPr id="201745" name="Picture 17" descr="IBM-AIX_logo2008090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6525" y="1271588"/>
            <a:ext cx="893763" cy="893762"/>
          </a:xfrm>
          <a:prstGeom prst="rect">
            <a:avLst/>
          </a:prstGeom>
          <a:noFill/>
          <a:extLst>
            <a:ext uri="{909E8E84-426E-40DD-AFC4-6F175D3DCCD1}">
              <a14:hiddenFill xmlns:a14="http://schemas.microsoft.com/office/drawing/2010/main">
                <a:solidFill>
                  <a:srgbClr val="FFFFFF"/>
                </a:solidFill>
              </a14:hiddenFill>
            </a:ext>
          </a:extLst>
        </p:spPr>
      </p:pic>
      <p:sp>
        <p:nvSpPr>
          <p:cNvPr id="201747" name="Text Box 19"/>
          <p:cNvSpPr txBox="1">
            <a:spLocks noChangeArrowheads="1"/>
          </p:cNvSpPr>
          <p:nvPr/>
        </p:nvSpPr>
        <p:spPr bwMode="auto">
          <a:xfrm>
            <a:off x="3798813" y="4594029"/>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dirty="0">
                <a:solidFill>
                  <a:srgbClr val="FF0000"/>
                </a:solidFill>
              </a:rPr>
              <a:t>VMS</a:t>
            </a:r>
          </a:p>
        </p:txBody>
      </p:sp>
      <p:pic>
        <p:nvPicPr>
          <p:cNvPr id="201748" name="Picture 20" descr="VAX-swoosh_30_l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49700" y="4813104"/>
            <a:ext cx="806450" cy="1157288"/>
          </a:xfrm>
          <a:prstGeom prst="rect">
            <a:avLst/>
          </a:prstGeom>
          <a:noFill/>
          <a:extLst>
            <a:ext uri="{909E8E84-426E-40DD-AFC4-6F175D3DCCD1}">
              <a14:hiddenFill xmlns:a14="http://schemas.microsoft.com/office/drawing/2010/main">
                <a:solidFill>
                  <a:srgbClr val="FFFFFF"/>
                </a:solidFill>
              </a14:hiddenFill>
            </a:ext>
          </a:extLst>
        </p:spPr>
      </p:pic>
      <p:pic>
        <p:nvPicPr>
          <p:cNvPr id="201749" name="Picture 21" descr="Vms_shark_hp"/>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87675" y="5197279"/>
            <a:ext cx="709613" cy="704850"/>
          </a:xfrm>
          <a:prstGeom prst="rect">
            <a:avLst/>
          </a:prstGeom>
          <a:noFill/>
          <a:extLst>
            <a:ext uri="{909E8E84-426E-40DD-AFC4-6F175D3DCCD1}">
              <a14:hiddenFill xmlns:a14="http://schemas.microsoft.com/office/drawing/2010/main">
                <a:solidFill>
                  <a:srgbClr val="FFFFFF"/>
                </a:solidFill>
              </a14:hiddenFill>
            </a:ext>
          </a:extLst>
        </p:spPr>
      </p:pic>
      <p:pic>
        <p:nvPicPr>
          <p:cNvPr id="201753" name="Picture 25" descr="95px-Apple_iO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02513" y="1428750"/>
            <a:ext cx="1073150" cy="849313"/>
          </a:xfrm>
          <a:prstGeom prst="rect">
            <a:avLst/>
          </a:prstGeom>
          <a:noFill/>
          <a:extLst>
            <a:ext uri="{909E8E84-426E-40DD-AFC4-6F175D3DCCD1}">
              <a14:hiddenFill xmlns:a14="http://schemas.microsoft.com/office/drawing/2010/main">
                <a:solidFill>
                  <a:srgbClr val="FFFFFF"/>
                </a:solidFill>
              </a14:hiddenFill>
            </a:ext>
          </a:extLst>
        </p:spPr>
      </p:pic>
      <p:pic>
        <p:nvPicPr>
          <p:cNvPr id="201754" name="Picture 26" descr="product_title_200908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81750" y="2019300"/>
            <a:ext cx="950913" cy="201613"/>
          </a:xfrm>
          <a:prstGeom prst="rect">
            <a:avLst/>
          </a:prstGeom>
          <a:noFill/>
          <a:extLst>
            <a:ext uri="{909E8E84-426E-40DD-AFC4-6F175D3DCCD1}">
              <a14:hiddenFill xmlns:a14="http://schemas.microsoft.com/office/drawing/2010/main">
                <a:solidFill>
                  <a:srgbClr val="FFFFFF"/>
                </a:solidFill>
              </a14:hiddenFill>
            </a:ext>
          </a:extLst>
        </p:spPr>
      </p:pic>
      <p:sp>
        <p:nvSpPr>
          <p:cNvPr id="201757" name="Text Box 29"/>
          <p:cNvSpPr txBox="1">
            <a:spLocks noChangeArrowheads="1"/>
          </p:cNvSpPr>
          <p:nvPr/>
        </p:nvSpPr>
        <p:spPr bwMode="auto">
          <a:xfrm>
            <a:off x="1806575" y="3098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solidFill>
                  <a:srgbClr val="FF0000"/>
                </a:solidFill>
              </a:rPr>
              <a:t>Linux</a:t>
            </a:r>
          </a:p>
        </p:txBody>
      </p:sp>
      <p:pic>
        <p:nvPicPr>
          <p:cNvPr id="201758" name="Picture 30" descr="64px-OSXLeopar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96063" y="1335088"/>
            <a:ext cx="477837" cy="574675"/>
          </a:xfrm>
          <a:prstGeom prst="rect">
            <a:avLst/>
          </a:prstGeom>
          <a:noFill/>
          <a:extLst>
            <a:ext uri="{909E8E84-426E-40DD-AFC4-6F175D3DCCD1}">
              <a14:hiddenFill xmlns:a14="http://schemas.microsoft.com/office/drawing/2010/main">
                <a:solidFill>
                  <a:srgbClr val="FFFFFF"/>
                </a:solidFill>
              </a14:hiddenFill>
            </a:ext>
          </a:extLst>
        </p:spPr>
      </p:pic>
      <p:pic>
        <p:nvPicPr>
          <p:cNvPr id="201759" name="Picture 31" descr="40years"/>
          <p:cNvPicPr>
            <a:picLocks noChangeAspect="1" noChangeArrowheads="1"/>
          </p:cNvPicPr>
          <p:nvPr/>
        </p:nvPicPr>
        <p:blipFill>
          <a:blip r:embed="rId15">
            <a:extLst>
              <a:ext uri="{28A0092B-C50C-407E-A947-70E740481C1C}">
                <a14:useLocalDpi xmlns:a14="http://schemas.microsoft.com/office/drawing/2010/main" val="0"/>
              </a:ext>
            </a:extLst>
          </a:blip>
          <a:srcRect l="13229" r="9932" b="28587"/>
          <a:stretch>
            <a:fillRect/>
          </a:stretch>
        </p:blipFill>
        <p:spPr bwMode="auto">
          <a:xfrm>
            <a:off x="476250" y="1547813"/>
            <a:ext cx="2338388" cy="809625"/>
          </a:xfrm>
          <a:prstGeom prst="rect">
            <a:avLst/>
          </a:prstGeom>
          <a:noFill/>
          <a:extLst>
            <a:ext uri="{909E8E84-426E-40DD-AFC4-6F175D3DCCD1}">
              <a14:hiddenFill xmlns:a14="http://schemas.microsoft.com/office/drawing/2010/main">
                <a:solidFill>
                  <a:srgbClr val="FFFFFF"/>
                </a:solidFill>
              </a14:hiddenFill>
            </a:ext>
          </a:extLst>
        </p:spPr>
      </p:pic>
      <p:pic>
        <p:nvPicPr>
          <p:cNvPr id="201761" name="Picture 33" descr="fedora10500489"/>
          <p:cNvPicPr>
            <a:picLocks noChangeAspect="1" noChangeArrowheads="1"/>
          </p:cNvPicPr>
          <p:nvPr/>
        </p:nvPicPr>
        <p:blipFill>
          <a:blip r:embed="rId16">
            <a:extLst>
              <a:ext uri="{28A0092B-C50C-407E-A947-70E740481C1C}">
                <a14:useLocalDpi xmlns:a14="http://schemas.microsoft.com/office/drawing/2010/main" val="0"/>
              </a:ext>
            </a:extLst>
          </a:blip>
          <a:srcRect l="6100" t="32985" r="10715" b="30156"/>
          <a:stretch>
            <a:fillRect/>
          </a:stretch>
        </p:blipFill>
        <p:spPr bwMode="auto">
          <a:xfrm>
            <a:off x="4999038" y="3436938"/>
            <a:ext cx="1774825" cy="785812"/>
          </a:xfrm>
          <a:prstGeom prst="rect">
            <a:avLst/>
          </a:prstGeom>
          <a:noFill/>
          <a:extLst>
            <a:ext uri="{909E8E84-426E-40DD-AFC4-6F175D3DCCD1}">
              <a14:hiddenFill xmlns:a14="http://schemas.microsoft.com/office/drawing/2010/main">
                <a:solidFill>
                  <a:srgbClr val="FFFFFF"/>
                </a:solidFill>
              </a14:hiddenFill>
            </a:ext>
          </a:extLst>
        </p:spPr>
      </p:pic>
      <p:pic>
        <p:nvPicPr>
          <p:cNvPr id="201762" name="Picture 34" descr="redhat"/>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70350" y="2878138"/>
            <a:ext cx="801688" cy="1076325"/>
          </a:xfrm>
          <a:prstGeom prst="rect">
            <a:avLst/>
          </a:prstGeom>
          <a:noFill/>
          <a:extLst>
            <a:ext uri="{909E8E84-426E-40DD-AFC4-6F175D3DCCD1}">
              <a14:hiddenFill xmlns:a14="http://schemas.microsoft.com/office/drawing/2010/main">
                <a:solidFill>
                  <a:srgbClr val="FFFFFF"/>
                </a:solidFill>
              </a14:hiddenFill>
            </a:ext>
          </a:extLst>
        </p:spPr>
      </p:pic>
      <p:pic>
        <p:nvPicPr>
          <p:cNvPr id="201764" name="Picture 36" descr="android_logo"/>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669213" y="3236913"/>
            <a:ext cx="846137" cy="846137"/>
          </a:xfrm>
          <a:prstGeom prst="rect">
            <a:avLst/>
          </a:prstGeom>
          <a:noFill/>
          <a:extLst>
            <a:ext uri="{909E8E84-426E-40DD-AFC4-6F175D3DCCD1}">
              <a14:hiddenFill xmlns:a14="http://schemas.microsoft.com/office/drawing/2010/main">
                <a:solidFill>
                  <a:srgbClr val="FFFFFF"/>
                </a:solidFill>
              </a14:hiddenFill>
            </a:ext>
          </a:extLst>
        </p:spPr>
      </p:pic>
      <p:grpSp>
        <p:nvGrpSpPr>
          <p:cNvPr id="201767" name="Group 39"/>
          <p:cNvGrpSpPr>
            <a:grpSpLocks/>
          </p:cNvGrpSpPr>
          <p:nvPr/>
        </p:nvGrpSpPr>
        <p:grpSpPr bwMode="auto">
          <a:xfrm>
            <a:off x="5005388" y="2519363"/>
            <a:ext cx="1600200" cy="877887"/>
            <a:chOff x="3153" y="1479"/>
            <a:chExt cx="1008" cy="553"/>
          </a:xfrm>
        </p:grpSpPr>
        <p:pic>
          <p:nvPicPr>
            <p:cNvPr id="201765" name="Picture 37" descr="centos_icon_6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29" y="1479"/>
              <a:ext cx="510" cy="486"/>
            </a:xfrm>
            <a:prstGeom prst="rect">
              <a:avLst/>
            </a:prstGeom>
            <a:noFill/>
            <a:extLst>
              <a:ext uri="{909E8E84-426E-40DD-AFC4-6F175D3DCCD1}">
                <a14:hiddenFill xmlns:a14="http://schemas.microsoft.com/office/drawing/2010/main">
                  <a:solidFill>
                    <a:srgbClr val="FFFFFF"/>
                  </a:solidFill>
                </a14:hiddenFill>
              </a:ext>
            </a:extLst>
          </p:spPr>
        </p:pic>
        <p:pic>
          <p:nvPicPr>
            <p:cNvPr id="201766" name="Picture 38" descr="centos_logo_4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153" y="1814"/>
              <a:ext cx="1008" cy="218"/>
            </a:xfrm>
            <a:prstGeom prst="rect">
              <a:avLst/>
            </a:prstGeom>
            <a:noFill/>
            <a:extLst>
              <a:ext uri="{909E8E84-426E-40DD-AFC4-6F175D3DCCD1}">
                <a14:hiddenFill xmlns:a14="http://schemas.microsoft.com/office/drawing/2010/main">
                  <a:solidFill>
                    <a:srgbClr val="FFFFFF"/>
                  </a:solidFill>
                </a14:hiddenFill>
              </a:ext>
            </a:extLst>
          </p:spPr>
        </p:pic>
      </p:grpSp>
      <p:pic>
        <p:nvPicPr>
          <p:cNvPr id="201768" name="Picture 40" descr="images"/>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799263" y="2635250"/>
            <a:ext cx="1641475" cy="500063"/>
          </a:xfrm>
          <a:prstGeom prst="rect">
            <a:avLst/>
          </a:prstGeom>
          <a:noFill/>
          <a:extLst>
            <a:ext uri="{909E8E84-426E-40DD-AFC4-6F175D3DCCD1}">
              <a14:hiddenFill xmlns:a14="http://schemas.microsoft.com/office/drawing/2010/main">
                <a:solidFill>
                  <a:srgbClr val="FFFFFF"/>
                </a:solidFill>
              </a14:hiddenFill>
            </a:ext>
          </a:extLst>
        </p:spPr>
      </p:pic>
      <p:pic>
        <p:nvPicPr>
          <p:cNvPr id="201770" name="Picture 42" descr="debian_logo"/>
          <p:cNvPicPr>
            <a:picLocks noChangeAspect="1" noChangeArrowheads="1"/>
          </p:cNvPicPr>
          <p:nvPr/>
        </p:nvPicPr>
        <p:blipFill>
          <a:blip r:embed="rId22">
            <a:extLst>
              <a:ext uri="{28A0092B-C50C-407E-A947-70E740481C1C}">
                <a14:useLocalDpi xmlns:a14="http://schemas.microsoft.com/office/drawing/2010/main" val="0"/>
              </a:ext>
            </a:extLst>
          </a:blip>
          <a:srcRect l="39458" t="20790" b="22661"/>
          <a:stretch>
            <a:fillRect/>
          </a:stretch>
        </p:blipFill>
        <p:spPr bwMode="auto">
          <a:xfrm>
            <a:off x="6704013" y="3771900"/>
            <a:ext cx="957262"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1760" name="Picture 32" descr="debian"/>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759575" y="3211513"/>
            <a:ext cx="760413" cy="650875"/>
          </a:xfrm>
          <a:prstGeom prst="rect">
            <a:avLst/>
          </a:prstGeom>
          <a:noFill/>
          <a:extLst>
            <a:ext uri="{909E8E84-426E-40DD-AFC4-6F175D3DCCD1}">
              <a14:hiddenFill xmlns:a14="http://schemas.microsoft.com/office/drawing/2010/main">
                <a:solidFill>
                  <a:srgbClr val="FFFFFF"/>
                </a:solidFill>
              </a14:hiddenFill>
            </a:ext>
          </a:extLst>
        </p:spPr>
      </p:pic>
      <p:sp>
        <p:nvSpPr>
          <p:cNvPr id="201732" name="Text Box 4"/>
          <p:cNvSpPr txBox="1">
            <a:spLocks noChangeArrowheads="1"/>
          </p:cNvSpPr>
          <p:nvPr/>
        </p:nvSpPr>
        <p:spPr bwMode="auto">
          <a:xfrm>
            <a:off x="547688" y="4581525"/>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solidFill>
                  <a:srgbClr val="FF0000"/>
                </a:solidFill>
              </a:rPr>
              <a:t>Windows</a:t>
            </a:r>
          </a:p>
        </p:txBody>
      </p:sp>
    </p:spTree>
    <p:extLst>
      <p:ext uri="{BB962C8B-B14F-4D97-AF65-F5344CB8AC3E}">
        <p14:creationId xmlns:p14="http://schemas.microsoft.com/office/powerpoint/2010/main" val="1303156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ext Box 2"/>
          <p:cNvSpPr txBox="1">
            <a:spLocks noChangeArrowheads="1"/>
          </p:cNvSpPr>
          <p:nvPr/>
        </p:nvSpPr>
        <p:spPr bwMode="auto">
          <a:xfrm>
            <a:off x="6908800" y="381000"/>
            <a:ext cx="1817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Plataforms </a:t>
            </a:r>
          </a:p>
        </p:txBody>
      </p:sp>
      <p:sp>
        <p:nvSpPr>
          <p:cNvPr id="203779" name="Text Box 3"/>
          <p:cNvSpPr txBox="1">
            <a:spLocks noChangeArrowheads="1"/>
          </p:cNvSpPr>
          <p:nvPr/>
        </p:nvSpPr>
        <p:spPr bwMode="auto">
          <a:xfrm>
            <a:off x="1143000" y="1793875"/>
            <a:ext cx="3248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2400" b="1"/>
              <a:t>Architecture</a:t>
            </a:r>
            <a:r>
              <a:rPr lang="en-US" altLang="es-ES" sz="1800"/>
              <a:t>	       </a:t>
            </a:r>
            <a:r>
              <a:rPr lang="en-US" altLang="es-ES" sz="2400" b="1"/>
              <a:t>O.S.</a:t>
            </a:r>
            <a:endParaRPr lang="en-US" altLang="es-ES" sz="1800"/>
          </a:p>
        </p:txBody>
      </p:sp>
      <p:sp>
        <p:nvSpPr>
          <p:cNvPr id="203780" name="Text Box 4"/>
          <p:cNvSpPr txBox="1">
            <a:spLocks noChangeArrowheads="1"/>
          </p:cNvSpPr>
          <p:nvPr/>
        </p:nvSpPr>
        <p:spPr bwMode="auto">
          <a:xfrm>
            <a:off x="1355725" y="2400300"/>
            <a:ext cx="552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x86</a:t>
            </a:r>
          </a:p>
        </p:txBody>
      </p:sp>
      <p:sp>
        <p:nvSpPr>
          <p:cNvPr id="203781" name="Text Box 5"/>
          <p:cNvSpPr txBox="1">
            <a:spLocks noChangeArrowheads="1"/>
          </p:cNvSpPr>
          <p:nvPr/>
        </p:nvSpPr>
        <p:spPr bwMode="auto">
          <a:xfrm>
            <a:off x="857250" y="2833688"/>
            <a:ext cx="1212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SGI-MIPS</a:t>
            </a:r>
          </a:p>
        </p:txBody>
      </p:sp>
      <p:sp>
        <p:nvSpPr>
          <p:cNvPr id="203782" name="Text Box 6"/>
          <p:cNvSpPr txBox="1">
            <a:spLocks noChangeArrowheads="1"/>
          </p:cNvSpPr>
          <p:nvPr/>
        </p:nvSpPr>
        <p:spPr bwMode="auto">
          <a:xfrm>
            <a:off x="1371600" y="3276600"/>
            <a:ext cx="97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SPARC</a:t>
            </a:r>
          </a:p>
        </p:txBody>
      </p:sp>
      <p:sp>
        <p:nvSpPr>
          <p:cNvPr id="203783" name="Text Box 7"/>
          <p:cNvSpPr txBox="1">
            <a:spLocks noChangeArrowheads="1"/>
          </p:cNvSpPr>
          <p:nvPr/>
        </p:nvSpPr>
        <p:spPr bwMode="auto">
          <a:xfrm>
            <a:off x="1377950" y="3709988"/>
            <a:ext cx="65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PPC</a:t>
            </a:r>
          </a:p>
        </p:txBody>
      </p:sp>
      <p:sp>
        <p:nvSpPr>
          <p:cNvPr id="203784" name="Text Box 8"/>
          <p:cNvSpPr txBox="1">
            <a:spLocks noChangeArrowheads="1"/>
          </p:cNvSpPr>
          <p:nvPr/>
        </p:nvSpPr>
        <p:spPr bwMode="auto">
          <a:xfrm>
            <a:off x="1371600" y="4130675"/>
            <a:ext cx="65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IA64</a:t>
            </a:r>
          </a:p>
        </p:txBody>
      </p:sp>
      <p:sp>
        <p:nvSpPr>
          <p:cNvPr id="203785" name="Text Box 9"/>
          <p:cNvSpPr txBox="1">
            <a:spLocks noChangeArrowheads="1"/>
          </p:cNvSpPr>
          <p:nvPr/>
        </p:nvSpPr>
        <p:spPr bwMode="auto">
          <a:xfrm>
            <a:off x="3276600" y="2400300"/>
            <a:ext cx="168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Window$XP32</a:t>
            </a:r>
          </a:p>
        </p:txBody>
      </p:sp>
      <p:sp>
        <p:nvSpPr>
          <p:cNvPr id="203786" name="Text Box 10"/>
          <p:cNvSpPr txBox="1">
            <a:spLocks noChangeArrowheads="1"/>
          </p:cNvSpPr>
          <p:nvPr/>
        </p:nvSpPr>
        <p:spPr bwMode="auto">
          <a:xfrm>
            <a:off x="3282950" y="2833688"/>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GNU/Linux</a:t>
            </a:r>
          </a:p>
        </p:txBody>
      </p:sp>
      <p:sp>
        <p:nvSpPr>
          <p:cNvPr id="203787" name="Text Box 11"/>
          <p:cNvSpPr txBox="1">
            <a:spLocks noChangeArrowheads="1"/>
          </p:cNvSpPr>
          <p:nvPr/>
        </p:nvSpPr>
        <p:spPr bwMode="auto">
          <a:xfrm>
            <a:off x="3292475" y="3276600"/>
            <a:ext cx="109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MacOSX</a:t>
            </a:r>
          </a:p>
        </p:txBody>
      </p:sp>
      <p:sp>
        <p:nvSpPr>
          <p:cNvPr id="203788" name="Text Box 12"/>
          <p:cNvSpPr txBox="1">
            <a:spLocks noChangeArrowheads="1"/>
          </p:cNvSpPr>
          <p:nvPr/>
        </p:nvSpPr>
        <p:spPr bwMode="auto">
          <a:xfrm>
            <a:off x="3298825" y="3709988"/>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IRIX</a:t>
            </a:r>
          </a:p>
        </p:txBody>
      </p:sp>
      <p:sp>
        <p:nvSpPr>
          <p:cNvPr id="203789" name="Text Box 13"/>
          <p:cNvSpPr txBox="1">
            <a:spLocks noChangeArrowheads="1"/>
          </p:cNvSpPr>
          <p:nvPr/>
        </p:nvSpPr>
        <p:spPr bwMode="auto">
          <a:xfrm>
            <a:off x="3292475" y="4129088"/>
            <a:ext cx="169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Solaris-SunOS</a:t>
            </a:r>
          </a:p>
        </p:txBody>
      </p:sp>
      <p:grpSp>
        <p:nvGrpSpPr>
          <p:cNvPr id="203790" name="Group 14"/>
          <p:cNvGrpSpPr>
            <a:grpSpLocks/>
          </p:cNvGrpSpPr>
          <p:nvPr/>
        </p:nvGrpSpPr>
        <p:grpSpPr bwMode="auto">
          <a:xfrm>
            <a:off x="2143125" y="3019425"/>
            <a:ext cx="1155700" cy="876300"/>
            <a:chOff x="1110" y="1517"/>
            <a:chExt cx="728" cy="552"/>
          </a:xfrm>
        </p:grpSpPr>
        <p:cxnSp>
          <p:nvCxnSpPr>
            <p:cNvPr id="203791" name="AutoShape 15"/>
            <p:cNvCxnSpPr>
              <a:cxnSpLocks noChangeShapeType="1"/>
              <a:stCxn id="203781" idx="3"/>
              <a:endCxn id="203786" idx="1"/>
            </p:cNvCxnSpPr>
            <p:nvPr/>
          </p:nvCxnSpPr>
          <p:spPr bwMode="auto">
            <a:xfrm>
              <a:off x="1110" y="1517"/>
              <a:ext cx="718" cy="0"/>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2" name="AutoShape 16"/>
            <p:cNvCxnSpPr>
              <a:cxnSpLocks noChangeShapeType="1"/>
              <a:stCxn id="203781" idx="3"/>
              <a:endCxn id="203788" idx="1"/>
            </p:cNvCxnSpPr>
            <p:nvPr/>
          </p:nvCxnSpPr>
          <p:spPr bwMode="auto">
            <a:xfrm>
              <a:off x="1110" y="1517"/>
              <a:ext cx="728" cy="552"/>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3793" name="Text Box 17"/>
          <p:cNvSpPr txBox="1">
            <a:spLocks noChangeArrowheads="1"/>
          </p:cNvSpPr>
          <p:nvPr/>
        </p:nvSpPr>
        <p:spPr bwMode="auto">
          <a:xfrm>
            <a:off x="3276600" y="4586288"/>
            <a:ext cx="1482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200"/>
              <a:t>(Free/Open)</a:t>
            </a:r>
            <a:r>
              <a:rPr lang="en-US" altLang="es-ES" sz="1800"/>
              <a:t>BSD</a:t>
            </a:r>
          </a:p>
        </p:txBody>
      </p:sp>
      <p:grpSp>
        <p:nvGrpSpPr>
          <p:cNvPr id="203794" name="Group 18"/>
          <p:cNvGrpSpPr>
            <a:grpSpLocks/>
          </p:cNvGrpSpPr>
          <p:nvPr/>
        </p:nvGrpSpPr>
        <p:grpSpPr bwMode="auto">
          <a:xfrm>
            <a:off x="1882775" y="2586038"/>
            <a:ext cx="1409700" cy="2185987"/>
            <a:chOff x="946" y="1244"/>
            <a:chExt cx="888" cy="1377"/>
          </a:xfrm>
        </p:grpSpPr>
        <p:cxnSp>
          <p:nvCxnSpPr>
            <p:cNvPr id="203795" name="AutoShape 19"/>
            <p:cNvCxnSpPr>
              <a:cxnSpLocks noChangeShapeType="1"/>
              <a:stCxn id="203780" idx="3"/>
              <a:endCxn id="203785" idx="1"/>
            </p:cNvCxnSpPr>
            <p:nvPr/>
          </p:nvCxnSpPr>
          <p:spPr bwMode="auto">
            <a:xfrm>
              <a:off x="946" y="1244"/>
              <a:ext cx="878" cy="0"/>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6" name="AutoShape 20"/>
            <p:cNvCxnSpPr>
              <a:cxnSpLocks noChangeShapeType="1"/>
              <a:stCxn id="203780" idx="3"/>
              <a:endCxn id="203786" idx="1"/>
            </p:cNvCxnSpPr>
            <p:nvPr/>
          </p:nvCxnSpPr>
          <p:spPr bwMode="auto">
            <a:xfrm>
              <a:off x="946" y="1244"/>
              <a:ext cx="882" cy="273"/>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7" name="AutoShape 21"/>
            <p:cNvCxnSpPr>
              <a:cxnSpLocks noChangeShapeType="1"/>
              <a:stCxn id="203780" idx="3"/>
              <a:endCxn id="203789" idx="1"/>
            </p:cNvCxnSpPr>
            <p:nvPr/>
          </p:nvCxnSpPr>
          <p:spPr bwMode="auto">
            <a:xfrm>
              <a:off x="946" y="1244"/>
              <a:ext cx="888" cy="1089"/>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8" name="AutoShape 22"/>
            <p:cNvCxnSpPr>
              <a:cxnSpLocks noChangeShapeType="1"/>
              <a:stCxn id="203780" idx="3"/>
              <a:endCxn id="203787" idx="1"/>
            </p:cNvCxnSpPr>
            <p:nvPr/>
          </p:nvCxnSpPr>
          <p:spPr bwMode="auto">
            <a:xfrm>
              <a:off x="946" y="1244"/>
              <a:ext cx="888" cy="552"/>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9" name="AutoShape 23"/>
            <p:cNvCxnSpPr>
              <a:cxnSpLocks noChangeShapeType="1"/>
              <a:stCxn id="203780" idx="3"/>
              <a:endCxn id="203793" idx="1"/>
            </p:cNvCxnSpPr>
            <p:nvPr/>
          </p:nvCxnSpPr>
          <p:spPr bwMode="auto">
            <a:xfrm>
              <a:off x="946" y="1244"/>
              <a:ext cx="878" cy="1377"/>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00" name="Group 24"/>
          <p:cNvGrpSpPr>
            <a:grpSpLocks/>
          </p:cNvGrpSpPr>
          <p:nvPr/>
        </p:nvGrpSpPr>
        <p:grpSpPr bwMode="auto">
          <a:xfrm>
            <a:off x="2279650" y="3019425"/>
            <a:ext cx="1012825" cy="1752600"/>
            <a:chOff x="1196" y="1517"/>
            <a:chExt cx="638" cy="1104"/>
          </a:xfrm>
        </p:grpSpPr>
        <p:cxnSp>
          <p:nvCxnSpPr>
            <p:cNvPr id="203801" name="AutoShape 25"/>
            <p:cNvCxnSpPr>
              <a:cxnSpLocks noChangeShapeType="1"/>
              <a:stCxn id="203782" idx="3"/>
              <a:endCxn id="203789" idx="1"/>
            </p:cNvCxnSpPr>
            <p:nvPr/>
          </p:nvCxnSpPr>
          <p:spPr bwMode="auto">
            <a:xfrm>
              <a:off x="1196" y="1796"/>
              <a:ext cx="638" cy="537"/>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2" name="AutoShape 26"/>
            <p:cNvCxnSpPr>
              <a:cxnSpLocks noChangeShapeType="1"/>
              <a:stCxn id="203782" idx="3"/>
              <a:endCxn id="203786" idx="1"/>
            </p:cNvCxnSpPr>
            <p:nvPr/>
          </p:nvCxnSpPr>
          <p:spPr bwMode="auto">
            <a:xfrm flipV="1">
              <a:off x="1196" y="1517"/>
              <a:ext cx="632" cy="279"/>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3" name="AutoShape 27"/>
            <p:cNvCxnSpPr>
              <a:cxnSpLocks noChangeShapeType="1"/>
              <a:stCxn id="203782" idx="3"/>
              <a:endCxn id="203793" idx="1"/>
            </p:cNvCxnSpPr>
            <p:nvPr/>
          </p:nvCxnSpPr>
          <p:spPr bwMode="auto">
            <a:xfrm>
              <a:off x="1196" y="1796"/>
              <a:ext cx="628" cy="825"/>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04" name="Group 28"/>
          <p:cNvGrpSpPr>
            <a:grpSpLocks/>
          </p:cNvGrpSpPr>
          <p:nvPr/>
        </p:nvGrpSpPr>
        <p:grpSpPr bwMode="auto">
          <a:xfrm>
            <a:off x="1968500" y="3019425"/>
            <a:ext cx="1323975" cy="1752600"/>
            <a:chOff x="1000" y="1517"/>
            <a:chExt cx="834" cy="1104"/>
          </a:xfrm>
        </p:grpSpPr>
        <p:cxnSp>
          <p:nvCxnSpPr>
            <p:cNvPr id="203805" name="AutoShape 29"/>
            <p:cNvCxnSpPr>
              <a:cxnSpLocks noChangeShapeType="1"/>
              <a:stCxn id="203783" idx="3"/>
              <a:endCxn id="203787" idx="1"/>
            </p:cNvCxnSpPr>
            <p:nvPr/>
          </p:nvCxnSpPr>
          <p:spPr bwMode="auto">
            <a:xfrm flipV="1">
              <a:off x="1000" y="1796"/>
              <a:ext cx="834" cy="273"/>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6" name="AutoShape 30"/>
            <p:cNvCxnSpPr>
              <a:cxnSpLocks noChangeShapeType="1"/>
              <a:stCxn id="203783" idx="3"/>
              <a:endCxn id="203786" idx="1"/>
            </p:cNvCxnSpPr>
            <p:nvPr/>
          </p:nvCxnSpPr>
          <p:spPr bwMode="auto">
            <a:xfrm flipV="1">
              <a:off x="1000" y="1517"/>
              <a:ext cx="828" cy="552"/>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7" name="AutoShape 31"/>
            <p:cNvCxnSpPr>
              <a:cxnSpLocks noChangeShapeType="1"/>
              <a:stCxn id="203783" idx="3"/>
              <a:endCxn id="203793" idx="1"/>
            </p:cNvCxnSpPr>
            <p:nvPr/>
          </p:nvCxnSpPr>
          <p:spPr bwMode="auto">
            <a:xfrm>
              <a:off x="1000" y="2069"/>
              <a:ext cx="824" cy="552"/>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08" name="Group 32"/>
          <p:cNvGrpSpPr>
            <a:grpSpLocks/>
          </p:cNvGrpSpPr>
          <p:nvPr/>
        </p:nvGrpSpPr>
        <p:grpSpPr bwMode="auto">
          <a:xfrm>
            <a:off x="2025650" y="3019425"/>
            <a:ext cx="1257300" cy="1752600"/>
            <a:chOff x="1036" y="1517"/>
            <a:chExt cx="792" cy="1104"/>
          </a:xfrm>
        </p:grpSpPr>
        <p:cxnSp>
          <p:nvCxnSpPr>
            <p:cNvPr id="203809" name="AutoShape 33"/>
            <p:cNvCxnSpPr>
              <a:cxnSpLocks noChangeShapeType="1"/>
              <a:stCxn id="203784" idx="3"/>
              <a:endCxn id="203786" idx="1"/>
            </p:cNvCxnSpPr>
            <p:nvPr/>
          </p:nvCxnSpPr>
          <p:spPr bwMode="auto">
            <a:xfrm flipV="1">
              <a:off x="1036" y="1517"/>
              <a:ext cx="792" cy="816"/>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10" name="AutoShape 34"/>
            <p:cNvCxnSpPr>
              <a:cxnSpLocks noChangeShapeType="1"/>
              <a:stCxn id="203784" idx="3"/>
              <a:endCxn id="203793" idx="1"/>
            </p:cNvCxnSpPr>
            <p:nvPr/>
          </p:nvCxnSpPr>
          <p:spPr bwMode="auto">
            <a:xfrm>
              <a:off x="1036" y="2333"/>
              <a:ext cx="788" cy="288"/>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11" name="Group 35"/>
          <p:cNvGrpSpPr>
            <a:grpSpLocks/>
          </p:cNvGrpSpPr>
          <p:nvPr/>
        </p:nvGrpSpPr>
        <p:grpSpPr bwMode="auto">
          <a:xfrm>
            <a:off x="6648450" y="1798638"/>
            <a:ext cx="1387475" cy="3154362"/>
            <a:chOff x="3948" y="748"/>
            <a:chExt cx="874" cy="1987"/>
          </a:xfrm>
        </p:grpSpPr>
        <p:grpSp>
          <p:nvGrpSpPr>
            <p:cNvPr id="203812" name="Group 36"/>
            <p:cNvGrpSpPr>
              <a:grpSpLocks/>
            </p:cNvGrpSpPr>
            <p:nvPr/>
          </p:nvGrpSpPr>
          <p:grpSpPr bwMode="auto">
            <a:xfrm>
              <a:off x="4368" y="1133"/>
              <a:ext cx="212" cy="1602"/>
              <a:chOff x="4368" y="1133"/>
              <a:chExt cx="212" cy="1602"/>
            </a:xfrm>
          </p:grpSpPr>
          <p:sp>
            <p:nvSpPr>
              <p:cNvPr id="203813" name="Text Box 37"/>
              <p:cNvSpPr txBox="1">
                <a:spLocks noChangeArrowheads="1"/>
              </p:cNvSpPr>
              <p:nvPr/>
            </p:nvSpPr>
            <p:spPr bwMode="auto">
              <a:xfrm>
                <a:off x="4374" y="1400"/>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14" name="Text Box 38"/>
              <p:cNvSpPr txBox="1">
                <a:spLocks noChangeArrowheads="1"/>
              </p:cNvSpPr>
              <p:nvPr/>
            </p:nvSpPr>
            <p:spPr bwMode="auto">
              <a:xfrm>
                <a:off x="4380" y="1679"/>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15" name="Text Box 39"/>
              <p:cNvSpPr txBox="1">
                <a:spLocks noChangeArrowheads="1"/>
              </p:cNvSpPr>
              <p:nvPr/>
            </p:nvSpPr>
            <p:spPr bwMode="auto">
              <a:xfrm>
                <a:off x="4384" y="1952"/>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16" name="Text Box 40"/>
              <p:cNvSpPr txBox="1">
                <a:spLocks noChangeArrowheads="1"/>
              </p:cNvSpPr>
              <p:nvPr/>
            </p:nvSpPr>
            <p:spPr bwMode="auto">
              <a:xfrm>
                <a:off x="4380" y="2216"/>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17" name="Text Box 41"/>
              <p:cNvSpPr txBox="1">
                <a:spLocks noChangeArrowheads="1"/>
              </p:cNvSpPr>
              <p:nvPr/>
            </p:nvSpPr>
            <p:spPr bwMode="auto">
              <a:xfrm>
                <a:off x="4368" y="1133"/>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18" name="Text Box 42"/>
              <p:cNvSpPr txBox="1">
                <a:spLocks noChangeArrowheads="1"/>
              </p:cNvSpPr>
              <p:nvPr/>
            </p:nvSpPr>
            <p:spPr bwMode="auto">
              <a:xfrm>
                <a:off x="4380" y="2504"/>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grpSp>
        <p:sp>
          <p:nvSpPr>
            <p:cNvPr id="203819" name="Rectangle 43"/>
            <p:cNvSpPr>
              <a:spLocks noChangeArrowheads="1"/>
            </p:cNvSpPr>
            <p:nvPr/>
          </p:nvSpPr>
          <p:spPr bwMode="auto">
            <a:xfrm>
              <a:off x="3948" y="748"/>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b="1"/>
                <a:t>Sources</a:t>
              </a:r>
            </a:p>
          </p:txBody>
        </p:sp>
      </p:grpSp>
      <p:grpSp>
        <p:nvGrpSpPr>
          <p:cNvPr id="203820" name="Group 44"/>
          <p:cNvGrpSpPr>
            <a:grpSpLocks/>
          </p:cNvGrpSpPr>
          <p:nvPr/>
        </p:nvGrpSpPr>
        <p:grpSpPr bwMode="auto">
          <a:xfrm>
            <a:off x="4584700" y="1436688"/>
            <a:ext cx="1692275" cy="3516312"/>
            <a:chOff x="2888" y="905"/>
            <a:chExt cx="1066" cy="2215"/>
          </a:xfrm>
        </p:grpSpPr>
        <p:sp>
          <p:nvSpPr>
            <p:cNvPr id="203821" name="Text Box 45"/>
            <p:cNvSpPr txBox="1">
              <a:spLocks noChangeArrowheads="1"/>
            </p:cNvSpPr>
            <p:nvPr/>
          </p:nvSpPr>
          <p:spPr bwMode="auto">
            <a:xfrm>
              <a:off x="3268" y="1512"/>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22" name="Text Box 46"/>
            <p:cNvSpPr txBox="1">
              <a:spLocks noChangeArrowheads="1"/>
            </p:cNvSpPr>
            <p:nvPr/>
          </p:nvSpPr>
          <p:spPr bwMode="auto">
            <a:xfrm>
              <a:off x="3272" y="1785"/>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5</a:t>
              </a:r>
            </a:p>
          </p:txBody>
        </p:sp>
        <p:sp>
          <p:nvSpPr>
            <p:cNvPr id="203823" name="Text Box 47"/>
            <p:cNvSpPr txBox="1">
              <a:spLocks noChangeArrowheads="1"/>
            </p:cNvSpPr>
            <p:nvPr/>
          </p:nvSpPr>
          <p:spPr bwMode="auto">
            <a:xfrm>
              <a:off x="3278" y="2064"/>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2</a:t>
              </a:r>
            </a:p>
          </p:txBody>
        </p:sp>
        <p:sp>
          <p:nvSpPr>
            <p:cNvPr id="203824" name="Text Box 48"/>
            <p:cNvSpPr txBox="1">
              <a:spLocks noChangeArrowheads="1"/>
            </p:cNvSpPr>
            <p:nvPr/>
          </p:nvSpPr>
          <p:spPr bwMode="auto">
            <a:xfrm>
              <a:off x="3282" y="2337"/>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25" name="Text Box 49"/>
            <p:cNvSpPr txBox="1">
              <a:spLocks noChangeArrowheads="1"/>
            </p:cNvSpPr>
            <p:nvPr/>
          </p:nvSpPr>
          <p:spPr bwMode="auto">
            <a:xfrm>
              <a:off x="3278" y="2601"/>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2</a:t>
              </a:r>
            </a:p>
          </p:txBody>
        </p:sp>
        <p:sp>
          <p:nvSpPr>
            <p:cNvPr id="203826" name="Text Box 50"/>
            <p:cNvSpPr txBox="1">
              <a:spLocks noChangeArrowheads="1"/>
            </p:cNvSpPr>
            <p:nvPr/>
          </p:nvSpPr>
          <p:spPr bwMode="auto">
            <a:xfrm>
              <a:off x="3276" y="2889"/>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4</a:t>
              </a:r>
            </a:p>
          </p:txBody>
        </p:sp>
        <p:sp>
          <p:nvSpPr>
            <p:cNvPr id="203827" name="Rectangle 51"/>
            <p:cNvSpPr>
              <a:spLocks noChangeArrowheads="1"/>
            </p:cNvSpPr>
            <p:nvPr/>
          </p:nvSpPr>
          <p:spPr bwMode="auto">
            <a:xfrm>
              <a:off x="2888" y="905"/>
              <a:ext cx="106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b="1"/>
                <a:t>Execuable</a:t>
              </a:r>
            </a:p>
            <a:p>
              <a:r>
                <a:rPr lang="en-US" altLang="es-ES" sz="2400" b="1"/>
                <a:t>Binaries</a:t>
              </a:r>
            </a:p>
          </p:txBody>
        </p:sp>
      </p:grpSp>
      <p:cxnSp>
        <p:nvCxnSpPr>
          <p:cNvPr id="203828" name="AutoShape 52"/>
          <p:cNvCxnSpPr>
            <a:cxnSpLocks noChangeShapeType="1"/>
            <a:stCxn id="203785" idx="3"/>
            <a:endCxn id="203821" idx="1"/>
          </p:cNvCxnSpPr>
          <p:nvPr/>
        </p:nvCxnSpPr>
        <p:spPr bwMode="auto">
          <a:xfrm>
            <a:off x="4959350" y="2584450"/>
            <a:ext cx="228600" cy="0"/>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29" name="AutoShape 53"/>
          <p:cNvCxnSpPr>
            <a:cxnSpLocks noChangeShapeType="1"/>
            <a:stCxn id="203786" idx="3"/>
            <a:endCxn id="203822" idx="1"/>
          </p:cNvCxnSpPr>
          <p:nvPr/>
        </p:nvCxnSpPr>
        <p:spPr bwMode="auto">
          <a:xfrm>
            <a:off x="4584700" y="3017838"/>
            <a:ext cx="609600" cy="0"/>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0" name="AutoShape 54"/>
          <p:cNvCxnSpPr>
            <a:cxnSpLocks noChangeShapeType="1"/>
            <a:stCxn id="203787" idx="3"/>
            <a:endCxn id="203823" idx="1"/>
          </p:cNvCxnSpPr>
          <p:nvPr/>
        </p:nvCxnSpPr>
        <p:spPr bwMode="auto">
          <a:xfrm>
            <a:off x="4391025" y="3460750"/>
            <a:ext cx="812800" cy="0"/>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1" name="AutoShape 55"/>
          <p:cNvCxnSpPr>
            <a:cxnSpLocks noChangeShapeType="1"/>
            <a:stCxn id="203788" idx="3"/>
            <a:endCxn id="203824" idx="1"/>
          </p:cNvCxnSpPr>
          <p:nvPr/>
        </p:nvCxnSpPr>
        <p:spPr bwMode="auto">
          <a:xfrm>
            <a:off x="3927475" y="3894138"/>
            <a:ext cx="1282700" cy="0"/>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2" name="AutoShape 56"/>
          <p:cNvCxnSpPr>
            <a:cxnSpLocks noChangeShapeType="1"/>
            <a:stCxn id="203789" idx="3"/>
            <a:endCxn id="203825" idx="1"/>
          </p:cNvCxnSpPr>
          <p:nvPr/>
        </p:nvCxnSpPr>
        <p:spPr bwMode="auto">
          <a:xfrm>
            <a:off x="4987925" y="4313238"/>
            <a:ext cx="215900" cy="0"/>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3" name="AutoShape 57"/>
          <p:cNvCxnSpPr>
            <a:cxnSpLocks noChangeShapeType="1"/>
            <a:stCxn id="203793" idx="3"/>
            <a:endCxn id="203826" idx="1"/>
          </p:cNvCxnSpPr>
          <p:nvPr/>
        </p:nvCxnSpPr>
        <p:spPr bwMode="auto">
          <a:xfrm>
            <a:off x="4759325" y="4770438"/>
            <a:ext cx="441325" cy="0"/>
          </a:xfrm>
          <a:prstGeom prst="straightConnector1">
            <a:avLst/>
          </a:prstGeom>
          <a:noFill/>
          <a:ln w="15875">
            <a:solidFill>
              <a:srgbClr val="99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3834" name="Group 58"/>
          <p:cNvGrpSpPr>
            <a:grpSpLocks/>
          </p:cNvGrpSpPr>
          <p:nvPr/>
        </p:nvGrpSpPr>
        <p:grpSpPr bwMode="auto">
          <a:xfrm>
            <a:off x="6511925" y="2916238"/>
            <a:ext cx="727075" cy="1981200"/>
            <a:chOff x="3862" y="1452"/>
            <a:chExt cx="458" cy="1248"/>
          </a:xfrm>
        </p:grpSpPr>
        <p:sp>
          <p:nvSpPr>
            <p:cNvPr id="203835" name="Text Box 59"/>
            <p:cNvSpPr txBox="1">
              <a:spLocks noChangeArrowheads="1"/>
            </p:cNvSpPr>
            <p:nvPr/>
          </p:nvSpPr>
          <p:spPr bwMode="auto">
            <a:xfrm>
              <a:off x="3862" y="1958"/>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1</a:t>
              </a:r>
            </a:p>
          </p:txBody>
        </p:sp>
        <p:sp>
          <p:nvSpPr>
            <p:cNvPr id="203836" name="AutoShape 60"/>
            <p:cNvSpPr>
              <a:spLocks/>
            </p:cNvSpPr>
            <p:nvPr/>
          </p:nvSpPr>
          <p:spPr bwMode="auto">
            <a:xfrm>
              <a:off x="4128" y="1452"/>
              <a:ext cx="192" cy="1248"/>
            </a:xfrm>
            <a:prstGeom prst="leftBrace">
              <a:avLst>
                <a:gd name="adj1" fmla="val 54167"/>
                <a:gd name="adj2" fmla="val 50000"/>
              </a:avLst>
            </a:prstGeom>
            <a:noFill/>
            <a:ln w="158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a:p>
          </p:txBody>
        </p:sp>
      </p:grpSp>
      <p:grpSp>
        <p:nvGrpSpPr>
          <p:cNvPr id="203837" name="Group 61"/>
          <p:cNvGrpSpPr>
            <a:grpSpLocks/>
          </p:cNvGrpSpPr>
          <p:nvPr/>
        </p:nvGrpSpPr>
        <p:grpSpPr bwMode="auto">
          <a:xfrm>
            <a:off x="5492750" y="3019425"/>
            <a:ext cx="1019175" cy="1752600"/>
            <a:chOff x="3220" y="1517"/>
            <a:chExt cx="642" cy="1104"/>
          </a:xfrm>
        </p:grpSpPr>
        <p:cxnSp>
          <p:nvCxnSpPr>
            <p:cNvPr id="203838" name="AutoShape 62"/>
            <p:cNvCxnSpPr>
              <a:cxnSpLocks noChangeShapeType="1"/>
              <a:stCxn id="203835" idx="1"/>
              <a:endCxn id="203822" idx="3"/>
            </p:cNvCxnSpPr>
            <p:nvPr/>
          </p:nvCxnSpPr>
          <p:spPr bwMode="auto">
            <a:xfrm flipH="1" flipV="1">
              <a:off x="3220" y="1517"/>
              <a:ext cx="642" cy="558"/>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9" name="AutoShape 63"/>
            <p:cNvCxnSpPr>
              <a:cxnSpLocks noChangeShapeType="1"/>
              <a:stCxn id="203835" idx="1"/>
              <a:endCxn id="203823" idx="3"/>
            </p:cNvCxnSpPr>
            <p:nvPr/>
          </p:nvCxnSpPr>
          <p:spPr bwMode="auto">
            <a:xfrm flipH="1" flipV="1">
              <a:off x="3226" y="1796"/>
              <a:ext cx="636" cy="279"/>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0" name="AutoShape 64"/>
            <p:cNvCxnSpPr>
              <a:cxnSpLocks noChangeShapeType="1"/>
              <a:stCxn id="203835" idx="1"/>
              <a:endCxn id="203824" idx="3"/>
            </p:cNvCxnSpPr>
            <p:nvPr/>
          </p:nvCxnSpPr>
          <p:spPr bwMode="auto">
            <a:xfrm flipH="1" flipV="1">
              <a:off x="3230" y="2069"/>
              <a:ext cx="632" cy="6"/>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1" name="AutoShape 65"/>
            <p:cNvCxnSpPr>
              <a:cxnSpLocks noChangeShapeType="1"/>
              <a:stCxn id="203835" idx="1"/>
              <a:endCxn id="203825" idx="3"/>
            </p:cNvCxnSpPr>
            <p:nvPr/>
          </p:nvCxnSpPr>
          <p:spPr bwMode="auto">
            <a:xfrm flipH="1">
              <a:off x="3226" y="2075"/>
              <a:ext cx="636" cy="258"/>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2" name="AutoShape 66"/>
            <p:cNvCxnSpPr>
              <a:cxnSpLocks noChangeShapeType="1"/>
              <a:stCxn id="203835" idx="1"/>
              <a:endCxn id="203826" idx="3"/>
            </p:cNvCxnSpPr>
            <p:nvPr/>
          </p:nvCxnSpPr>
          <p:spPr bwMode="auto">
            <a:xfrm flipH="1">
              <a:off x="3224" y="2075"/>
              <a:ext cx="638" cy="546"/>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626936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037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0379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0380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20380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20380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3820"/>
                                        </p:tgtEl>
                                        <p:attrNameLst>
                                          <p:attrName>style.visibility</p:attrName>
                                        </p:attrNameLst>
                                      </p:cBhvr>
                                      <p:to>
                                        <p:strVal val="visible"/>
                                      </p:to>
                                    </p:set>
                                  </p:childTnLst>
                                </p:cTn>
                              </p:par>
                            </p:childTnLst>
                          </p:cTn>
                        </p:par>
                        <p:par>
                          <p:cTn id="27" fill="hold" nodeType="afterGroup">
                            <p:stCondLst>
                              <p:cond delay="0"/>
                            </p:stCondLst>
                            <p:childTnLst>
                              <p:par>
                                <p:cTn id="28" presetID="1" presetClass="entr" presetSubtype="0" fill="hold" nodeType="afterEffect">
                                  <p:stCondLst>
                                    <p:cond delay="1000"/>
                                  </p:stCondLst>
                                  <p:childTnLst>
                                    <p:set>
                                      <p:cBhvr>
                                        <p:cTn id="29" dur="1" fill="hold">
                                          <p:stCondLst>
                                            <p:cond delay="499"/>
                                          </p:stCondLst>
                                        </p:cTn>
                                        <p:tgtEl>
                                          <p:spTgt spid="203828"/>
                                        </p:tgtEl>
                                        <p:attrNameLst>
                                          <p:attrName>style.visibility</p:attrName>
                                        </p:attrNameLst>
                                      </p:cBhvr>
                                      <p:to>
                                        <p:strVal val="visible"/>
                                      </p:to>
                                    </p:set>
                                  </p:childTnLst>
                                </p:cTn>
                              </p:par>
                            </p:childTnLst>
                          </p:cTn>
                        </p:par>
                        <p:par>
                          <p:cTn id="30" fill="hold" nodeType="afterGroup">
                            <p:stCondLst>
                              <p:cond delay="1500"/>
                            </p:stCondLst>
                            <p:childTnLst>
                              <p:par>
                                <p:cTn id="31" presetID="1" presetClass="entr" presetSubtype="0" fill="hold" nodeType="afterEffect">
                                  <p:stCondLst>
                                    <p:cond delay="1000"/>
                                  </p:stCondLst>
                                  <p:childTnLst>
                                    <p:set>
                                      <p:cBhvr>
                                        <p:cTn id="32" dur="1" fill="hold">
                                          <p:stCondLst>
                                            <p:cond delay="499"/>
                                          </p:stCondLst>
                                        </p:cTn>
                                        <p:tgtEl>
                                          <p:spTgt spid="203829"/>
                                        </p:tgtEl>
                                        <p:attrNameLst>
                                          <p:attrName>style.visibility</p:attrName>
                                        </p:attrNameLst>
                                      </p:cBhvr>
                                      <p:to>
                                        <p:strVal val="visible"/>
                                      </p:to>
                                    </p:set>
                                  </p:childTnLst>
                                </p:cTn>
                              </p:par>
                            </p:childTnLst>
                          </p:cTn>
                        </p:par>
                        <p:par>
                          <p:cTn id="33" fill="hold" nodeType="afterGroup">
                            <p:stCondLst>
                              <p:cond delay="3000"/>
                            </p:stCondLst>
                            <p:childTnLst>
                              <p:par>
                                <p:cTn id="34" presetID="1" presetClass="entr" presetSubtype="0" fill="hold" nodeType="afterEffect">
                                  <p:stCondLst>
                                    <p:cond delay="1000"/>
                                  </p:stCondLst>
                                  <p:childTnLst>
                                    <p:set>
                                      <p:cBhvr>
                                        <p:cTn id="35" dur="1" fill="hold">
                                          <p:stCondLst>
                                            <p:cond delay="499"/>
                                          </p:stCondLst>
                                        </p:cTn>
                                        <p:tgtEl>
                                          <p:spTgt spid="203830"/>
                                        </p:tgtEl>
                                        <p:attrNameLst>
                                          <p:attrName>style.visibility</p:attrName>
                                        </p:attrNameLst>
                                      </p:cBhvr>
                                      <p:to>
                                        <p:strVal val="visible"/>
                                      </p:to>
                                    </p:set>
                                  </p:childTnLst>
                                </p:cTn>
                              </p:par>
                            </p:childTnLst>
                          </p:cTn>
                        </p:par>
                        <p:par>
                          <p:cTn id="36" fill="hold" nodeType="afterGroup">
                            <p:stCondLst>
                              <p:cond delay="4500"/>
                            </p:stCondLst>
                            <p:childTnLst>
                              <p:par>
                                <p:cTn id="37" presetID="1" presetClass="entr" presetSubtype="0" fill="hold" nodeType="afterEffect">
                                  <p:stCondLst>
                                    <p:cond delay="1000"/>
                                  </p:stCondLst>
                                  <p:childTnLst>
                                    <p:set>
                                      <p:cBhvr>
                                        <p:cTn id="38" dur="1" fill="hold">
                                          <p:stCondLst>
                                            <p:cond delay="499"/>
                                          </p:stCondLst>
                                        </p:cTn>
                                        <p:tgtEl>
                                          <p:spTgt spid="203831"/>
                                        </p:tgtEl>
                                        <p:attrNameLst>
                                          <p:attrName>style.visibility</p:attrName>
                                        </p:attrNameLst>
                                      </p:cBhvr>
                                      <p:to>
                                        <p:strVal val="visible"/>
                                      </p:to>
                                    </p:set>
                                  </p:childTnLst>
                                </p:cTn>
                              </p:par>
                            </p:childTnLst>
                          </p:cTn>
                        </p:par>
                        <p:par>
                          <p:cTn id="39" fill="hold" nodeType="afterGroup">
                            <p:stCondLst>
                              <p:cond delay="6000"/>
                            </p:stCondLst>
                            <p:childTnLst>
                              <p:par>
                                <p:cTn id="40" presetID="1" presetClass="entr" presetSubtype="0" fill="hold" nodeType="afterEffect">
                                  <p:stCondLst>
                                    <p:cond delay="1000"/>
                                  </p:stCondLst>
                                  <p:childTnLst>
                                    <p:set>
                                      <p:cBhvr>
                                        <p:cTn id="41" dur="1" fill="hold">
                                          <p:stCondLst>
                                            <p:cond delay="499"/>
                                          </p:stCondLst>
                                        </p:cTn>
                                        <p:tgtEl>
                                          <p:spTgt spid="203832"/>
                                        </p:tgtEl>
                                        <p:attrNameLst>
                                          <p:attrName>style.visibility</p:attrName>
                                        </p:attrNameLst>
                                      </p:cBhvr>
                                      <p:to>
                                        <p:strVal val="visible"/>
                                      </p:to>
                                    </p:set>
                                  </p:childTnLst>
                                </p:cTn>
                              </p:par>
                            </p:childTnLst>
                          </p:cTn>
                        </p:par>
                        <p:par>
                          <p:cTn id="42" fill="hold" nodeType="afterGroup">
                            <p:stCondLst>
                              <p:cond delay="7500"/>
                            </p:stCondLst>
                            <p:childTnLst>
                              <p:par>
                                <p:cTn id="43" presetID="1" presetClass="entr" presetSubtype="0" fill="hold" nodeType="afterEffect">
                                  <p:stCondLst>
                                    <p:cond delay="1000"/>
                                  </p:stCondLst>
                                  <p:childTnLst>
                                    <p:set>
                                      <p:cBhvr>
                                        <p:cTn id="44" dur="1" fill="hold">
                                          <p:stCondLst>
                                            <p:cond delay="499"/>
                                          </p:stCondLst>
                                        </p:cTn>
                                        <p:tgtEl>
                                          <p:spTgt spid="20383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499"/>
                                          </p:stCondLst>
                                        </p:cTn>
                                        <p:tgtEl>
                                          <p:spTgt spid="203811"/>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499"/>
                                          </p:stCondLst>
                                        </p:cTn>
                                        <p:tgtEl>
                                          <p:spTgt spid="203834"/>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499"/>
                                          </p:stCondLst>
                                        </p:cTn>
                                        <p:tgtEl>
                                          <p:spTgt spid="2038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Text Box 4"/>
          <p:cNvSpPr txBox="1">
            <a:spLocks noChangeArrowheads="1"/>
          </p:cNvSpPr>
          <p:nvPr/>
        </p:nvSpPr>
        <p:spPr bwMode="auto">
          <a:xfrm>
            <a:off x="6553200" y="401638"/>
            <a:ext cx="2195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2400">
                <a:latin typeface="Comic Sans MS" pitchFamily="66" charset="0"/>
              </a:rPr>
              <a:t>Types of Files</a:t>
            </a:r>
          </a:p>
        </p:txBody>
      </p:sp>
      <p:grpSp>
        <p:nvGrpSpPr>
          <p:cNvPr id="140321" name="Group 33"/>
          <p:cNvGrpSpPr>
            <a:grpSpLocks/>
          </p:cNvGrpSpPr>
          <p:nvPr/>
        </p:nvGrpSpPr>
        <p:grpSpPr bwMode="auto">
          <a:xfrm>
            <a:off x="942975" y="3259138"/>
            <a:ext cx="7159625" cy="3146425"/>
            <a:chOff x="594" y="2053"/>
            <a:chExt cx="4510" cy="1982"/>
          </a:xfrm>
        </p:grpSpPr>
        <p:sp>
          <p:nvSpPr>
            <p:cNvPr id="140293" name="Text Box 5"/>
            <p:cNvSpPr txBox="1">
              <a:spLocks noChangeArrowheads="1"/>
            </p:cNvSpPr>
            <p:nvPr/>
          </p:nvSpPr>
          <p:spPr bwMode="auto">
            <a:xfrm>
              <a:off x="1164" y="2339"/>
              <a:ext cx="19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es-ES" sz="1800"/>
                <a:t>- Text Files:</a:t>
              </a:r>
              <a:r>
                <a:rPr lang="en-US" altLang="es-ES"/>
                <a:t>	</a:t>
              </a:r>
              <a:r>
                <a:rPr lang="en-US" altLang="es-ES" sz="1200">
                  <a:latin typeface="Courier New" pitchFamily="49" charset="0"/>
                </a:rPr>
                <a:t>textfile.txt</a:t>
              </a:r>
            </a:p>
          </p:txBody>
        </p:sp>
        <p:sp>
          <p:nvSpPr>
            <p:cNvPr id="140295" name="AutoShape 7">
              <a:hlinkClick r:id="rId2" action="ppaction://program" highlightClick="1"/>
            </p:cNvPr>
            <p:cNvSpPr>
              <a:spLocks noChangeArrowheads="1"/>
            </p:cNvSpPr>
            <p:nvPr/>
          </p:nvSpPr>
          <p:spPr bwMode="auto">
            <a:xfrm>
              <a:off x="3336" y="2280"/>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a:p>
          </p:txBody>
        </p:sp>
        <p:sp>
          <p:nvSpPr>
            <p:cNvPr id="140300" name="Text Box 12"/>
            <p:cNvSpPr txBox="1">
              <a:spLocks noChangeArrowheads="1"/>
            </p:cNvSpPr>
            <p:nvPr/>
          </p:nvSpPr>
          <p:spPr bwMode="auto">
            <a:xfrm>
              <a:off x="1218" y="2683"/>
              <a:ext cx="3886"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a:t>They contain only text, so can not be executed without the help of an external interpret</a:t>
              </a:r>
            </a:p>
          </p:txBody>
        </p:sp>
        <p:sp>
          <p:nvSpPr>
            <p:cNvPr id="140305" name="Text Box 17"/>
            <p:cNvSpPr txBox="1">
              <a:spLocks noChangeArrowheads="1"/>
            </p:cNvSpPr>
            <p:nvPr/>
          </p:nvSpPr>
          <p:spPr bwMode="auto">
            <a:xfrm>
              <a:off x="594" y="2053"/>
              <a:ext cx="25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2400"/>
                <a:t> How data is stored in them:</a:t>
              </a:r>
            </a:p>
          </p:txBody>
        </p:sp>
        <p:sp>
          <p:nvSpPr>
            <p:cNvPr id="140308" name="Text Box 20"/>
            <p:cNvSpPr txBox="1">
              <a:spLocks noChangeArrowheads="1"/>
            </p:cNvSpPr>
            <p:nvPr/>
          </p:nvSpPr>
          <p:spPr bwMode="auto">
            <a:xfrm>
              <a:off x="1164" y="3225"/>
              <a:ext cx="33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 Binary Files</a:t>
              </a:r>
              <a:r>
                <a:rPr lang="en-US" altLang="es-ES"/>
                <a:t>	</a:t>
              </a:r>
              <a:r>
                <a:rPr lang="en-US" altLang="es-ES" sz="1200">
                  <a:latin typeface="Courier New" pitchFamily="49" charset="0"/>
                </a:rPr>
                <a:t>binaryfile.doc	     notepad.exe</a:t>
              </a:r>
            </a:p>
          </p:txBody>
        </p:sp>
        <p:sp>
          <p:nvSpPr>
            <p:cNvPr id="140309" name="AutoShape 21">
              <a:hlinkClick r:id="rId3" action="ppaction://program" highlightClick="1"/>
            </p:cNvPr>
            <p:cNvSpPr>
              <a:spLocks noChangeArrowheads="1"/>
            </p:cNvSpPr>
            <p:nvPr/>
          </p:nvSpPr>
          <p:spPr bwMode="auto">
            <a:xfrm>
              <a:off x="3336" y="3166"/>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a:p>
          </p:txBody>
        </p:sp>
        <p:sp>
          <p:nvSpPr>
            <p:cNvPr id="140310" name="Text Box 22"/>
            <p:cNvSpPr txBox="1">
              <a:spLocks noChangeArrowheads="1"/>
            </p:cNvSpPr>
            <p:nvPr/>
          </p:nvSpPr>
          <p:spPr bwMode="auto">
            <a:xfrm>
              <a:off x="1217" y="3575"/>
              <a:ext cx="3772"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a:t>They contain binary data, they can contain instructions understandable by the processor, so the can be executed without any external requirement (of course they still need the Operative system)</a:t>
              </a:r>
            </a:p>
          </p:txBody>
        </p:sp>
        <p:sp>
          <p:nvSpPr>
            <p:cNvPr id="140311" name="AutoShape 23">
              <a:hlinkClick r:id="rId4" action="ppaction://program" highlightClick="1"/>
            </p:cNvPr>
            <p:cNvSpPr>
              <a:spLocks noChangeArrowheads="1"/>
            </p:cNvSpPr>
            <p:nvPr/>
          </p:nvSpPr>
          <p:spPr bwMode="auto">
            <a:xfrm>
              <a:off x="4625" y="3165"/>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ca-ES"/>
            </a:p>
          </p:txBody>
        </p:sp>
      </p:grpSp>
      <p:grpSp>
        <p:nvGrpSpPr>
          <p:cNvPr id="140322" name="Group 34"/>
          <p:cNvGrpSpPr>
            <a:grpSpLocks/>
          </p:cNvGrpSpPr>
          <p:nvPr/>
        </p:nvGrpSpPr>
        <p:grpSpPr bwMode="auto">
          <a:xfrm>
            <a:off x="942975" y="401638"/>
            <a:ext cx="7481888" cy="2647950"/>
            <a:chOff x="594" y="253"/>
            <a:chExt cx="4713" cy="1668"/>
          </a:xfrm>
        </p:grpSpPr>
        <p:sp>
          <p:nvSpPr>
            <p:cNvPr id="140296" name="Text Box 8"/>
            <p:cNvSpPr txBox="1">
              <a:spLocks noChangeArrowheads="1"/>
            </p:cNvSpPr>
            <p:nvPr/>
          </p:nvSpPr>
          <p:spPr bwMode="auto">
            <a:xfrm>
              <a:off x="1164" y="538"/>
              <a:ext cx="34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 Data files</a:t>
              </a:r>
              <a:r>
                <a:rPr lang="en-US" altLang="es-ES"/>
                <a:t>	</a:t>
              </a:r>
              <a:r>
                <a:rPr lang="en-US" altLang="es-ES" sz="1200">
                  <a:latin typeface="Courier New" pitchFamily="49" charset="0"/>
                </a:rPr>
                <a:t>binaryfile.doc	     textfile.txt</a:t>
              </a:r>
            </a:p>
          </p:txBody>
        </p:sp>
        <p:sp>
          <p:nvSpPr>
            <p:cNvPr id="140301" name="Text Box 13"/>
            <p:cNvSpPr txBox="1">
              <a:spLocks noChangeArrowheads="1"/>
            </p:cNvSpPr>
            <p:nvPr/>
          </p:nvSpPr>
          <p:spPr bwMode="auto">
            <a:xfrm>
              <a:off x="1217" y="846"/>
              <a:ext cx="409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a:t>They contain data that will be read by a program in order to use them</a:t>
              </a:r>
            </a:p>
          </p:txBody>
        </p:sp>
        <p:sp>
          <p:nvSpPr>
            <p:cNvPr id="140306" name="Text Box 18"/>
            <p:cNvSpPr txBox="1">
              <a:spLocks noChangeArrowheads="1"/>
            </p:cNvSpPr>
            <p:nvPr/>
          </p:nvSpPr>
          <p:spPr bwMode="auto">
            <a:xfrm>
              <a:off x="594" y="253"/>
              <a:ext cx="20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altLang="es-ES" sz="2400"/>
                <a:t> According to function:</a:t>
              </a:r>
            </a:p>
          </p:txBody>
        </p:sp>
        <p:pic>
          <p:nvPicPr>
            <p:cNvPr id="140313" name="Picture 25" descr="msword_icon">
              <a:hlinkClick r:id="rId5" action="ppaction://program"/>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4" y="466"/>
              <a:ext cx="416" cy="424"/>
            </a:xfrm>
            <a:prstGeom prst="rect">
              <a:avLst/>
            </a:prstGeom>
            <a:noFill/>
            <a:extLst>
              <a:ext uri="{909E8E84-426E-40DD-AFC4-6F175D3DCCD1}">
                <a14:hiddenFill xmlns:a14="http://schemas.microsoft.com/office/drawing/2010/main">
                  <a:solidFill>
                    <a:srgbClr val="FFFFFF"/>
                  </a:solidFill>
                </a14:hiddenFill>
              </a:ext>
            </a:extLst>
          </p:spPr>
        </p:pic>
        <p:pic>
          <p:nvPicPr>
            <p:cNvPr id="140314" name="Picture 26" descr="text_icon">
              <a:hlinkClick r:id="rId2" action="ppaction://program"/>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2" y="490"/>
              <a:ext cx="346" cy="370"/>
            </a:xfrm>
            <a:prstGeom prst="rect">
              <a:avLst/>
            </a:prstGeom>
            <a:noFill/>
            <a:extLst>
              <a:ext uri="{909E8E84-426E-40DD-AFC4-6F175D3DCCD1}">
                <a14:hiddenFill xmlns:a14="http://schemas.microsoft.com/office/drawing/2010/main">
                  <a:solidFill>
                    <a:srgbClr val="FFFFFF"/>
                  </a:solidFill>
                </a14:hiddenFill>
              </a:ext>
            </a:extLst>
          </p:spPr>
        </p:pic>
        <p:sp>
          <p:nvSpPr>
            <p:cNvPr id="140315" name="Text Box 27"/>
            <p:cNvSpPr txBox="1">
              <a:spLocks noChangeArrowheads="1"/>
            </p:cNvSpPr>
            <p:nvPr/>
          </p:nvSpPr>
          <p:spPr bwMode="auto">
            <a:xfrm>
              <a:off x="1164" y="1293"/>
              <a:ext cx="33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s-ES" sz="1800"/>
                <a:t>- Executables</a:t>
              </a:r>
              <a:r>
                <a:rPr lang="en-US" altLang="es-ES"/>
                <a:t>	</a:t>
              </a:r>
              <a:r>
                <a:rPr lang="en-US" altLang="es-ES" sz="1200">
                  <a:latin typeface="Courier New" pitchFamily="49" charset="0"/>
                </a:rPr>
                <a:t>winword.exe	     notepad.exe</a:t>
              </a:r>
            </a:p>
          </p:txBody>
        </p:sp>
        <p:sp>
          <p:nvSpPr>
            <p:cNvPr id="140316" name="Text Box 28"/>
            <p:cNvSpPr txBox="1">
              <a:spLocks noChangeArrowheads="1"/>
            </p:cNvSpPr>
            <p:nvPr/>
          </p:nvSpPr>
          <p:spPr bwMode="auto">
            <a:xfrm>
              <a:off x="1217" y="1595"/>
              <a:ext cx="409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a:t>They contain instructions that the Operative System understands and can send to the processor in order to be executed.</a:t>
              </a:r>
            </a:p>
          </p:txBody>
        </p:sp>
        <p:pic>
          <p:nvPicPr>
            <p:cNvPr id="140319" name="Picture 31" descr="ms-word-icon">
              <a:hlinkClick r:id="rId8" action="ppaction://program"/>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0" y="1242"/>
              <a:ext cx="384" cy="384"/>
            </a:xfrm>
            <a:prstGeom prst="rect">
              <a:avLst/>
            </a:prstGeom>
            <a:noFill/>
            <a:extLst>
              <a:ext uri="{909E8E84-426E-40DD-AFC4-6F175D3DCCD1}">
                <a14:hiddenFill xmlns:a14="http://schemas.microsoft.com/office/drawing/2010/main">
                  <a:solidFill>
                    <a:srgbClr val="FFFFFF"/>
                  </a:solidFill>
                </a14:hiddenFill>
              </a:ext>
            </a:extLst>
          </p:spPr>
        </p:pic>
        <p:pic>
          <p:nvPicPr>
            <p:cNvPr id="140320" name="Picture 32" descr="notepad_icon">
              <a:hlinkClick r:id="rId10" action="ppaction://program"/>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84" y="1242"/>
              <a:ext cx="378" cy="37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494923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03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0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1310</Words>
  <Application>Microsoft Office PowerPoint</Application>
  <PresentationFormat>Presentación en pantalla (4:3)</PresentationFormat>
  <Paragraphs>306</Paragraphs>
  <Slides>33</Slides>
  <Notes>8</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admin_local</dc:creator>
  <cp:lastModifiedBy>admin_local</cp:lastModifiedBy>
  <cp:revision>20</cp:revision>
  <dcterms:created xsi:type="dcterms:W3CDTF">2018-04-16T12:28:52Z</dcterms:created>
  <dcterms:modified xsi:type="dcterms:W3CDTF">2018-04-17T13:43:59Z</dcterms:modified>
</cp:coreProperties>
</file>