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87" r:id="rId2"/>
    <p:sldId id="315" r:id="rId3"/>
    <p:sldId id="262" r:id="rId4"/>
    <p:sldId id="264" r:id="rId5"/>
    <p:sldId id="270" r:id="rId6"/>
    <p:sldId id="267" r:id="rId7"/>
    <p:sldId id="301" r:id="rId8"/>
    <p:sldId id="277" r:id="rId9"/>
    <p:sldId id="271" r:id="rId10"/>
    <p:sldId id="305" r:id="rId11"/>
    <p:sldId id="313" r:id="rId12"/>
    <p:sldId id="314" r:id="rId13"/>
    <p:sldId id="306" r:id="rId14"/>
    <p:sldId id="307" r:id="rId15"/>
    <p:sldId id="304" r:id="rId16"/>
    <p:sldId id="308" r:id="rId17"/>
    <p:sldId id="297" r:id="rId18"/>
    <p:sldId id="272" r:id="rId19"/>
    <p:sldId id="261" r:id="rId20"/>
    <p:sldId id="278" r:id="rId21"/>
    <p:sldId id="285" r:id="rId22"/>
    <p:sldId id="266" r:id="rId23"/>
    <p:sldId id="260" r:id="rId24"/>
    <p:sldId id="257" r:id="rId25"/>
    <p:sldId id="258" r:id="rId26"/>
  </p:sldIdLst>
  <p:sldSz cx="9144000" cy="6858000" type="screen4x3"/>
  <p:notesSz cx="7099300" cy="10234613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scaleToFitPaper="1" frameSlides="1"/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90A6B1-9ACF-8641-A8C8-7C9F68843DA4}" v="3" dt="2024-03-01T16:10:36.5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58" autoAdjust="0"/>
    <p:restoredTop sz="82708" autoAdjust="0"/>
  </p:normalViewPr>
  <p:slideViewPr>
    <p:cSldViewPr>
      <p:cViewPr varScale="1">
        <p:scale>
          <a:sx n="150" d="100"/>
          <a:sy n="150" d="100"/>
        </p:scale>
        <p:origin x="1584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scar Conchillo Solé" userId="299a079f-4da3-4d47-8e1d-bbc9751933f1" providerId="ADAL" clId="{3D90A6B1-9ACF-8641-A8C8-7C9F68843DA4}"/>
    <pc:docChg chg="undo custSel addSld modSld">
      <pc:chgData name="Oscar Conchillo Solé" userId="299a079f-4da3-4d47-8e1d-bbc9751933f1" providerId="ADAL" clId="{3D90A6B1-9ACF-8641-A8C8-7C9F68843DA4}" dt="2024-03-01T16:11:21.019" v="428" actId="1076"/>
      <pc:docMkLst>
        <pc:docMk/>
      </pc:docMkLst>
      <pc:sldChg chg="modSp mod">
        <pc:chgData name="Oscar Conchillo Solé" userId="299a079f-4da3-4d47-8e1d-bbc9751933f1" providerId="ADAL" clId="{3D90A6B1-9ACF-8641-A8C8-7C9F68843DA4}" dt="2024-03-01T16:11:21.019" v="428" actId="1076"/>
        <pc:sldMkLst>
          <pc:docMk/>
          <pc:sldMk cId="2512338226" sldId="262"/>
        </pc:sldMkLst>
        <pc:spChg chg="mod">
          <ac:chgData name="Oscar Conchillo Solé" userId="299a079f-4da3-4d47-8e1d-bbc9751933f1" providerId="ADAL" clId="{3D90A6B1-9ACF-8641-A8C8-7C9F68843DA4}" dt="2024-03-01T16:11:21.019" v="428" actId="1076"/>
          <ac:spMkLst>
            <pc:docMk/>
            <pc:sldMk cId="2512338226" sldId="262"/>
            <ac:spMk id="2" creationId="{00000000-0000-0000-0000-000000000000}"/>
          </ac:spMkLst>
        </pc:spChg>
        <pc:spChg chg="mod">
          <ac:chgData name="Oscar Conchillo Solé" userId="299a079f-4da3-4d47-8e1d-bbc9751933f1" providerId="ADAL" clId="{3D90A6B1-9ACF-8641-A8C8-7C9F68843DA4}" dt="2024-03-01T16:11:17.504" v="427" actId="1076"/>
          <ac:spMkLst>
            <pc:docMk/>
            <pc:sldMk cId="2512338226" sldId="262"/>
            <ac:spMk id="6" creationId="{00000000-0000-0000-0000-000000000000}"/>
          </ac:spMkLst>
        </pc:spChg>
        <pc:picChg chg="mod">
          <ac:chgData name="Oscar Conchillo Solé" userId="299a079f-4da3-4d47-8e1d-bbc9751933f1" providerId="ADAL" clId="{3D90A6B1-9ACF-8641-A8C8-7C9F68843DA4}" dt="2024-03-01T16:10:36.562" v="424" actId="1076"/>
          <ac:picMkLst>
            <pc:docMk/>
            <pc:sldMk cId="2512338226" sldId="262"/>
            <ac:picMk id="2050" creationId="{00000000-0000-0000-0000-000000000000}"/>
          </ac:picMkLst>
        </pc:picChg>
      </pc:sldChg>
      <pc:sldChg chg="modSp mod">
        <pc:chgData name="Oscar Conchillo Solé" userId="299a079f-4da3-4d47-8e1d-bbc9751933f1" providerId="ADAL" clId="{3D90A6B1-9ACF-8641-A8C8-7C9F68843DA4}" dt="2024-03-01T11:07:38.238" v="240" actId="20577"/>
        <pc:sldMkLst>
          <pc:docMk/>
          <pc:sldMk cId="281962241" sldId="301"/>
        </pc:sldMkLst>
        <pc:spChg chg="mod">
          <ac:chgData name="Oscar Conchillo Solé" userId="299a079f-4da3-4d47-8e1d-bbc9751933f1" providerId="ADAL" clId="{3D90A6B1-9ACF-8641-A8C8-7C9F68843DA4}" dt="2024-03-01T11:07:38.238" v="240" actId="20577"/>
          <ac:spMkLst>
            <pc:docMk/>
            <pc:sldMk cId="281962241" sldId="301"/>
            <ac:spMk id="9" creationId="{00000000-0000-0000-0000-000000000000}"/>
          </ac:spMkLst>
        </pc:spChg>
      </pc:sldChg>
      <pc:sldChg chg="modSp mod">
        <pc:chgData name="Oscar Conchillo Solé" userId="299a079f-4da3-4d47-8e1d-bbc9751933f1" providerId="ADAL" clId="{3D90A6B1-9ACF-8641-A8C8-7C9F68843DA4}" dt="2024-03-01T11:27:21.977" v="247" actId="20577"/>
        <pc:sldMkLst>
          <pc:docMk/>
          <pc:sldMk cId="1622168032" sldId="313"/>
        </pc:sldMkLst>
        <pc:spChg chg="mod">
          <ac:chgData name="Oscar Conchillo Solé" userId="299a079f-4da3-4d47-8e1d-bbc9751933f1" providerId="ADAL" clId="{3D90A6B1-9ACF-8641-A8C8-7C9F68843DA4}" dt="2024-03-01T11:27:21.977" v="247" actId="20577"/>
          <ac:spMkLst>
            <pc:docMk/>
            <pc:sldMk cId="1622168032" sldId="313"/>
            <ac:spMk id="9" creationId="{00000000-0000-0000-0000-000000000000}"/>
          </ac:spMkLst>
        </pc:spChg>
      </pc:sldChg>
      <pc:sldChg chg="modSp mod">
        <pc:chgData name="Oscar Conchillo Solé" userId="299a079f-4da3-4d47-8e1d-bbc9751933f1" providerId="ADAL" clId="{3D90A6B1-9ACF-8641-A8C8-7C9F68843DA4}" dt="2024-03-01T11:33:03.280" v="323" actId="20577"/>
        <pc:sldMkLst>
          <pc:docMk/>
          <pc:sldMk cId="203116275" sldId="314"/>
        </pc:sldMkLst>
        <pc:spChg chg="mod">
          <ac:chgData name="Oscar Conchillo Solé" userId="299a079f-4da3-4d47-8e1d-bbc9751933f1" providerId="ADAL" clId="{3D90A6B1-9ACF-8641-A8C8-7C9F68843DA4}" dt="2024-03-01T11:33:03.280" v="323" actId="20577"/>
          <ac:spMkLst>
            <pc:docMk/>
            <pc:sldMk cId="203116275" sldId="314"/>
            <ac:spMk id="4" creationId="{00000000-0000-0000-0000-000000000000}"/>
          </ac:spMkLst>
        </pc:spChg>
      </pc:sldChg>
      <pc:sldChg chg="addSp delSp modSp new mod">
        <pc:chgData name="Oscar Conchillo Solé" userId="299a079f-4da3-4d47-8e1d-bbc9751933f1" providerId="ADAL" clId="{3D90A6B1-9ACF-8641-A8C8-7C9F68843DA4}" dt="2024-03-01T12:20:07.073" v="332" actId="14100"/>
        <pc:sldMkLst>
          <pc:docMk/>
          <pc:sldMk cId="2049836357" sldId="315"/>
        </pc:sldMkLst>
        <pc:spChg chg="del">
          <ac:chgData name="Oscar Conchillo Solé" userId="299a079f-4da3-4d47-8e1d-bbc9751933f1" providerId="ADAL" clId="{3D90A6B1-9ACF-8641-A8C8-7C9F68843DA4}" dt="2024-03-01T12:19:32.391" v="325" actId="478"/>
          <ac:spMkLst>
            <pc:docMk/>
            <pc:sldMk cId="2049836357" sldId="315"/>
            <ac:spMk id="2" creationId="{D5FA8C36-26A1-BF3D-9888-846AEB7ECAD7}"/>
          </ac:spMkLst>
        </pc:spChg>
        <pc:spChg chg="del">
          <ac:chgData name="Oscar Conchillo Solé" userId="299a079f-4da3-4d47-8e1d-bbc9751933f1" providerId="ADAL" clId="{3D90A6B1-9ACF-8641-A8C8-7C9F68843DA4}" dt="2024-03-01T12:19:32.391" v="325" actId="478"/>
          <ac:spMkLst>
            <pc:docMk/>
            <pc:sldMk cId="2049836357" sldId="315"/>
            <ac:spMk id="3" creationId="{9BDF9567-F329-6328-20B0-BB445FF128D0}"/>
          </ac:spMkLst>
        </pc:spChg>
        <pc:spChg chg="add del">
          <ac:chgData name="Oscar Conchillo Solé" userId="299a079f-4da3-4d47-8e1d-bbc9751933f1" providerId="ADAL" clId="{3D90A6B1-9ACF-8641-A8C8-7C9F68843DA4}" dt="2024-03-01T12:19:37.242" v="327" actId="478"/>
          <ac:spMkLst>
            <pc:docMk/>
            <pc:sldMk cId="2049836357" sldId="315"/>
            <ac:spMk id="5" creationId="{C601F667-63D9-17B0-8BB0-ECFD492DD73A}"/>
          </ac:spMkLst>
        </pc:spChg>
        <pc:picChg chg="add mod">
          <ac:chgData name="Oscar Conchillo Solé" userId="299a079f-4da3-4d47-8e1d-bbc9751933f1" providerId="ADAL" clId="{3D90A6B1-9ACF-8641-A8C8-7C9F68843DA4}" dt="2024-03-01T12:20:07.073" v="332" actId="14100"/>
          <ac:picMkLst>
            <pc:docMk/>
            <pc:sldMk cId="2049836357" sldId="315"/>
            <ac:picMk id="7" creationId="{9344A071-3DC9-1F5C-690B-2A4271B525FF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9FC7DA-1B42-724B-8F60-A842B7F23123}" type="datetimeFigureOut">
              <a:t>4/3/24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C2E3E6-F507-BB4F-ADBD-9F164A478CE7}" type="slidenum"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2695736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CED1C9-E6C4-744E-92F2-8B7D0384BA6A}" type="datetimeFigureOut">
              <a:t>4/3/24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CD685-75DD-2545-826C-27BF42F40385}" type="slidenum"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9710230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/>
              <a:t>Curs 2014/15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/>
              <a:t>Curs 2014/15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/>
              <a:t>Curs 2014/15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/>
              <a:t>Curs 2014/15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/>
              <a:t>Curs 2014/15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/>
              <a:t>Curs 2014/15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/>
              <a:t>Curs 2014/15</a:t>
            </a:r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/>
              <a:t>Curs 2014/15</a:t>
            </a:r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/>
              <a:t>Curs 2014/15</a:t>
            </a:r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/>
              <a:t>Curs 2014/15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_tradnl"/>
              <a:t>Curs 2014/15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_tradnl"/>
              <a:t>Curs 2014/15</a:t>
            </a: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ustal.org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enome.jp/tools/clustalw/" TargetMode="External"/><Relationship Id="rId2" Type="http://schemas.openxmlformats.org/officeDocument/2006/relationships/hyperlink" Target="https://www.ebi.ac.uk/jdispatcher/msa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ebi.ac.uk/interpro/entry/pfam/PF05494/entry_alignments/?type=seed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eblogo.berkeley.edu/logo.cgi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file:///localhost/upload.wikimedia.org/wikipedia/en/7/79/Neighbor-joining_4_taxa.svg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492896"/>
            <a:ext cx="3294137" cy="3328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4644008" y="3501008"/>
            <a:ext cx="1584176" cy="1152128"/>
          </a:xfrm>
          <a:prstGeom prst="rect">
            <a:avLst/>
          </a:prstGeom>
          <a:solidFill>
            <a:srgbClr val="FFFFFF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6 Rectángulo"/>
          <p:cNvSpPr/>
          <p:nvPr/>
        </p:nvSpPr>
        <p:spPr>
          <a:xfrm>
            <a:off x="518744" y="1844824"/>
            <a:ext cx="5853456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2800" b="1" dirty="0"/>
              <a:t>Tema 2. Alineament de seqüències.</a:t>
            </a:r>
          </a:p>
          <a:p>
            <a:r>
              <a:rPr lang="ca-ES" sz="2800" b="1" dirty="0"/>
              <a:t>               </a:t>
            </a:r>
          </a:p>
          <a:p>
            <a:r>
              <a:rPr lang="ca-ES" sz="2800" b="1" dirty="0"/>
              <a:t>2.2 Alineament múltiple</a:t>
            </a:r>
          </a:p>
          <a:p>
            <a:endParaRPr lang="ca-ES" sz="2800" b="1" dirty="0"/>
          </a:p>
          <a:p>
            <a:pPr>
              <a:buFont typeface="Arial" pitchFamily="34" charset="0"/>
              <a:buChar char="•"/>
            </a:pPr>
            <a:r>
              <a:rPr lang="ca-ES" sz="2800" dirty="0"/>
              <a:t>  Alineament múltiple de seqüències </a:t>
            </a:r>
          </a:p>
          <a:p>
            <a:pPr>
              <a:buFont typeface="Arial" pitchFamily="34" charset="0"/>
              <a:buChar char="•"/>
            </a:pPr>
            <a:r>
              <a:rPr lang="ca-ES" sz="2800" dirty="0"/>
              <a:t>  Alineaments progressius, fonaments</a:t>
            </a:r>
          </a:p>
          <a:p>
            <a:pPr lvl="2"/>
            <a:r>
              <a:rPr lang="ca-ES" sz="2000" dirty="0"/>
              <a:t>- Matriu de distàncies</a:t>
            </a:r>
          </a:p>
          <a:p>
            <a:pPr lvl="2"/>
            <a:r>
              <a:rPr lang="ca-ES" sz="2000" dirty="0"/>
              <a:t>- Arbre guia</a:t>
            </a:r>
          </a:p>
          <a:p>
            <a:pPr lvl="2"/>
            <a:r>
              <a:rPr lang="ca-ES" sz="2000" dirty="0"/>
              <a:t>- Alineament</a:t>
            </a:r>
          </a:p>
          <a:p>
            <a:pPr>
              <a:buFont typeface="Arial" pitchFamily="34" charset="0"/>
              <a:buChar char="•"/>
            </a:pPr>
            <a:r>
              <a:rPr lang="ca-ES" sz="2800" dirty="0"/>
              <a:t>  </a:t>
            </a:r>
            <a:r>
              <a:rPr lang="ca-ES" sz="2800" dirty="0" err="1"/>
              <a:t>Clustal</a:t>
            </a:r>
            <a:r>
              <a:rPr lang="ca-ES" sz="2800" dirty="0"/>
              <a:t> W, com a exemple</a:t>
            </a:r>
          </a:p>
          <a:p>
            <a:pPr>
              <a:buFont typeface="Arial" pitchFamily="34" charset="0"/>
              <a:buChar char="•"/>
            </a:pPr>
            <a:r>
              <a:rPr lang="ca-ES" sz="2800" dirty="0"/>
              <a:t>  Aplicacions de l’alineament múltiple</a:t>
            </a:r>
            <a:endParaRPr lang="en-US" sz="2800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611560" y="332656"/>
            <a:ext cx="338437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kumimoji="0" lang="ca-ES" sz="2400" b="1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ea typeface="MS Mincho" pitchFamily="49" charset="-128"/>
                <a:cs typeface="Arial" pitchFamily="34" charset="0"/>
              </a:rPr>
              <a:t>Bioinformàtica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kumimoji="0" lang="ca-ES" sz="2400" b="1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ea typeface="MS Mincho" pitchFamily="49" charset="-128"/>
                <a:cs typeface="Arial" pitchFamily="34" charset="0"/>
              </a:rPr>
              <a:t>(Grau de Microbiologia)</a:t>
            </a:r>
            <a:endParaRPr kumimoji="0" lang="ca-ES" sz="24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ea typeface="MS Mincho" pitchFamily="49" charset="-128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kumimoji="0" lang="ca-ES" sz="2400" b="1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ea typeface="MS Mincho" pitchFamily="49" charset="-128"/>
              </a:rPr>
              <a:t>Curs 2022-23</a:t>
            </a:r>
            <a:r>
              <a:rPr kumimoji="0" lang="ca-ES" sz="24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</a:rPr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2C4447E-1E29-1343-9EFF-31E7A06BD3C7}"/>
              </a:ext>
            </a:extLst>
          </p:cNvPr>
          <p:cNvSpPr/>
          <p:nvPr/>
        </p:nvSpPr>
        <p:spPr>
          <a:xfrm>
            <a:off x="323528" y="188640"/>
            <a:ext cx="83529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2000" b="1" dirty="0">
                <a:latin typeface="Arial" charset="0"/>
                <a:ea typeface="Arial" charset="0"/>
                <a:cs typeface="Arial" charset="0"/>
              </a:rPr>
              <a:t>Alineament múltiple amb </a:t>
            </a:r>
            <a:r>
              <a:rPr lang="ca-ES" sz="2000" b="1" dirty="0" err="1">
                <a:latin typeface="Arial" charset="0"/>
                <a:ea typeface="Arial" charset="0"/>
                <a:cs typeface="Arial" charset="0"/>
              </a:rPr>
              <a:t>Clustal</a:t>
            </a:r>
            <a:r>
              <a:rPr lang="ca-ES" sz="2000" b="1" dirty="0">
                <a:latin typeface="Arial" charset="0"/>
                <a:ea typeface="Arial" charset="0"/>
                <a:cs typeface="Arial" charset="0"/>
              </a:rPr>
              <a:t> W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676536"/>
            <a:ext cx="8712969" cy="6167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24048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 cstate="print"/>
          <a:srcRect l="4879" t="12023" r="4581" b="19849"/>
          <a:stretch>
            <a:fillRect/>
          </a:stretch>
        </p:blipFill>
        <p:spPr bwMode="auto">
          <a:xfrm>
            <a:off x="0" y="1556792"/>
            <a:ext cx="9144000" cy="3870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Rectángulo"/>
          <p:cNvSpPr/>
          <p:nvPr/>
        </p:nvSpPr>
        <p:spPr>
          <a:xfrm>
            <a:off x="899592" y="4941168"/>
            <a:ext cx="2472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http://www.clustal.org/</a:t>
            </a:r>
            <a:r>
              <a:rPr lang="en-US" dirty="0"/>
              <a:t> </a:t>
            </a:r>
          </a:p>
        </p:txBody>
      </p:sp>
      <p:sp>
        <p:nvSpPr>
          <p:cNvPr id="8" name="7 Rectángulo"/>
          <p:cNvSpPr/>
          <p:nvPr/>
        </p:nvSpPr>
        <p:spPr>
          <a:xfrm>
            <a:off x="4716016" y="5661248"/>
            <a:ext cx="4320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dirty="0"/>
              <a:t>Thompson, et al. </a:t>
            </a:r>
            <a:r>
              <a:rPr lang="es-ES" sz="1600" i="1" dirty="0" err="1"/>
              <a:t>Nucleic</a:t>
            </a:r>
            <a:r>
              <a:rPr lang="es-ES" sz="1600" i="1" dirty="0"/>
              <a:t> </a:t>
            </a:r>
            <a:r>
              <a:rPr lang="es-ES" sz="1600" i="1" dirty="0" err="1"/>
              <a:t>Acids</a:t>
            </a:r>
            <a:r>
              <a:rPr lang="es-ES" sz="1600" i="1" dirty="0"/>
              <a:t> </a:t>
            </a:r>
            <a:r>
              <a:rPr lang="es-ES" sz="1600" i="1" dirty="0" err="1"/>
              <a:t>Research</a:t>
            </a:r>
            <a:r>
              <a:rPr lang="es-ES" sz="1600" dirty="0"/>
              <a:t>, 1994</a:t>
            </a:r>
          </a:p>
          <a:p>
            <a:r>
              <a:rPr lang="es-ES" sz="1600" dirty="0" err="1"/>
              <a:t>Pubmed</a:t>
            </a:r>
            <a:r>
              <a:rPr lang="es-ES" sz="1600" dirty="0"/>
              <a:t> ID:  7984417</a:t>
            </a:r>
          </a:p>
        </p:txBody>
      </p:sp>
      <p:sp>
        <p:nvSpPr>
          <p:cNvPr id="10" name="9 Rectángulo"/>
          <p:cNvSpPr/>
          <p:nvPr/>
        </p:nvSpPr>
        <p:spPr>
          <a:xfrm>
            <a:off x="107504" y="5693616"/>
            <a:ext cx="42484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/>
              <a:t>Sievers</a:t>
            </a:r>
            <a:r>
              <a:rPr lang="en-US" sz="1600" dirty="0"/>
              <a:t> , et al. </a:t>
            </a:r>
            <a:r>
              <a:rPr lang="en-US" sz="1600" i="1" dirty="0"/>
              <a:t>Molecular Systems Biology</a:t>
            </a:r>
            <a:r>
              <a:rPr lang="en-US" sz="1600" dirty="0"/>
              <a:t>, 2011</a:t>
            </a:r>
          </a:p>
          <a:p>
            <a:r>
              <a:rPr lang="en-US" sz="1600" dirty="0" err="1"/>
              <a:t>Pubmed</a:t>
            </a:r>
            <a:r>
              <a:rPr lang="en-US" sz="1600" dirty="0"/>
              <a:t> ID:  21988835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51519" y="68718"/>
            <a:ext cx="8605143" cy="1139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/>
          <a:p>
            <a:pPr algn="ctr" eaLnBrk="0" hangingPunct="0"/>
            <a:r>
              <a:rPr lang="es-ES_tradnl" sz="3600" dirty="0" err="1">
                <a:latin typeface="+mj-lt"/>
              </a:rPr>
              <a:t>Programari</a:t>
            </a:r>
            <a:r>
              <a:rPr lang="es-ES_tradnl" sz="3600" dirty="0">
                <a:latin typeface="+mj-lt"/>
              </a:rPr>
              <a:t> </a:t>
            </a:r>
            <a:r>
              <a:rPr lang="es-ES_tradnl" sz="3600" dirty="0" err="1">
                <a:latin typeface="+mj-lt"/>
              </a:rPr>
              <a:t>Clustal</a:t>
            </a:r>
            <a:endParaRPr lang="es-ES_tradnl" sz="3600" dirty="0">
              <a:latin typeface="+mj-lt"/>
            </a:endParaRPr>
          </a:p>
          <a:p>
            <a:pPr algn="ctr" eaLnBrk="0" hangingPunct="0"/>
            <a:r>
              <a:rPr lang="es-ES_tradnl" sz="32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ClustalV</a:t>
            </a:r>
            <a:r>
              <a:rPr lang="es-ES_tradnl" sz="3200" dirty="0">
                <a:latin typeface="+mj-lt"/>
              </a:rPr>
              <a:t>  </a:t>
            </a:r>
            <a:r>
              <a:rPr lang="es-ES_tradnl" sz="3200" dirty="0">
                <a:latin typeface="+mj-lt"/>
                <a:sym typeface="Wingdings" pitchFamily="2" charset="2"/>
              </a:rPr>
              <a:t> </a:t>
            </a:r>
            <a:r>
              <a:rPr lang="es-ES_tradnl" sz="32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ClustalX</a:t>
            </a:r>
            <a:r>
              <a:rPr lang="es-ES_tradnl" sz="3200" dirty="0">
                <a:latin typeface="+mj-lt"/>
              </a:rPr>
              <a:t> </a:t>
            </a:r>
            <a:r>
              <a:rPr lang="es-ES_tradnl" sz="3200" dirty="0">
                <a:latin typeface="+mj-lt"/>
                <a:sym typeface="Wingdings" pitchFamily="2" charset="2"/>
              </a:rPr>
              <a:t>/ </a:t>
            </a:r>
            <a:r>
              <a:rPr lang="es-ES_tradnl" sz="3200" dirty="0" err="1">
                <a:latin typeface="+mj-lt"/>
              </a:rPr>
              <a:t>ClustalW</a:t>
            </a:r>
            <a:r>
              <a:rPr lang="es-ES_tradnl" sz="3200" dirty="0">
                <a:latin typeface="+mj-lt"/>
              </a:rPr>
              <a:t>  </a:t>
            </a:r>
            <a:r>
              <a:rPr lang="es-ES_tradnl" sz="3200" dirty="0">
                <a:sym typeface="Wingdings" pitchFamily="2" charset="2"/>
              </a:rPr>
              <a:t></a:t>
            </a:r>
            <a:r>
              <a:rPr lang="es-ES_tradnl" sz="3200" dirty="0">
                <a:latin typeface="+mj-lt"/>
              </a:rPr>
              <a:t>    </a:t>
            </a:r>
            <a:r>
              <a:rPr lang="es-ES_tradnl" sz="3200" dirty="0" err="1">
                <a:latin typeface="+mj-lt"/>
              </a:rPr>
              <a:t>Clustal</a:t>
            </a:r>
            <a:r>
              <a:rPr lang="el-GR" sz="3200" dirty="0">
                <a:latin typeface="+mj-lt"/>
              </a:rPr>
              <a:t>Ω</a:t>
            </a:r>
            <a:endParaRPr lang="es-ES_tradnl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221680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755576" y="188640"/>
            <a:ext cx="78488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/>
              <a:t>Clustal</a:t>
            </a:r>
            <a:r>
              <a:rPr lang="en-US" sz="2800" dirty="0"/>
              <a:t> X/W  I  </a:t>
            </a:r>
            <a:r>
              <a:rPr lang="en-US" sz="2800" dirty="0">
                <a:sym typeface="Symbol"/>
              </a:rPr>
              <a:t></a:t>
            </a:r>
            <a:r>
              <a:rPr lang="en-US" sz="2800" dirty="0"/>
              <a:t>  Webservers</a:t>
            </a:r>
          </a:p>
          <a:p>
            <a:endParaRPr lang="en-US" sz="2800" dirty="0"/>
          </a:p>
          <a:p>
            <a:r>
              <a:rPr lang="en-US" sz="2800" dirty="0"/>
              <a:t>No </a:t>
            </a:r>
            <a:r>
              <a:rPr lang="en-US" sz="2800" dirty="0" err="1"/>
              <a:t>cal</a:t>
            </a:r>
            <a:r>
              <a:rPr lang="en-US" sz="2800" dirty="0"/>
              <a:t> </a:t>
            </a:r>
            <a:r>
              <a:rPr lang="en-US" sz="2800" dirty="0" err="1"/>
              <a:t>instal·lar</a:t>
            </a:r>
            <a:r>
              <a:rPr lang="en-US" sz="2800" dirty="0"/>
              <a:t> </a:t>
            </a:r>
            <a:r>
              <a:rPr lang="en-US" sz="2800" dirty="0" err="1"/>
              <a:t>Clustal</a:t>
            </a:r>
            <a:r>
              <a:rPr lang="en-US" sz="2800" dirty="0"/>
              <a:t> al </a:t>
            </a:r>
            <a:r>
              <a:rPr lang="en-US" sz="2800" dirty="0" err="1"/>
              <a:t>vostre</a:t>
            </a:r>
            <a:r>
              <a:rPr lang="en-US" sz="2800" dirty="0"/>
              <a:t> </a:t>
            </a:r>
            <a:r>
              <a:rPr lang="en-US" sz="2800" dirty="0" err="1"/>
              <a:t>ordinador</a:t>
            </a:r>
            <a:r>
              <a:rPr lang="en-US" sz="2800" dirty="0"/>
              <a:t>. </a:t>
            </a:r>
            <a:r>
              <a:rPr lang="en-US" sz="2800" dirty="0" err="1"/>
              <a:t>En</a:t>
            </a:r>
            <a:r>
              <a:rPr lang="en-US" sz="2800" dirty="0"/>
              <a:t> </a:t>
            </a:r>
            <a:r>
              <a:rPr lang="en-US" sz="2800" dirty="0" err="1"/>
              <a:t>lloc</a:t>
            </a:r>
            <a:r>
              <a:rPr lang="en-US" sz="2800" dirty="0"/>
              <a:t> </a:t>
            </a:r>
            <a:r>
              <a:rPr lang="en-US" sz="2800" dirty="0" err="1"/>
              <a:t>d'això</a:t>
            </a:r>
            <a:r>
              <a:rPr lang="en-US" sz="2800" dirty="0"/>
              <a:t>, </a:t>
            </a:r>
            <a:r>
              <a:rPr lang="en-US" sz="2800" dirty="0" err="1"/>
              <a:t>podeu</a:t>
            </a:r>
            <a:r>
              <a:rPr lang="en-US" sz="2800" dirty="0"/>
              <a:t> </a:t>
            </a:r>
            <a:r>
              <a:rPr lang="en-US" sz="2800" dirty="0" err="1"/>
              <a:t>executar</a:t>
            </a:r>
            <a:r>
              <a:rPr lang="en-US" sz="2800" dirty="0"/>
              <a:t> </a:t>
            </a:r>
            <a:r>
              <a:rPr lang="en-US" sz="2800" dirty="0" err="1"/>
              <a:t>Clustal</a:t>
            </a:r>
            <a:r>
              <a:rPr lang="en-US" sz="2800" dirty="0"/>
              <a:t> </a:t>
            </a:r>
            <a:r>
              <a:rPr lang="en-US" sz="2800" dirty="0" err="1"/>
              <a:t>en</a:t>
            </a:r>
            <a:r>
              <a:rPr lang="en-US" sz="2800" dirty="0"/>
              <a:t> </a:t>
            </a:r>
            <a:r>
              <a:rPr lang="en-US" sz="2800" dirty="0" err="1"/>
              <a:t>línia</a:t>
            </a:r>
            <a:r>
              <a:rPr lang="en-US" sz="2800" dirty="0"/>
              <a:t> a </a:t>
            </a:r>
            <a:r>
              <a:rPr lang="en-US" sz="2800" dirty="0" err="1"/>
              <a:t>diversos</a:t>
            </a:r>
            <a:r>
              <a:rPr lang="en-US" sz="2800" dirty="0"/>
              <a:t> </a:t>
            </a:r>
            <a:r>
              <a:rPr lang="en-US" sz="2800" dirty="0" err="1"/>
              <a:t>servidors</a:t>
            </a:r>
            <a:r>
              <a:rPr lang="en-US" sz="2800" dirty="0"/>
              <a:t> a la web: </a:t>
            </a:r>
          </a:p>
          <a:p>
            <a:endParaRPr lang="en-US" sz="2800" dirty="0"/>
          </a:p>
          <a:p>
            <a:r>
              <a:rPr lang="en-US" sz="2800" dirty="0"/>
              <a:t>• EBI web server (EMBL) (</a:t>
            </a:r>
            <a:r>
              <a:rPr lang="en-US" sz="2800" dirty="0" err="1"/>
              <a:t>ClutalW</a:t>
            </a:r>
            <a:r>
              <a:rPr lang="en-US" sz="2800" dirty="0"/>
              <a:t> ja no </a:t>
            </a:r>
            <a:r>
              <a:rPr lang="en-US" sz="2800" dirty="0" err="1"/>
              <a:t>està</a:t>
            </a:r>
            <a:r>
              <a:rPr lang="en-US" sz="2800" dirty="0"/>
              <a:t> disponible)</a:t>
            </a:r>
          </a:p>
          <a:p>
            <a:r>
              <a:rPr lang="en-US" sz="2800" dirty="0">
                <a:hlinkClick r:id="rId2"/>
              </a:rPr>
              <a:t>https://www.ebi.ac.uk/jdispatcher/msa</a:t>
            </a:r>
            <a:endParaRPr lang="en-US" sz="2800" dirty="0"/>
          </a:p>
          <a:p>
            <a:endParaRPr lang="en-US" sz="2800" dirty="0"/>
          </a:p>
          <a:p>
            <a:pPr>
              <a:buFont typeface="Arial" pitchFamily="34" charset="0"/>
              <a:buChar char="•"/>
            </a:pPr>
            <a:r>
              <a:rPr lang="en-US" sz="2800" dirty="0"/>
              <a:t> Portal </a:t>
            </a:r>
            <a:r>
              <a:rPr lang="en-US" sz="2800" dirty="0" err="1"/>
              <a:t>GenomeNet</a:t>
            </a:r>
            <a:r>
              <a:rPr lang="en-US" sz="2800" dirty="0"/>
              <a:t> (</a:t>
            </a:r>
            <a:r>
              <a:rPr lang="en-US" sz="2800" dirty="0" err="1"/>
              <a:t>Japón</a:t>
            </a:r>
            <a:r>
              <a:rPr lang="en-US" sz="2800" dirty="0"/>
              <a:t>)</a:t>
            </a:r>
          </a:p>
          <a:p>
            <a:r>
              <a:rPr lang="en-US" sz="2800" dirty="0">
                <a:hlinkClick r:id="rId3"/>
              </a:rPr>
              <a:t>http://www.genome.jp/tools/clustalw/</a:t>
            </a:r>
            <a:r>
              <a:rPr lang="en-US" sz="28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03116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2C4447E-1E29-1343-9EFF-31E7A06BD3C7}"/>
              </a:ext>
            </a:extLst>
          </p:cNvPr>
          <p:cNvSpPr/>
          <p:nvPr/>
        </p:nvSpPr>
        <p:spPr>
          <a:xfrm>
            <a:off x="323528" y="188640"/>
            <a:ext cx="83529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2000" b="1" dirty="0">
                <a:latin typeface="Arial" charset="0"/>
                <a:ea typeface="Arial" charset="0"/>
                <a:cs typeface="Arial" charset="0"/>
              </a:rPr>
              <a:t>Alineament múltiple amb </a:t>
            </a:r>
            <a:r>
              <a:rPr lang="ca-ES" sz="2000" b="1" dirty="0" err="1">
                <a:latin typeface="Arial" charset="0"/>
                <a:ea typeface="Arial" charset="0"/>
                <a:cs typeface="Arial" charset="0"/>
              </a:rPr>
              <a:t>Clustal</a:t>
            </a:r>
            <a:r>
              <a:rPr lang="ca-ES" sz="2000" b="1" dirty="0">
                <a:latin typeface="Arial" charset="0"/>
                <a:ea typeface="Arial" charset="0"/>
                <a:cs typeface="Arial" charset="0"/>
              </a:rPr>
              <a:t> W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775" y="751547"/>
            <a:ext cx="8068681" cy="5875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76879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2C4447E-1E29-1343-9EFF-31E7A06BD3C7}"/>
              </a:ext>
            </a:extLst>
          </p:cNvPr>
          <p:cNvSpPr/>
          <p:nvPr/>
        </p:nvSpPr>
        <p:spPr>
          <a:xfrm>
            <a:off x="323528" y="188640"/>
            <a:ext cx="83529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2000" b="1" dirty="0">
                <a:latin typeface="Arial" charset="0"/>
                <a:ea typeface="Arial" charset="0"/>
                <a:cs typeface="Arial" charset="0"/>
              </a:rPr>
              <a:t>Alineament múltiple amb </a:t>
            </a:r>
            <a:r>
              <a:rPr lang="ca-ES" sz="2000" b="1" dirty="0" err="1">
                <a:latin typeface="Arial" charset="0"/>
                <a:ea typeface="Arial" charset="0"/>
                <a:cs typeface="Arial" charset="0"/>
              </a:rPr>
              <a:t>Clustal</a:t>
            </a:r>
            <a:r>
              <a:rPr lang="ca-ES" sz="2000" b="1" dirty="0">
                <a:latin typeface="Arial" charset="0"/>
                <a:ea typeface="Arial" charset="0"/>
                <a:cs typeface="Arial" charset="0"/>
              </a:rPr>
              <a:t> W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8367576" cy="6093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82983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547664" y="188640"/>
            <a:ext cx="6028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2800" dirty="0"/>
              <a:t>Algoritmes per a Alineaments Múltiples 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578532" y="1268760"/>
            <a:ext cx="796690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a-ES" sz="2400" dirty="0"/>
              <a:t>Mètode d'</a:t>
            </a:r>
            <a:r>
              <a:rPr lang="ca-ES" sz="2400" b="1" u="sng" dirty="0">
                <a:solidFill>
                  <a:srgbClr val="FF0000"/>
                </a:solidFill>
              </a:rPr>
              <a:t>alineament progressiu</a:t>
            </a:r>
            <a:r>
              <a:rPr lang="ca-ES" sz="2400" dirty="0"/>
              <a:t> (heurístic, assumeix similituds globals)</a:t>
            </a:r>
          </a:p>
          <a:p>
            <a:pPr lvl="2"/>
            <a:r>
              <a:rPr lang="ca-ES" sz="2400" dirty="0"/>
              <a:t>		</a:t>
            </a:r>
            <a:r>
              <a:rPr lang="ca-ES" sz="2400" i="1" dirty="0"/>
              <a:t>D.-F. </a:t>
            </a:r>
            <a:r>
              <a:rPr lang="ca-ES" sz="2400" i="1" dirty="0" err="1"/>
              <a:t>Feng</a:t>
            </a:r>
            <a:r>
              <a:rPr lang="ca-ES" sz="2400" i="1" dirty="0"/>
              <a:t> </a:t>
            </a:r>
            <a:r>
              <a:rPr lang="ca-ES" sz="2400" i="1" dirty="0" err="1"/>
              <a:t>and</a:t>
            </a:r>
            <a:r>
              <a:rPr lang="ca-ES" sz="2400" i="1" dirty="0"/>
              <a:t> </a:t>
            </a:r>
            <a:r>
              <a:rPr lang="ca-ES" sz="2400" i="1" dirty="0" err="1"/>
              <a:t>R</a:t>
            </a:r>
            <a:r>
              <a:rPr lang="ca-ES" sz="2400" i="1" dirty="0"/>
              <a:t>. F. </a:t>
            </a:r>
            <a:r>
              <a:rPr lang="ca-ES" sz="2400" i="1" dirty="0" err="1"/>
              <a:t>Doolittle</a:t>
            </a:r>
            <a:r>
              <a:rPr lang="ca-ES" sz="2400" i="1" dirty="0"/>
              <a:t>, 1987</a:t>
            </a:r>
          </a:p>
          <a:p>
            <a:pPr lvl="1"/>
            <a:endParaRPr lang="ca-ES" sz="2400" dirty="0"/>
          </a:p>
          <a:p>
            <a:pPr lvl="1"/>
            <a:r>
              <a:rPr lang="ca-ES" sz="2400" dirty="0"/>
              <a:t>És la base de quasi tots els programes: </a:t>
            </a:r>
            <a:r>
              <a:rPr lang="ca-ES" sz="2400" dirty="0" err="1"/>
              <a:t>ClustalW</a:t>
            </a:r>
            <a:r>
              <a:rPr lang="ca-ES" sz="2400" dirty="0"/>
              <a:t>, </a:t>
            </a:r>
            <a:r>
              <a:rPr lang="ca-ES" sz="2400" dirty="0" err="1">
                <a:solidFill>
                  <a:srgbClr val="00B050"/>
                </a:solidFill>
              </a:rPr>
              <a:t>ClustalOmega</a:t>
            </a:r>
            <a:r>
              <a:rPr lang="ca-ES" sz="2400" dirty="0"/>
              <a:t>, </a:t>
            </a:r>
            <a:r>
              <a:rPr lang="ca-ES" sz="2400" dirty="0">
                <a:solidFill>
                  <a:srgbClr val="0070C0"/>
                </a:solidFill>
              </a:rPr>
              <a:t>MAFFT</a:t>
            </a:r>
            <a:r>
              <a:rPr lang="ca-ES" sz="2400" dirty="0"/>
              <a:t>, </a:t>
            </a:r>
            <a:r>
              <a:rPr lang="ca-ES" sz="2400" dirty="0" err="1"/>
              <a:t>Kalign</a:t>
            </a:r>
            <a:r>
              <a:rPr lang="ca-ES" sz="2400" dirty="0"/>
              <a:t>, </a:t>
            </a:r>
            <a:r>
              <a:rPr lang="ca-ES" sz="2400" dirty="0" err="1">
                <a:solidFill>
                  <a:srgbClr val="00B050"/>
                </a:solidFill>
              </a:rPr>
              <a:t>ProAlign</a:t>
            </a:r>
            <a:r>
              <a:rPr lang="ca-ES" sz="2400" dirty="0"/>
              <a:t>, MUSCLE, </a:t>
            </a:r>
            <a:r>
              <a:rPr lang="ca-ES" sz="2400" dirty="0">
                <a:solidFill>
                  <a:srgbClr val="FF0000"/>
                </a:solidFill>
              </a:rPr>
              <a:t>DIALIGN</a:t>
            </a:r>
            <a:r>
              <a:rPr lang="ca-ES" sz="2400" dirty="0"/>
              <a:t>, </a:t>
            </a:r>
            <a:r>
              <a:rPr lang="ca-ES" sz="2400" dirty="0">
                <a:solidFill>
                  <a:srgbClr val="00B050"/>
                </a:solidFill>
              </a:rPr>
              <a:t>PRANK</a:t>
            </a:r>
            <a:r>
              <a:rPr lang="ca-ES" sz="2400" dirty="0"/>
              <a:t>, FSA, </a:t>
            </a:r>
            <a:r>
              <a:rPr lang="ca-ES" sz="2400" dirty="0" err="1"/>
              <a:t>T-Coffee</a:t>
            </a:r>
            <a:r>
              <a:rPr lang="ca-ES" sz="2400" dirty="0"/>
              <a:t>, </a:t>
            </a:r>
            <a:r>
              <a:rPr lang="ca-ES" sz="2400" dirty="0" err="1">
                <a:solidFill>
                  <a:srgbClr val="00B050"/>
                </a:solidFill>
              </a:rPr>
              <a:t>ProbCons</a:t>
            </a:r>
            <a:r>
              <a:rPr lang="ca-ES" sz="2400" dirty="0"/>
              <a:t>, </a:t>
            </a:r>
            <a:r>
              <a:rPr lang="ca-ES" sz="2400" dirty="0">
                <a:solidFill>
                  <a:srgbClr val="00B050"/>
                </a:solidFill>
              </a:rPr>
              <a:t>COACH</a:t>
            </a:r>
            <a:r>
              <a:rPr lang="ca-ES" sz="2400" dirty="0"/>
              <a:t>, Cobalt, </a:t>
            </a:r>
            <a:r>
              <a:rPr lang="ca-ES" sz="2400" dirty="0">
                <a:solidFill>
                  <a:srgbClr val="FF0000"/>
                </a:solidFill>
              </a:rPr>
              <a:t>SIM</a:t>
            </a:r>
            <a:r>
              <a:rPr lang="ca-ES" sz="2400" dirty="0"/>
              <a:t>, </a:t>
            </a:r>
            <a:r>
              <a:rPr lang="ca-ES" sz="2400" dirty="0">
                <a:solidFill>
                  <a:srgbClr val="FF0000"/>
                </a:solidFill>
              </a:rPr>
              <a:t>LALING</a:t>
            </a:r>
            <a:r>
              <a:rPr lang="ca-ES" sz="2400" dirty="0"/>
              <a:t>, </a:t>
            </a:r>
            <a:r>
              <a:rPr lang="ca-ES" sz="2400" dirty="0">
                <a:solidFill>
                  <a:srgbClr val="00B050"/>
                </a:solidFill>
              </a:rPr>
              <a:t>Handel</a:t>
            </a:r>
            <a:r>
              <a:rPr lang="ca-ES" sz="2400" dirty="0"/>
              <a:t>, </a:t>
            </a:r>
            <a:r>
              <a:rPr lang="ca-ES" sz="2400" dirty="0">
                <a:solidFill>
                  <a:srgbClr val="0070C0"/>
                </a:solidFill>
              </a:rPr>
              <a:t>3D-Coffee</a:t>
            </a:r>
            <a:r>
              <a:rPr lang="ca-ES" sz="2400" dirty="0"/>
              <a:t>, </a:t>
            </a:r>
            <a:r>
              <a:rPr lang="ca-ES" sz="2400" dirty="0" err="1"/>
              <a:t>etc</a:t>
            </a:r>
            <a:r>
              <a:rPr lang="ca-ES" sz="2400" dirty="0"/>
              <a:t>….</a:t>
            </a:r>
          </a:p>
          <a:p>
            <a:pPr lvl="1"/>
            <a:endParaRPr lang="ca-ES" sz="2400" dirty="0">
              <a:solidFill>
                <a:srgbClr val="FF0000"/>
              </a:solidFill>
            </a:endParaRPr>
          </a:p>
          <a:p>
            <a:pPr marL="1028700" lvl="1" indent="-571500">
              <a:buFont typeface="+mj-lt"/>
              <a:buAutoNum type="romanLcPeriod"/>
            </a:pPr>
            <a:r>
              <a:rPr lang="ca-ES" sz="2400" dirty="0">
                <a:solidFill>
                  <a:srgbClr val="FF0000"/>
                </a:solidFill>
              </a:rPr>
              <a:t>Variants que basats en alineaments locals</a:t>
            </a:r>
          </a:p>
          <a:p>
            <a:pPr marL="1028700" lvl="1" indent="-571500">
              <a:buFont typeface="+mj-lt"/>
              <a:buAutoNum type="romanLcPeriod"/>
            </a:pPr>
            <a:r>
              <a:rPr lang="ca-ES" sz="2400" dirty="0">
                <a:solidFill>
                  <a:srgbClr val="00B050"/>
                </a:solidFill>
              </a:rPr>
              <a:t>Variants que usen models probabilístics</a:t>
            </a:r>
          </a:p>
          <a:p>
            <a:pPr marL="1028700" lvl="1" indent="-571500">
              <a:buFont typeface="+mj-lt"/>
              <a:buAutoNum type="romanLcPeriod"/>
            </a:pPr>
            <a:r>
              <a:rPr lang="ca-ES" sz="2400" dirty="0">
                <a:solidFill>
                  <a:srgbClr val="0070C0"/>
                </a:solidFill>
              </a:rPr>
              <a:t>Variants que usen dades estructurals o funcionals</a:t>
            </a:r>
          </a:p>
        </p:txBody>
      </p:sp>
    </p:spTree>
    <p:extLst>
      <p:ext uri="{BB962C8B-B14F-4D97-AF65-F5344CB8AC3E}">
        <p14:creationId xmlns:p14="http://schemas.microsoft.com/office/powerpoint/2010/main" val="37490864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51520" y="179286"/>
            <a:ext cx="8784976" cy="58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/>
          <a:p>
            <a:pPr algn="ctr" eaLnBrk="0" hangingPunct="0"/>
            <a:r>
              <a:rPr lang="ca-ES" sz="3200" b="1" dirty="0">
                <a:latin typeface="+mj-lt"/>
              </a:rPr>
              <a:t>Aplicacions dels Alineaments múltiples</a:t>
            </a: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251520" y="836712"/>
            <a:ext cx="8640960" cy="6002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/>
          <a:p>
            <a:pPr marL="342900" indent="-342900" eaLnBrk="0" hangingPunct="0">
              <a:buFont typeface="Arial" pitchFamily="34" charset="0"/>
              <a:buChar char="•"/>
            </a:pPr>
            <a:r>
              <a:rPr lang="es-ES_tradnl" sz="2400" dirty="0" err="1">
                <a:latin typeface="+mj-lt"/>
              </a:rPr>
              <a:t>Identificació</a:t>
            </a:r>
            <a:r>
              <a:rPr lang="es-ES_tradnl" sz="2400" dirty="0">
                <a:latin typeface="+mj-lt"/>
              </a:rPr>
              <a:t> de </a:t>
            </a:r>
            <a:r>
              <a:rPr lang="es-ES_tradnl" sz="2400" dirty="0" err="1">
                <a:latin typeface="+mj-lt"/>
              </a:rPr>
              <a:t>llocs</a:t>
            </a:r>
            <a:r>
              <a:rPr lang="es-ES_tradnl" sz="2400" dirty="0">
                <a:latin typeface="+mj-lt"/>
              </a:rPr>
              <a:t> variables </a:t>
            </a:r>
            <a:r>
              <a:rPr lang="es-ES_tradnl" sz="2400" dirty="0" err="1">
                <a:latin typeface="+mj-lt"/>
              </a:rPr>
              <a:t>dins</a:t>
            </a:r>
            <a:r>
              <a:rPr lang="es-ES_tradnl" sz="2400" dirty="0">
                <a:latin typeface="+mj-lt"/>
              </a:rPr>
              <a:t> de </a:t>
            </a:r>
            <a:r>
              <a:rPr lang="es-ES_tradnl" sz="2400" dirty="0" err="1">
                <a:latin typeface="+mj-lt"/>
              </a:rPr>
              <a:t>seqüències</a:t>
            </a:r>
            <a:r>
              <a:rPr lang="es-ES_tradnl" sz="2400" dirty="0">
                <a:latin typeface="+mj-lt"/>
              </a:rPr>
              <a:t> </a:t>
            </a:r>
            <a:r>
              <a:rPr lang="es-ES_tradnl" sz="2400" dirty="0" err="1">
                <a:latin typeface="+mj-lt"/>
              </a:rPr>
              <a:t>conservades</a:t>
            </a:r>
            <a:r>
              <a:rPr lang="es-ES_tradnl" sz="2400" dirty="0">
                <a:latin typeface="+mj-lt"/>
              </a:rPr>
              <a:t>.</a:t>
            </a:r>
          </a:p>
          <a:p>
            <a:pPr marL="342900" indent="-342900" eaLnBrk="0" hangingPunct="0">
              <a:buFont typeface="Arial" pitchFamily="34" charset="0"/>
              <a:buChar char="•"/>
            </a:pPr>
            <a:endParaRPr lang="es-ES_tradnl" sz="2400" dirty="0">
              <a:latin typeface="+mj-lt"/>
            </a:endParaRP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es-ES_tradnl" sz="2400" dirty="0" err="1">
                <a:latin typeface="+mj-lt"/>
              </a:rPr>
              <a:t>Identificació</a:t>
            </a:r>
            <a:r>
              <a:rPr lang="es-ES_tradnl" sz="2400" dirty="0">
                <a:latin typeface="+mj-lt"/>
              </a:rPr>
              <a:t> de </a:t>
            </a:r>
            <a:r>
              <a:rPr lang="es-ES_tradnl" sz="2400" dirty="0" err="1">
                <a:latin typeface="+mj-lt"/>
              </a:rPr>
              <a:t>llocs</a:t>
            </a:r>
            <a:r>
              <a:rPr lang="es-ES_tradnl" sz="2400" dirty="0">
                <a:latin typeface="+mj-lt"/>
              </a:rPr>
              <a:t> </a:t>
            </a:r>
            <a:r>
              <a:rPr lang="es-ES_tradnl" sz="2400" dirty="0" err="1">
                <a:latin typeface="+mj-lt"/>
              </a:rPr>
              <a:t>conservats</a:t>
            </a:r>
            <a:r>
              <a:rPr lang="es-ES_tradnl" sz="2400" dirty="0">
                <a:latin typeface="+mj-lt"/>
              </a:rPr>
              <a:t> o </a:t>
            </a:r>
            <a:r>
              <a:rPr lang="es-ES_tradnl" sz="2400" dirty="0" err="1">
                <a:latin typeface="+mj-lt"/>
              </a:rPr>
              <a:t>semiconservats</a:t>
            </a:r>
            <a:r>
              <a:rPr lang="es-ES_tradnl" sz="2400" dirty="0">
                <a:latin typeface="+mj-lt"/>
              </a:rPr>
              <a:t> </a:t>
            </a:r>
            <a:r>
              <a:rPr lang="es-ES_tradnl" sz="2400" dirty="0" err="1">
                <a:latin typeface="+mj-lt"/>
              </a:rPr>
              <a:t>dins</a:t>
            </a:r>
            <a:r>
              <a:rPr lang="es-ES_tradnl" sz="2400" dirty="0">
                <a:latin typeface="+mj-lt"/>
              </a:rPr>
              <a:t> de </a:t>
            </a:r>
            <a:r>
              <a:rPr lang="es-ES_tradnl" sz="2400" dirty="0" err="1">
                <a:latin typeface="+mj-lt"/>
              </a:rPr>
              <a:t>seqüències</a:t>
            </a:r>
            <a:r>
              <a:rPr lang="es-ES_tradnl" sz="2400" dirty="0">
                <a:latin typeface="+mj-lt"/>
              </a:rPr>
              <a:t> </a:t>
            </a:r>
            <a:r>
              <a:rPr lang="es-ES_tradnl" sz="2400" dirty="0" err="1">
                <a:latin typeface="+mj-lt"/>
              </a:rPr>
              <a:t>divergents</a:t>
            </a:r>
            <a:r>
              <a:rPr lang="es-ES_tradnl" sz="2400" dirty="0">
                <a:latin typeface="+mj-lt"/>
              </a:rPr>
              <a:t>.</a:t>
            </a:r>
          </a:p>
          <a:p>
            <a:pPr marL="342900" indent="-342900" eaLnBrk="0" hangingPunct="0">
              <a:buFont typeface="Arial" pitchFamily="34" charset="0"/>
              <a:buChar char="•"/>
            </a:pPr>
            <a:endParaRPr lang="es-ES_tradnl" sz="2400" dirty="0">
              <a:latin typeface="+mj-lt"/>
            </a:endParaRP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es-ES_tradnl" sz="2400" dirty="0">
                <a:latin typeface="+mj-lt"/>
              </a:rPr>
              <a:t>Detectar </a:t>
            </a:r>
            <a:r>
              <a:rPr lang="es-ES_tradnl" sz="2400" dirty="0" err="1">
                <a:latin typeface="+mj-lt"/>
              </a:rPr>
              <a:t>motius</a:t>
            </a:r>
            <a:r>
              <a:rPr lang="es-ES_tradnl" sz="2400" dirty="0">
                <a:latin typeface="+mj-lt"/>
              </a:rPr>
              <a:t> o </a:t>
            </a:r>
            <a:r>
              <a:rPr lang="es-ES_tradnl" sz="2400" dirty="0" err="1">
                <a:latin typeface="+mj-lt"/>
              </a:rPr>
              <a:t>regions</a:t>
            </a:r>
            <a:r>
              <a:rPr lang="es-ES_tradnl" sz="2400" dirty="0">
                <a:latin typeface="+mj-lt"/>
              </a:rPr>
              <a:t> </a:t>
            </a:r>
            <a:r>
              <a:rPr lang="es-ES_tradnl" sz="2400" dirty="0" err="1">
                <a:latin typeface="+mj-lt"/>
              </a:rPr>
              <a:t>conservades</a:t>
            </a:r>
            <a:r>
              <a:rPr lang="es-ES_tradnl" sz="2400" dirty="0">
                <a:latin typeface="+mj-lt"/>
              </a:rPr>
              <a:t> </a:t>
            </a:r>
            <a:r>
              <a:rPr lang="es-ES_tradnl" sz="2400" dirty="0" err="1">
                <a:latin typeface="+mj-lt"/>
              </a:rPr>
              <a:t>amb</a:t>
            </a:r>
            <a:r>
              <a:rPr lang="es-ES_tradnl" sz="2400" dirty="0">
                <a:latin typeface="+mj-lt"/>
              </a:rPr>
              <a:t> </a:t>
            </a:r>
            <a:r>
              <a:rPr lang="es-ES_tradnl" sz="2400" dirty="0" err="1">
                <a:latin typeface="+mj-lt"/>
              </a:rPr>
              <a:t>funció</a:t>
            </a:r>
            <a:r>
              <a:rPr lang="es-ES_tradnl" sz="2400" dirty="0">
                <a:latin typeface="+mj-lt"/>
              </a:rPr>
              <a:t> comuna.</a:t>
            </a:r>
          </a:p>
          <a:p>
            <a:pPr marL="342900" indent="-342900" eaLnBrk="0" hangingPunct="0">
              <a:buFont typeface="Arial" pitchFamily="34" charset="0"/>
              <a:buChar char="•"/>
            </a:pPr>
            <a:endParaRPr lang="es-ES_tradnl" sz="2400" dirty="0">
              <a:latin typeface="+mj-lt"/>
            </a:endParaRP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es-ES_tradnl" sz="2400" dirty="0" err="1">
                <a:latin typeface="+mj-lt"/>
              </a:rPr>
              <a:t>Construcció</a:t>
            </a:r>
            <a:r>
              <a:rPr lang="es-ES_tradnl" sz="2400" dirty="0">
                <a:latin typeface="+mj-lt"/>
              </a:rPr>
              <a:t> de </a:t>
            </a:r>
            <a:r>
              <a:rPr lang="es-ES_tradnl" sz="2400" dirty="0" err="1">
                <a:latin typeface="+mj-lt"/>
              </a:rPr>
              <a:t>matrius</a:t>
            </a:r>
            <a:r>
              <a:rPr lang="es-ES_tradnl" sz="2400" dirty="0">
                <a:latin typeface="+mj-lt"/>
              </a:rPr>
              <a:t> de </a:t>
            </a:r>
            <a:r>
              <a:rPr lang="es-ES_tradnl" sz="2400" dirty="0" err="1">
                <a:latin typeface="+mj-lt"/>
              </a:rPr>
              <a:t>posició</a:t>
            </a:r>
            <a:r>
              <a:rPr lang="es-ES_tradnl" sz="2400" dirty="0">
                <a:latin typeface="+mj-lt"/>
              </a:rPr>
              <a:t> o pes (Position </a:t>
            </a:r>
            <a:r>
              <a:rPr lang="es-ES_tradnl" sz="2400" dirty="0" err="1">
                <a:latin typeface="+mj-lt"/>
              </a:rPr>
              <a:t>weight</a:t>
            </a:r>
            <a:r>
              <a:rPr lang="es-ES_tradnl" sz="2400" dirty="0">
                <a:latin typeface="+mj-lt"/>
              </a:rPr>
              <a:t> matrices) i LOGOS.</a:t>
            </a:r>
          </a:p>
          <a:p>
            <a:pPr marL="342900" indent="-342900" eaLnBrk="0" hangingPunct="0">
              <a:buFont typeface="Arial" pitchFamily="34" charset="0"/>
              <a:buChar char="•"/>
            </a:pPr>
            <a:endParaRPr lang="es-ES_tradnl" sz="2400" dirty="0">
              <a:latin typeface="+mj-lt"/>
            </a:endParaRP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es-ES_tradnl" sz="2400" dirty="0" err="1">
                <a:latin typeface="+mj-lt"/>
              </a:rPr>
              <a:t>Establir</a:t>
            </a:r>
            <a:r>
              <a:rPr lang="es-ES_tradnl" sz="2400" dirty="0">
                <a:latin typeface="+mj-lt"/>
              </a:rPr>
              <a:t> </a:t>
            </a:r>
            <a:r>
              <a:rPr lang="es-ES_tradnl" sz="2400" dirty="0" err="1">
                <a:latin typeface="+mj-lt"/>
              </a:rPr>
              <a:t>relacions</a:t>
            </a:r>
            <a:r>
              <a:rPr lang="es-ES_tradnl" sz="2400" dirty="0">
                <a:latin typeface="+mj-lt"/>
              </a:rPr>
              <a:t> </a:t>
            </a:r>
            <a:r>
              <a:rPr lang="es-ES_tradnl" sz="2400" dirty="0" err="1">
                <a:latin typeface="+mj-lt"/>
              </a:rPr>
              <a:t>filogenètiques</a:t>
            </a:r>
            <a:r>
              <a:rPr lang="es-ES_tradnl" sz="2400" dirty="0">
                <a:latin typeface="+mj-lt"/>
              </a:rPr>
              <a:t> i </a:t>
            </a:r>
            <a:r>
              <a:rPr lang="es-ES_tradnl" sz="2400" dirty="0" err="1">
                <a:latin typeface="+mj-lt"/>
              </a:rPr>
              <a:t>inferències</a:t>
            </a:r>
            <a:r>
              <a:rPr lang="es-ES_tradnl" sz="2400" dirty="0">
                <a:latin typeface="+mj-lt"/>
              </a:rPr>
              <a:t> </a:t>
            </a:r>
            <a:r>
              <a:rPr lang="es-ES_tradnl" sz="2400" dirty="0" err="1">
                <a:latin typeface="+mj-lt"/>
              </a:rPr>
              <a:t>evolutives</a:t>
            </a:r>
            <a:r>
              <a:rPr lang="es-ES_tradnl" sz="2400" dirty="0">
                <a:latin typeface="+mj-lt"/>
              </a:rPr>
              <a:t>.</a:t>
            </a:r>
          </a:p>
          <a:p>
            <a:pPr marL="342900" indent="-342900" eaLnBrk="0" hangingPunct="0">
              <a:buFont typeface="Arial" pitchFamily="34" charset="0"/>
              <a:buChar char="•"/>
            </a:pPr>
            <a:endParaRPr lang="es-ES_tradnl" sz="2400" dirty="0">
              <a:latin typeface="+mj-lt"/>
            </a:endParaRP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es-ES_tradnl" sz="2400" dirty="0" err="1">
                <a:latin typeface="+mj-lt"/>
              </a:rPr>
              <a:t>Ajudar</a:t>
            </a:r>
            <a:r>
              <a:rPr lang="es-ES_tradnl" sz="2400" dirty="0">
                <a:latin typeface="+mj-lt"/>
              </a:rPr>
              <a:t> a </a:t>
            </a:r>
            <a:r>
              <a:rPr lang="es-ES_tradnl" sz="2400" dirty="0" err="1">
                <a:latin typeface="+mj-lt"/>
              </a:rPr>
              <a:t>predir</a:t>
            </a:r>
            <a:r>
              <a:rPr lang="es-ES_tradnl" sz="2400" dirty="0">
                <a:latin typeface="+mj-lt"/>
              </a:rPr>
              <a:t> estructura </a:t>
            </a:r>
            <a:r>
              <a:rPr lang="es-ES_tradnl" sz="2400" dirty="0" err="1">
                <a:latin typeface="+mj-lt"/>
              </a:rPr>
              <a:t>secundària</a:t>
            </a:r>
            <a:r>
              <a:rPr lang="es-ES_tradnl" sz="2400" dirty="0">
                <a:latin typeface="+mj-lt"/>
              </a:rPr>
              <a:t> i </a:t>
            </a:r>
            <a:r>
              <a:rPr lang="es-ES_tradnl" sz="2400" dirty="0" err="1">
                <a:latin typeface="+mj-lt"/>
              </a:rPr>
              <a:t>terciària</a:t>
            </a:r>
            <a:r>
              <a:rPr lang="es-ES_tradnl" sz="2400" dirty="0">
                <a:latin typeface="+mj-lt"/>
              </a:rPr>
              <a:t> </a:t>
            </a:r>
            <a:r>
              <a:rPr lang="es-ES_tradnl" sz="2400" dirty="0" err="1">
                <a:latin typeface="+mj-lt"/>
              </a:rPr>
              <a:t>dàcids</a:t>
            </a:r>
            <a:r>
              <a:rPr lang="es-ES_tradnl" sz="2400" dirty="0">
                <a:latin typeface="+mj-lt"/>
              </a:rPr>
              <a:t> </a:t>
            </a:r>
            <a:r>
              <a:rPr lang="es-ES_tradnl" sz="2400" dirty="0" err="1">
                <a:latin typeface="+mj-lt"/>
              </a:rPr>
              <a:t>nucleics</a:t>
            </a:r>
            <a:r>
              <a:rPr lang="es-ES_tradnl" sz="2400" dirty="0">
                <a:latin typeface="+mj-lt"/>
              </a:rPr>
              <a:t> i </a:t>
            </a:r>
            <a:r>
              <a:rPr lang="es-ES_tradnl" sz="2400" dirty="0" err="1">
                <a:latin typeface="+mj-lt"/>
              </a:rPr>
              <a:t>proteïnes</a:t>
            </a:r>
            <a:r>
              <a:rPr lang="es-ES_tradnl" sz="2400" dirty="0">
                <a:latin typeface="+mj-lt"/>
              </a:rPr>
              <a:t>.</a:t>
            </a:r>
          </a:p>
          <a:p>
            <a:pPr marL="342900" indent="-342900" eaLnBrk="0" hangingPunct="0">
              <a:buFont typeface="Arial" pitchFamily="34" charset="0"/>
              <a:buChar char="•"/>
            </a:pPr>
            <a:endParaRPr lang="es-ES_tradnl" sz="2400" dirty="0">
              <a:latin typeface="+mj-lt"/>
            </a:endParaRP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es-ES_tradnl" sz="2400" dirty="0">
                <a:latin typeface="+mj-lt"/>
              </a:rPr>
              <a:t>….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10562935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3 CuadroTexto"/>
          <p:cNvSpPr txBox="1"/>
          <p:nvPr/>
        </p:nvSpPr>
        <p:spPr>
          <a:xfrm>
            <a:off x="179512" y="116632"/>
            <a:ext cx="867645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ca-ES" sz="3200" b="1" dirty="0"/>
              <a:t>Aplicacions dels Alineaments múltiples</a:t>
            </a:r>
          </a:p>
          <a:p>
            <a:endParaRPr lang="ca-ES" dirty="0"/>
          </a:p>
          <a:p>
            <a:pPr lvl="1">
              <a:buFont typeface="Arial" pitchFamily="34" charset="0"/>
              <a:buChar char="•"/>
            </a:pPr>
            <a:r>
              <a:rPr lang="ca-ES" sz="2400" dirty="0"/>
              <a:t> Identificació de llocs variables dins de seqüències conservades</a:t>
            </a:r>
          </a:p>
          <a:p>
            <a:pPr lvl="1">
              <a:buFont typeface="Arial" pitchFamily="34" charset="0"/>
              <a:buChar char="•"/>
            </a:pPr>
            <a:r>
              <a:rPr lang="ca-ES" sz="2400" dirty="0"/>
              <a:t>Ex. Resistència a antibiòtics</a:t>
            </a:r>
          </a:p>
        </p:txBody>
      </p:sp>
      <p:pic>
        <p:nvPicPr>
          <p:cNvPr id="6" name="Picture 4" descr="http://pubs.sciepub.com/ajidm/1/3/3/image/fig1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87227"/>
            <a:ext cx="6057900" cy="4810125"/>
          </a:xfrm>
          <a:prstGeom prst="rect">
            <a:avLst/>
          </a:prstGeom>
          <a:noFill/>
        </p:spPr>
      </p:pic>
      <p:sp>
        <p:nvSpPr>
          <p:cNvPr id="7" name="10 CuadroTexto"/>
          <p:cNvSpPr txBox="1"/>
          <p:nvPr/>
        </p:nvSpPr>
        <p:spPr>
          <a:xfrm>
            <a:off x="3995936" y="6165304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err="1"/>
              <a:t>Tomado</a:t>
            </a:r>
            <a:r>
              <a:rPr lang="en-US" sz="1000" dirty="0"/>
              <a:t> de: American Journal of Infectious Diseases and Microbiology. 2013, 1(3), 50-58; </a:t>
            </a:r>
            <a:r>
              <a:rPr lang="en-US" sz="1000" dirty="0" err="1"/>
              <a:t>Antimicrob</a:t>
            </a:r>
            <a:r>
              <a:rPr lang="en-US" sz="1000" dirty="0"/>
              <a:t>. Agents </a:t>
            </a:r>
            <a:r>
              <a:rPr lang="en-US" sz="1000" dirty="0" err="1"/>
              <a:t>Chemother</a:t>
            </a:r>
            <a:r>
              <a:rPr lang="en-US" sz="1000" dirty="0"/>
              <a:t>. 2011 55(2), 608-614 </a:t>
            </a:r>
          </a:p>
        </p:txBody>
      </p:sp>
      <p:pic>
        <p:nvPicPr>
          <p:cNvPr id="8" name="Picture 2" descr="http://aac.asm.org/content/55/2/608/F2.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636912"/>
            <a:ext cx="2709482" cy="32403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890273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51520" y="20700"/>
            <a:ext cx="8784976" cy="1416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/>
          <a:p>
            <a:pPr algn="ctr" eaLnBrk="0" hangingPunct="0"/>
            <a:r>
              <a:rPr lang="ca-ES" sz="3200" b="1" dirty="0">
                <a:latin typeface="+mj-lt"/>
              </a:rPr>
              <a:t>Aplicacions dels Alineaments múltiples</a:t>
            </a:r>
          </a:p>
          <a:p>
            <a:pPr marL="342900" indent="-342900" eaLnBrk="0" hangingPunct="0">
              <a:buFont typeface="Arial" pitchFamily="34" charset="0"/>
              <a:buChar char="•"/>
            </a:pPr>
            <a:endParaRPr lang="ca-ES" dirty="0">
              <a:latin typeface="+mj-lt"/>
            </a:endParaRP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ca-ES" dirty="0">
                <a:latin typeface="+mj-lt"/>
              </a:rPr>
              <a:t>Identificació de llocs conservats o semi-conservats (p. ex. predicció del lloc d’activitat d’un enzim)</a:t>
            </a:r>
          </a:p>
        </p:txBody>
      </p:sp>
      <p:sp>
        <p:nvSpPr>
          <p:cNvPr id="14" name="Rectángulo 20"/>
          <p:cNvSpPr>
            <a:spLocks noChangeArrowheads="1"/>
          </p:cNvSpPr>
          <p:nvPr/>
        </p:nvSpPr>
        <p:spPr bwMode="auto">
          <a:xfrm>
            <a:off x="6984554" y="1277500"/>
            <a:ext cx="20875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ca-ES" sz="1200" dirty="0" err="1">
                <a:solidFill>
                  <a:srgbClr val="FF0000"/>
                </a:solidFill>
              </a:rPr>
              <a:t>Identical</a:t>
            </a:r>
            <a:r>
              <a:rPr lang="ca-ES" sz="1200" b="0" dirty="0">
                <a:solidFill>
                  <a:srgbClr val="FF0000"/>
                </a:solidFill>
              </a:rPr>
              <a:t> in all </a:t>
            </a:r>
            <a:r>
              <a:rPr lang="ca-ES" sz="1200" b="0" dirty="0" err="1">
                <a:solidFill>
                  <a:srgbClr val="FF0000"/>
                </a:solidFill>
              </a:rPr>
              <a:t>sequences</a:t>
            </a:r>
            <a:endParaRPr lang="ca-ES" sz="1200" b="0" dirty="0">
              <a:solidFill>
                <a:srgbClr val="FF0000"/>
              </a:solidFill>
            </a:endParaRPr>
          </a:p>
        </p:txBody>
      </p:sp>
      <p:grpSp>
        <p:nvGrpSpPr>
          <p:cNvPr id="2" name="Agrupar 1"/>
          <p:cNvGrpSpPr/>
          <p:nvPr/>
        </p:nvGrpSpPr>
        <p:grpSpPr>
          <a:xfrm>
            <a:off x="107504" y="1437114"/>
            <a:ext cx="9036496" cy="4357147"/>
            <a:chOff x="107504" y="1880165"/>
            <a:chExt cx="9036496" cy="4357147"/>
          </a:xfrm>
        </p:grpSpPr>
        <p:grpSp>
          <p:nvGrpSpPr>
            <p:cNvPr id="6" name="Agrupar 18"/>
            <p:cNvGrpSpPr>
              <a:grpSpLocks/>
            </p:cNvGrpSpPr>
            <p:nvPr/>
          </p:nvGrpSpPr>
          <p:grpSpPr bwMode="auto">
            <a:xfrm>
              <a:off x="107504" y="1880165"/>
              <a:ext cx="7200900" cy="4357147"/>
              <a:chOff x="200472" y="655815"/>
              <a:chExt cx="7200800" cy="4357361"/>
            </a:xfrm>
          </p:grpSpPr>
          <p:pic>
            <p:nvPicPr>
              <p:cNvPr id="7" name="Imagen 1" descr="Imagen 5.png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0472" y="980728"/>
                <a:ext cx="7010863" cy="4032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8" name="Conector recto de flecha 2"/>
              <p:cNvCxnSpPr>
                <a:cxnSpLocks noChangeShapeType="1"/>
              </p:cNvCxnSpPr>
              <p:nvPr/>
            </p:nvCxnSpPr>
            <p:spPr bwMode="auto">
              <a:xfrm flipH="1">
                <a:off x="6177136" y="655815"/>
                <a:ext cx="900290" cy="349252"/>
              </a:xfrm>
              <a:prstGeom prst="straightConnector1">
                <a:avLst/>
              </a:prstGeom>
              <a:noFill/>
              <a:ln w="28575">
                <a:solidFill>
                  <a:srgbClr val="FF0000"/>
                </a:solidFill>
                <a:round/>
                <a:headEnd type="none" w="sm" len="sm"/>
                <a:tailEnd type="arrow" w="med" len="med"/>
              </a:ln>
              <a:effectLst>
                <a:outerShdw dist="56796" dir="1593903" algn="ctr" rotWithShape="0">
                  <a:schemeClr val="bg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" name="Rectángulo 6"/>
              <p:cNvSpPr>
                <a:spLocks noChangeArrowheads="1"/>
              </p:cNvSpPr>
              <p:nvPr/>
            </p:nvSpPr>
            <p:spPr bwMode="auto">
              <a:xfrm>
                <a:off x="6058520" y="1052736"/>
                <a:ext cx="118616" cy="1224136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a-ES"/>
              </a:p>
            </p:txBody>
          </p:sp>
          <p:sp>
            <p:nvSpPr>
              <p:cNvPr id="10" name="Rectángulo 11"/>
              <p:cNvSpPr>
                <a:spLocks noChangeArrowheads="1"/>
              </p:cNvSpPr>
              <p:nvPr/>
            </p:nvSpPr>
            <p:spPr bwMode="auto">
              <a:xfrm>
                <a:off x="6321152" y="1052736"/>
                <a:ext cx="118616" cy="1224136"/>
              </a:xfrm>
              <a:prstGeom prst="rect">
                <a:avLst/>
              </a:prstGeom>
              <a:noFill/>
              <a:ln w="28575">
                <a:solidFill>
                  <a:srgbClr val="008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a-ES"/>
              </a:p>
            </p:txBody>
          </p:sp>
          <p:sp>
            <p:nvSpPr>
              <p:cNvPr id="11" name="Rectángulo 12"/>
              <p:cNvSpPr>
                <a:spLocks noChangeArrowheads="1"/>
              </p:cNvSpPr>
              <p:nvPr/>
            </p:nvSpPr>
            <p:spPr bwMode="auto">
              <a:xfrm>
                <a:off x="6662142" y="1052736"/>
                <a:ext cx="118616" cy="1224136"/>
              </a:xfrm>
              <a:prstGeom prst="rect">
                <a:avLst/>
              </a:prstGeom>
              <a:noFill/>
              <a:ln w="28575">
                <a:solidFill>
                  <a:srgbClr val="7C007C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a-ES"/>
              </a:p>
            </p:txBody>
          </p:sp>
          <p:cxnSp>
            <p:nvCxnSpPr>
              <p:cNvPr id="12" name="Conector recto de flecha 16"/>
              <p:cNvCxnSpPr>
                <a:cxnSpLocks noChangeShapeType="1"/>
              </p:cNvCxnSpPr>
              <p:nvPr/>
            </p:nvCxnSpPr>
            <p:spPr bwMode="auto">
              <a:xfrm flipH="1" flipV="1">
                <a:off x="6416483" y="2294144"/>
                <a:ext cx="984789" cy="1216988"/>
              </a:xfrm>
              <a:prstGeom prst="straightConnector1">
                <a:avLst/>
              </a:prstGeom>
              <a:noFill/>
              <a:ln w="28575">
                <a:solidFill>
                  <a:srgbClr val="058000"/>
                </a:solidFill>
                <a:round/>
                <a:headEnd type="none" w="sm" len="sm"/>
                <a:tailEnd type="arrow" w="med" len="med"/>
              </a:ln>
              <a:effectLst>
                <a:outerShdw dist="56796" dir="1593903" algn="ctr" rotWithShape="0">
                  <a:schemeClr val="bg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" name="Conector recto de flecha 19"/>
              <p:cNvCxnSpPr>
                <a:cxnSpLocks noChangeShapeType="1"/>
              </p:cNvCxnSpPr>
              <p:nvPr/>
            </p:nvCxnSpPr>
            <p:spPr bwMode="auto">
              <a:xfrm flipH="1" flipV="1">
                <a:off x="6753581" y="2276192"/>
                <a:ext cx="647691" cy="288939"/>
              </a:xfrm>
              <a:prstGeom prst="straightConnector1">
                <a:avLst/>
              </a:prstGeom>
              <a:noFill/>
              <a:ln w="28575">
                <a:solidFill>
                  <a:srgbClr val="7C047C"/>
                </a:solidFill>
                <a:round/>
                <a:headEnd type="none" w="sm" len="sm"/>
                <a:tailEnd type="arrow" w="med" len="med"/>
              </a:ln>
              <a:effectLst>
                <a:outerShdw dist="56796" dir="1593903" algn="ctr" rotWithShape="0">
                  <a:schemeClr val="bg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5" name="Rectángulo 21"/>
            <p:cNvSpPr>
              <a:spLocks noChangeArrowheads="1"/>
            </p:cNvSpPr>
            <p:nvPr/>
          </p:nvSpPr>
          <p:spPr bwMode="auto">
            <a:xfrm>
              <a:off x="7213707" y="4394224"/>
              <a:ext cx="182278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ca-ES" sz="1200" dirty="0" err="1">
                  <a:solidFill>
                    <a:srgbClr val="058001"/>
                  </a:solidFill>
                </a:rPr>
                <a:t>Conserved</a:t>
              </a:r>
              <a:r>
                <a:rPr lang="ca-ES" sz="1200" dirty="0">
                  <a:solidFill>
                    <a:srgbClr val="058001"/>
                  </a:solidFill>
                </a:rPr>
                <a:t> </a:t>
              </a:r>
              <a:r>
                <a:rPr lang="ca-ES" sz="1200" b="0" dirty="0" err="1">
                  <a:solidFill>
                    <a:srgbClr val="058001"/>
                  </a:solidFill>
                </a:rPr>
                <a:t>substitutions</a:t>
              </a:r>
              <a:endParaRPr lang="ca-ES" sz="1200" b="0" dirty="0">
                <a:solidFill>
                  <a:srgbClr val="058001"/>
                </a:solidFill>
              </a:endParaRPr>
            </a:p>
            <a:p>
              <a:r>
                <a:rPr lang="ca-ES" sz="1200" b="0" dirty="0" err="1">
                  <a:solidFill>
                    <a:srgbClr val="058001"/>
                  </a:solidFill>
                </a:rPr>
                <a:t>Same</a:t>
              </a:r>
              <a:r>
                <a:rPr lang="ca-ES" sz="1200" b="0" dirty="0">
                  <a:solidFill>
                    <a:srgbClr val="058001"/>
                  </a:solidFill>
                </a:rPr>
                <a:t> </a:t>
              </a:r>
              <a:r>
                <a:rPr lang="ca-ES" sz="1200" b="0" dirty="0" err="1">
                  <a:solidFill>
                    <a:srgbClr val="058001"/>
                  </a:solidFill>
                </a:rPr>
                <a:t>size</a:t>
              </a:r>
              <a:r>
                <a:rPr lang="ca-ES" sz="1200" b="0" dirty="0">
                  <a:solidFill>
                    <a:srgbClr val="058001"/>
                  </a:solidFill>
                </a:rPr>
                <a:t> </a:t>
              </a:r>
              <a:r>
                <a:rPr lang="ca-ES" sz="1200" dirty="0">
                  <a:solidFill>
                    <a:srgbClr val="058001"/>
                  </a:solidFill>
                </a:rPr>
                <a:t>AND</a:t>
              </a:r>
              <a:r>
                <a:rPr lang="ca-ES" sz="1200" b="0" dirty="0">
                  <a:solidFill>
                    <a:srgbClr val="058001"/>
                  </a:solidFill>
                </a:rPr>
                <a:t> </a:t>
              </a:r>
              <a:r>
                <a:rPr lang="ca-ES" sz="1200" b="0" dirty="0" err="1">
                  <a:solidFill>
                    <a:srgbClr val="058001"/>
                  </a:solidFill>
                </a:rPr>
                <a:t>same</a:t>
              </a:r>
              <a:r>
                <a:rPr lang="ca-ES" sz="1200" b="0" dirty="0">
                  <a:solidFill>
                    <a:srgbClr val="058001"/>
                  </a:solidFill>
                </a:rPr>
                <a:t> </a:t>
              </a:r>
              <a:r>
                <a:rPr lang="ca-ES" sz="1200" b="0" dirty="0" err="1">
                  <a:solidFill>
                    <a:srgbClr val="058001"/>
                  </a:solidFill>
                </a:rPr>
                <a:t>hydropathy</a:t>
              </a:r>
              <a:endParaRPr lang="ca-ES" sz="1200" b="0" dirty="0">
                <a:solidFill>
                  <a:srgbClr val="058001"/>
                </a:solidFill>
              </a:endParaRPr>
            </a:p>
          </p:txBody>
        </p:sp>
        <p:sp>
          <p:nvSpPr>
            <p:cNvPr id="16" name="Rectángulo 25"/>
            <p:cNvSpPr>
              <a:spLocks noChangeArrowheads="1"/>
            </p:cNvSpPr>
            <p:nvPr/>
          </p:nvSpPr>
          <p:spPr bwMode="auto">
            <a:xfrm>
              <a:off x="7236967" y="3357587"/>
              <a:ext cx="190703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ca-ES" sz="1200" dirty="0">
                  <a:solidFill>
                    <a:srgbClr val="7C047C"/>
                  </a:solidFill>
                </a:rPr>
                <a:t>Semi-</a:t>
              </a:r>
              <a:r>
                <a:rPr lang="ca-ES" sz="1200" dirty="0" err="1">
                  <a:solidFill>
                    <a:srgbClr val="7C047C"/>
                  </a:solidFill>
                </a:rPr>
                <a:t>conserved</a:t>
              </a:r>
              <a:r>
                <a:rPr lang="ca-ES" sz="1200" dirty="0">
                  <a:solidFill>
                    <a:srgbClr val="7C047C"/>
                  </a:solidFill>
                </a:rPr>
                <a:t> </a:t>
              </a:r>
              <a:r>
                <a:rPr lang="ca-ES" sz="1200" b="0" dirty="0" err="1">
                  <a:solidFill>
                    <a:srgbClr val="7C047C"/>
                  </a:solidFill>
                </a:rPr>
                <a:t>substitutions</a:t>
              </a:r>
              <a:endParaRPr lang="ca-ES" sz="1200" b="0" dirty="0">
                <a:solidFill>
                  <a:srgbClr val="7C047C"/>
                </a:solidFill>
              </a:endParaRPr>
            </a:p>
            <a:p>
              <a:r>
                <a:rPr lang="ca-ES" sz="1200" b="0" dirty="0" err="1">
                  <a:solidFill>
                    <a:srgbClr val="7C047C"/>
                  </a:solidFill>
                </a:rPr>
                <a:t>Same</a:t>
              </a:r>
              <a:r>
                <a:rPr lang="ca-ES" sz="1200" b="0" dirty="0">
                  <a:solidFill>
                    <a:srgbClr val="7C047C"/>
                  </a:solidFill>
                </a:rPr>
                <a:t> </a:t>
              </a:r>
              <a:r>
                <a:rPr lang="ca-ES" sz="1200" b="0" dirty="0" err="1">
                  <a:solidFill>
                    <a:srgbClr val="7C047C"/>
                  </a:solidFill>
                </a:rPr>
                <a:t>size</a:t>
              </a:r>
              <a:r>
                <a:rPr lang="ca-ES" sz="1200" b="0" dirty="0">
                  <a:solidFill>
                    <a:srgbClr val="7C047C"/>
                  </a:solidFill>
                </a:rPr>
                <a:t> </a:t>
              </a:r>
              <a:r>
                <a:rPr lang="ca-ES" sz="1200" dirty="0">
                  <a:solidFill>
                    <a:srgbClr val="7C047C"/>
                  </a:solidFill>
                </a:rPr>
                <a:t>OR</a:t>
              </a:r>
              <a:r>
                <a:rPr lang="ca-ES" sz="1200" b="0" dirty="0">
                  <a:solidFill>
                    <a:srgbClr val="7C047C"/>
                  </a:solidFill>
                </a:rPr>
                <a:t> </a:t>
              </a:r>
              <a:r>
                <a:rPr lang="ca-ES" sz="1200" b="0" dirty="0" err="1">
                  <a:solidFill>
                    <a:srgbClr val="7C047C"/>
                  </a:solidFill>
                </a:rPr>
                <a:t>same</a:t>
              </a:r>
              <a:r>
                <a:rPr lang="ca-ES" sz="1200" b="0" dirty="0">
                  <a:solidFill>
                    <a:srgbClr val="7C047C"/>
                  </a:solidFill>
                </a:rPr>
                <a:t> </a:t>
              </a:r>
              <a:r>
                <a:rPr lang="ca-ES" sz="1200" b="0" dirty="0" err="1">
                  <a:solidFill>
                    <a:srgbClr val="7C047C"/>
                  </a:solidFill>
                </a:rPr>
                <a:t>hydropathy</a:t>
              </a:r>
              <a:endParaRPr lang="ca-ES" sz="1200" b="0" dirty="0">
                <a:solidFill>
                  <a:srgbClr val="7C047C"/>
                </a:solidFill>
              </a:endParaRPr>
            </a:p>
          </p:txBody>
        </p:sp>
      </p:grpSp>
      <p:graphicFrame>
        <p:nvGraphicFramePr>
          <p:cNvPr id="17" name="Objec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4158803"/>
              </p:ext>
            </p:extLst>
          </p:nvPr>
        </p:nvGraphicFramePr>
        <p:xfrm>
          <a:off x="6444208" y="4730659"/>
          <a:ext cx="2333133" cy="21273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 bitmap" r:id="rId3" imgW="11377646" imgH="7079594" progId="Paint.Picture">
                  <p:embed/>
                </p:oleObj>
              </mc:Choice>
              <mc:Fallback>
                <p:oleObj name="Image bitmap" r:id="rId3" imgW="11377646" imgH="7079594" progId="Paint.Picture">
                  <p:embed/>
                  <p:pic>
                    <p:nvPicPr>
                      <p:cNvPr id="17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208" y="4730659"/>
                        <a:ext cx="2333133" cy="21273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90232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b="45902"/>
          <a:stretch>
            <a:fillRect/>
          </a:stretch>
        </p:blipFill>
        <p:spPr bwMode="auto">
          <a:xfrm>
            <a:off x="1643042" y="2420888"/>
            <a:ext cx="650085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5206970"/>
            <a:ext cx="350046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467544" y="23540"/>
            <a:ext cx="850112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ca-ES" sz="3200" b="1" dirty="0"/>
              <a:t>Aplicacions dels Alineaments múltiples</a:t>
            </a:r>
          </a:p>
          <a:p>
            <a:endParaRPr lang="ca-ES" sz="2400" dirty="0"/>
          </a:p>
          <a:p>
            <a:pPr lvl="1">
              <a:buFont typeface="Arial" pitchFamily="34" charset="0"/>
              <a:buChar char="•"/>
            </a:pPr>
            <a:r>
              <a:rPr lang="ca-ES" sz="2400" dirty="0"/>
              <a:t> Detectar motius o regions conservades amb funció comú</a:t>
            </a:r>
          </a:p>
          <a:p>
            <a:pPr lvl="1"/>
            <a:r>
              <a:rPr lang="ca-ES" sz="2400" dirty="0"/>
              <a:t>Identificació del lloc d'unió al ribosa </a:t>
            </a:r>
            <a:r>
              <a:rPr lang="ca-ES" sz="2400" b="1" dirty="0"/>
              <a:t>RBS</a:t>
            </a:r>
            <a:endParaRPr lang="ca-E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 shot of a computer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9344A071-3DC9-1F5C-690B-2A4271B525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4344"/>
            <a:ext cx="9124988" cy="591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8363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463366" y="186591"/>
            <a:ext cx="850112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ca-ES" sz="3200" b="1" dirty="0"/>
              <a:t>Aplicacions dels Alineaments múltiples</a:t>
            </a:r>
          </a:p>
          <a:p>
            <a:endParaRPr lang="es-ES" sz="2400" dirty="0"/>
          </a:p>
          <a:p>
            <a:pPr lvl="1">
              <a:buFont typeface="Arial" pitchFamily="34" charset="0"/>
              <a:buChar char="•"/>
            </a:pPr>
            <a:r>
              <a:rPr lang="es-ES" sz="2400" dirty="0"/>
              <a:t> </a:t>
            </a:r>
            <a:r>
              <a:rPr lang="ca-ES" sz="2400" dirty="0"/>
              <a:t>Construcció de matrius de posició o pes (</a:t>
            </a:r>
            <a:r>
              <a:rPr lang="ca-ES" sz="2400" dirty="0" err="1"/>
              <a:t>Position</a:t>
            </a:r>
            <a:r>
              <a:rPr lang="ca-ES" sz="2400" dirty="0"/>
              <a:t> </a:t>
            </a:r>
            <a:r>
              <a:rPr lang="ca-ES" sz="2400" dirty="0" err="1"/>
              <a:t>weight</a:t>
            </a:r>
            <a:r>
              <a:rPr lang="ca-ES" sz="2400" dirty="0"/>
              <a:t> </a:t>
            </a:r>
            <a:r>
              <a:rPr lang="ca-ES" sz="2400" dirty="0" err="1"/>
              <a:t>matrices</a:t>
            </a:r>
            <a:r>
              <a:rPr lang="ca-ES" sz="2400" dirty="0"/>
              <a:t>) </a:t>
            </a:r>
            <a:r>
              <a:rPr lang="ca-ES" sz="2400" dirty="0" err="1"/>
              <a:t>y</a:t>
            </a:r>
            <a:r>
              <a:rPr lang="ca-ES" sz="2400" dirty="0"/>
              <a:t> LOGOS par a identificar motius en altres seqüències</a:t>
            </a:r>
          </a:p>
        </p:txBody>
      </p:sp>
      <p:graphicFrame>
        <p:nvGraphicFramePr>
          <p:cNvPr id="10" name="Group 178"/>
          <p:cNvGraphicFramePr>
            <a:graphicFrameLocks noGrp="1"/>
          </p:cNvGraphicFramePr>
          <p:nvPr/>
        </p:nvGraphicFramePr>
        <p:xfrm>
          <a:off x="1644032" y="4470112"/>
          <a:ext cx="2057400" cy="1463040"/>
        </p:xfrm>
        <a:graphic>
          <a:graphicData uri="http://schemas.openxmlformats.org/drawingml/2006/table">
            <a:tbl>
              <a:tblPr/>
              <a:tblGrid>
                <a:gridCol w="247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7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7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4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7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9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714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A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C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G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1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1" charset="0"/>
                        </a:rPr>
                        <a:t>T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1" name="Group 189"/>
          <p:cNvGrpSpPr>
            <a:grpSpLocks/>
          </p:cNvGrpSpPr>
          <p:nvPr/>
        </p:nvGrpSpPr>
        <p:grpSpPr bwMode="auto">
          <a:xfrm>
            <a:off x="288925" y="2272888"/>
            <a:ext cx="3444875" cy="1782763"/>
            <a:chOff x="182" y="1104"/>
            <a:chExt cx="2170" cy="1123"/>
          </a:xfrm>
        </p:grpSpPr>
        <p:grpSp>
          <p:nvGrpSpPr>
            <p:cNvPr id="12" name="Group 6"/>
            <p:cNvGrpSpPr>
              <a:grpSpLocks/>
            </p:cNvGrpSpPr>
            <p:nvPr/>
          </p:nvGrpSpPr>
          <p:grpSpPr bwMode="auto">
            <a:xfrm>
              <a:off x="1008" y="1104"/>
              <a:ext cx="1344" cy="1123"/>
              <a:chOff x="624" y="2112"/>
              <a:chExt cx="960" cy="1123"/>
            </a:xfrm>
          </p:grpSpPr>
          <p:sp>
            <p:nvSpPr>
              <p:cNvPr id="20" name="Text Box 7"/>
              <p:cNvSpPr txBox="1">
                <a:spLocks noChangeArrowheads="1"/>
              </p:cNvSpPr>
              <p:nvPr/>
            </p:nvSpPr>
            <p:spPr bwMode="auto">
              <a:xfrm>
                <a:off x="624" y="2112"/>
                <a:ext cx="960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sz="3200" dirty="0">
                    <a:latin typeface="Courier New" pitchFamily="1" charset="0"/>
                  </a:rPr>
                  <a:t>ACCCGTT</a:t>
                </a:r>
              </a:p>
            </p:txBody>
          </p:sp>
          <p:sp>
            <p:nvSpPr>
              <p:cNvPr id="21" name="Text Box 8"/>
              <p:cNvSpPr txBox="1">
                <a:spLocks noChangeArrowheads="1"/>
              </p:cNvSpPr>
              <p:nvPr/>
            </p:nvSpPr>
            <p:spPr bwMode="auto">
              <a:xfrm>
                <a:off x="624" y="2294"/>
                <a:ext cx="960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sz="3200" dirty="0">
                    <a:latin typeface="Courier New" pitchFamily="1" charset="0"/>
                  </a:rPr>
                  <a:t>ACCGGTT</a:t>
                </a:r>
              </a:p>
            </p:txBody>
          </p:sp>
          <p:sp>
            <p:nvSpPr>
              <p:cNvPr id="22" name="Text Box 9"/>
              <p:cNvSpPr txBox="1">
                <a:spLocks noChangeArrowheads="1"/>
              </p:cNvSpPr>
              <p:nvPr/>
            </p:nvSpPr>
            <p:spPr bwMode="auto">
              <a:xfrm>
                <a:off x="624" y="2486"/>
                <a:ext cx="960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sz="3200" dirty="0">
                    <a:latin typeface="Courier New" pitchFamily="1" charset="0"/>
                  </a:rPr>
                  <a:t>ACAGGAT</a:t>
                </a:r>
              </a:p>
            </p:txBody>
          </p:sp>
          <p:sp>
            <p:nvSpPr>
              <p:cNvPr id="23" name="Text Box 10"/>
              <p:cNvSpPr txBox="1">
                <a:spLocks noChangeArrowheads="1"/>
              </p:cNvSpPr>
              <p:nvPr/>
            </p:nvSpPr>
            <p:spPr bwMode="auto">
              <a:xfrm>
                <a:off x="624" y="2678"/>
                <a:ext cx="960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sz="3200">
                    <a:latin typeface="Courier New" pitchFamily="1" charset="0"/>
                  </a:rPr>
                  <a:t>ACCGGTT</a:t>
                </a:r>
              </a:p>
            </p:txBody>
          </p:sp>
          <p:sp>
            <p:nvSpPr>
              <p:cNvPr id="24" name="Text Box 11"/>
              <p:cNvSpPr txBox="1">
                <a:spLocks noChangeArrowheads="1"/>
              </p:cNvSpPr>
              <p:nvPr/>
            </p:nvSpPr>
            <p:spPr bwMode="auto">
              <a:xfrm>
                <a:off x="624" y="2870"/>
                <a:ext cx="960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sz="3200" dirty="0">
                    <a:latin typeface="Courier New" pitchFamily="1" charset="0"/>
                  </a:rPr>
                  <a:t>ACATGAT</a:t>
                </a:r>
              </a:p>
            </p:txBody>
          </p:sp>
        </p:grpSp>
        <p:grpSp>
          <p:nvGrpSpPr>
            <p:cNvPr id="13" name="Group 185"/>
            <p:cNvGrpSpPr>
              <a:grpSpLocks/>
            </p:cNvGrpSpPr>
            <p:nvPr/>
          </p:nvGrpSpPr>
          <p:grpSpPr bwMode="auto">
            <a:xfrm>
              <a:off x="182" y="1344"/>
              <a:ext cx="874" cy="720"/>
              <a:chOff x="182" y="1344"/>
              <a:chExt cx="874" cy="720"/>
            </a:xfrm>
          </p:grpSpPr>
          <p:sp>
            <p:nvSpPr>
              <p:cNvPr id="14" name="Text Box 179"/>
              <p:cNvSpPr txBox="1">
                <a:spLocks noChangeArrowheads="1"/>
              </p:cNvSpPr>
              <p:nvPr/>
            </p:nvSpPr>
            <p:spPr bwMode="auto">
              <a:xfrm>
                <a:off x="182" y="1433"/>
                <a:ext cx="579" cy="3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 dirty="0"/>
                  <a:t>Binding </a:t>
                </a:r>
              </a:p>
              <a:p>
                <a:r>
                  <a:rPr lang="en-US" sz="1600" dirty="0"/>
                  <a:t>sites</a:t>
                </a:r>
              </a:p>
            </p:txBody>
          </p:sp>
          <p:sp>
            <p:nvSpPr>
              <p:cNvPr id="15" name="Line 180"/>
              <p:cNvSpPr>
                <a:spLocks noChangeShapeType="1"/>
              </p:cNvSpPr>
              <p:nvPr/>
            </p:nvSpPr>
            <p:spPr bwMode="auto">
              <a:xfrm flipV="1">
                <a:off x="720" y="1344"/>
                <a:ext cx="288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Line 181"/>
              <p:cNvSpPr>
                <a:spLocks noChangeShapeType="1"/>
              </p:cNvSpPr>
              <p:nvPr/>
            </p:nvSpPr>
            <p:spPr bwMode="auto">
              <a:xfrm flipV="1">
                <a:off x="720" y="1488"/>
                <a:ext cx="288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Line 182"/>
              <p:cNvSpPr>
                <a:spLocks noChangeShapeType="1"/>
              </p:cNvSpPr>
              <p:nvPr/>
            </p:nvSpPr>
            <p:spPr bwMode="auto">
              <a:xfrm>
                <a:off x="720" y="1632"/>
                <a:ext cx="288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Line 183"/>
              <p:cNvSpPr>
                <a:spLocks noChangeShapeType="1"/>
              </p:cNvSpPr>
              <p:nvPr/>
            </p:nvSpPr>
            <p:spPr bwMode="auto">
              <a:xfrm>
                <a:off x="720" y="1632"/>
                <a:ext cx="288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Line 184"/>
              <p:cNvSpPr>
                <a:spLocks noChangeShapeType="1"/>
              </p:cNvSpPr>
              <p:nvPr/>
            </p:nvSpPr>
            <p:spPr bwMode="auto">
              <a:xfrm>
                <a:off x="720" y="1632"/>
                <a:ext cx="336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5" name="Text Box 188"/>
          <p:cNvSpPr txBox="1">
            <a:spLocks noChangeArrowheads="1"/>
          </p:cNvSpPr>
          <p:nvPr/>
        </p:nvSpPr>
        <p:spPr bwMode="auto">
          <a:xfrm>
            <a:off x="651200" y="4447664"/>
            <a:ext cx="928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/>
              <a:t>PWM</a:t>
            </a:r>
            <a:endParaRPr lang="en-US" dirty="0"/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1669044" y="4013646"/>
            <a:ext cx="2133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600" b="1" dirty="0">
                <a:latin typeface="Courier New" pitchFamily="1" charset="0"/>
              </a:rPr>
              <a:t>1 2 3 4 5 6 7</a:t>
            </a:r>
          </a:p>
        </p:txBody>
      </p:sp>
      <p:pic>
        <p:nvPicPr>
          <p:cNvPr id="10242" name="Picture 2" descr="http://weblogo.berkeley.edu/cache/filePEbGa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079512"/>
            <a:ext cx="5112568" cy="1790701"/>
          </a:xfrm>
          <a:prstGeom prst="rect">
            <a:avLst/>
          </a:prstGeom>
          <a:noFill/>
        </p:spPr>
      </p:pic>
      <p:sp>
        <p:nvSpPr>
          <p:cNvPr id="27" name="26 Rectángulo"/>
          <p:cNvSpPr/>
          <p:nvPr/>
        </p:nvSpPr>
        <p:spPr>
          <a:xfrm>
            <a:off x="4355976" y="4735696"/>
            <a:ext cx="3747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http://weblogo.berkeley.edu/logo.cgi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7547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uadroTexto"/>
          <p:cNvSpPr txBox="1"/>
          <p:nvPr/>
        </p:nvSpPr>
        <p:spPr>
          <a:xfrm>
            <a:off x="319350" y="262501"/>
            <a:ext cx="85011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ca-ES" sz="3200" b="1" dirty="0"/>
              <a:t>Aplicacions dels Alineaments múltiples</a:t>
            </a:r>
          </a:p>
          <a:p>
            <a:pPr lvl="2">
              <a:buFont typeface="Arial" pitchFamily="34" charset="0"/>
              <a:buChar char="•"/>
            </a:pPr>
            <a:r>
              <a:rPr lang="es-ES" sz="2400" dirty="0"/>
              <a:t> </a:t>
            </a:r>
            <a:r>
              <a:rPr lang="ca-ES" sz="2400" dirty="0"/>
              <a:t>Identificació de motius proteics</a:t>
            </a:r>
          </a:p>
        </p:txBody>
      </p:sp>
      <p:pic>
        <p:nvPicPr>
          <p:cNvPr id="5" name="Picture 4" descr="BL00913C LOGO"/>
          <p:cNvPicPr>
            <a:picLocks noChangeAspect="1" noChangeArrowheads="1"/>
          </p:cNvPicPr>
          <p:nvPr/>
        </p:nvPicPr>
        <p:blipFill>
          <a:blip r:embed="rId2" cstate="print"/>
          <a:srcRect r="54295" b="16841"/>
          <a:stretch>
            <a:fillRect/>
          </a:stretch>
        </p:blipFill>
        <p:spPr bwMode="auto">
          <a:xfrm>
            <a:off x="3587344" y="3728222"/>
            <a:ext cx="3216904" cy="2869130"/>
          </a:xfrm>
          <a:prstGeom prst="rect">
            <a:avLst/>
          </a:prstGeom>
          <a:noFill/>
        </p:spPr>
      </p:pic>
      <p:sp>
        <p:nvSpPr>
          <p:cNvPr id="6" name="5 Rectángulo"/>
          <p:cNvSpPr/>
          <p:nvPr/>
        </p:nvSpPr>
        <p:spPr>
          <a:xfrm>
            <a:off x="1619672" y="1351958"/>
            <a:ext cx="568863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ADHE_CLOAB ( 720) CHSMAIKLSSEHNIPSGIANAL  66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FUCO_ECOLI ( 262) VHGMAHPLGAFYNTPHGVANAI  44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GLDA_BACST ( 259) HNGFTALEGEIHHLTHGEKVAF 100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GLDA_ECOLI ( 269) VHNGLTAIPDAHHYYHGEKVAF 100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MEDH_BACMT ( 259) VHSISHQVGGVYKLQHGICNSV  78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ADH1_CLOAB ( 258) CHSMAHKTGAVFHIPHGCANAI  47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ADHE_ECOLI ( 721) CHSMAHKLGSQFHIPHGLANAL  47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ADH2_ZYMMO ( 261) VHAMAHQLGGYYNLPHGVCNAV  36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ADH4_YEAST ( 263) VHALAHQLGGFYHLPHGVCNAV  41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ADHA_CLOAB ( 266) CHPMEHELSAYYDITHGVGLAI  50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ADHB_CLOAB ( 266) VHLMEHELSAYYDITHGVGLAI  49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72"/>
          <a:stretch/>
        </p:blipFill>
        <p:spPr bwMode="auto">
          <a:xfrm>
            <a:off x="338138" y="1642709"/>
            <a:ext cx="8467725" cy="5026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304741" y="188640"/>
            <a:ext cx="85011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ca-ES" sz="3200" b="1" dirty="0"/>
              <a:t>Aplicacions dels Alineaments múltiples</a:t>
            </a:r>
          </a:p>
          <a:p>
            <a:endParaRPr lang="ca-ES" sz="2400" dirty="0"/>
          </a:p>
          <a:p>
            <a:pPr lvl="1">
              <a:buFont typeface="Arial" pitchFamily="34" charset="0"/>
              <a:buChar char="•"/>
            </a:pPr>
            <a:r>
              <a:rPr lang="ca-ES" sz="2400" dirty="0"/>
              <a:t> Estructura secundària del RNA</a:t>
            </a:r>
          </a:p>
        </p:txBody>
      </p:sp>
    </p:spTree>
    <p:extLst>
      <p:ext uri="{BB962C8B-B14F-4D97-AF65-F5344CB8AC3E}">
        <p14:creationId xmlns:p14="http://schemas.microsoft.com/office/powerpoint/2010/main" val="16947304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285721" y="116632"/>
            <a:ext cx="85011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ca-ES" sz="3200" b="1" dirty="0"/>
              <a:t>Aplicacions dels Alineaments múltiples</a:t>
            </a:r>
          </a:p>
          <a:p>
            <a:endParaRPr lang="ca-ES" sz="2400" dirty="0"/>
          </a:p>
          <a:p>
            <a:pPr lvl="1">
              <a:buFont typeface="Arial" pitchFamily="34" charset="0"/>
              <a:buChar char="•"/>
            </a:pPr>
            <a:r>
              <a:rPr lang="ca-ES" sz="2400" dirty="0"/>
              <a:t> Establir relacions filogenètiques</a:t>
            </a:r>
          </a:p>
        </p:txBody>
      </p:sp>
      <p:pic>
        <p:nvPicPr>
          <p:cNvPr id="4" name="Picture 4" descr="https://dfzljdn9uc3pi.cloudfront.net/2014/570/1/fig-1-2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845014"/>
            <a:ext cx="9144000" cy="4104266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3222104" y="5960313"/>
            <a:ext cx="58143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 err="1"/>
              <a:t>PeerJ</a:t>
            </a:r>
            <a:r>
              <a:rPr lang="en-US" sz="1200" dirty="0"/>
              <a:t>. 2014 Sep 16;2:e570. </a:t>
            </a:r>
            <a:r>
              <a:rPr lang="en-US" sz="1200" dirty="0" err="1"/>
              <a:t>doi</a:t>
            </a:r>
            <a:r>
              <a:rPr lang="en-US" sz="1200" dirty="0"/>
              <a:t>: 10.7717/peerj.570.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967705" y="285728"/>
            <a:ext cx="716606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/>
            <a:r>
              <a:rPr lang="ca-ES" sz="3200" b="1" dirty="0"/>
              <a:t>Aplicacions dels Alineaments múltiples</a:t>
            </a:r>
          </a:p>
          <a:p>
            <a:endParaRPr lang="ca-ES" sz="2400" dirty="0"/>
          </a:p>
          <a:p>
            <a:pPr lvl="1">
              <a:buFont typeface="Arial" pitchFamily="34" charset="0"/>
              <a:buChar char="•"/>
            </a:pPr>
            <a:r>
              <a:rPr lang="ca-ES" sz="2400" dirty="0"/>
              <a:t> Predicció d’estructura</a:t>
            </a:r>
          </a:p>
        </p:txBody>
      </p:sp>
      <p:pic>
        <p:nvPicPr>
          <p:cNvPr id="3074" name="Picture 2" descr="http://www.nature.com/nature/journal/v400/n6739/images/400086aa.eps.2.g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259"/>
          <a:stretch/>
        </p:blipFill>
        <p:spPr bwMode="auto">
          <a:xfrm>
            <a:off x="84502" y="2060848"/>
            <a:ext cx="9024002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07504" y="285728"/>
            <a:ext cx="892899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ca-ES" sz="3200" b="1" dirty="0"/>
              <a:t>Aplicacions dels Alineaments múltiples</a:t>
            </a:r>
          </a:p>
          <a:p>
            <a:endParaRPr lang="ca-ES" sz="1200" dirty="0"/>
          </a:p>
          <a:p>
            <a:pPr lvl="1">
              <a:buFont typeface="Arial" pitchFamily="34" charset="0"/>
              <a:buChar char="•"/>
            </a:pPr>
            <a:r>
              <a:rPr lang="ca-ES" sz="2400" dirty="0"/>
              <a:t> Detectar regions de variabilitat relacionades amb estructura</a:t>
            </a:r>
          </a:p>
        </p:txBody>
      </p:sp>
      <p:pic>
        <p:nvPicPr>
          <p:cNvPr id="3" name="Picture 2" descr="http://www.nature.com/nprot/journal/v6/n11/images_article/nprot.2011.393-F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2" t="18955"/>
          <a:stretch/>
        </p:blipFill>
        <p:spPr bwMode="auto">
          <a:xfrm>
            <a:off x="386366" y="1340768"/>
            <a:ext cx="3753586" cy="5205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upload.wikimedia.org/wikipedia/commons/f/fb/Sucrose_porin_1a0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322754" y="1844823"/>
            <a:ext cx="4587002" cy="4495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115616" y="434276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sz="2800" dirty="0"/>
              <a:t>Alineament múltiple: </a:t>
            </a:r>
            <a:r>
              <a:rPr lang="ca-ES" sz="2800" b="1" dirty="0"/>
              <a:t>un repte computacional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" y="3861048"/>
            <a:ext cx="4392488" cy="2767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4 Rectángulo"/>
          <p:cNvSpPr/>
          <p:nvPr/>
        </p:nvSpPr>
        <p:spPr>
          <a:xfrm>
            <a:off x="467544" y="1052736"/>
            <a:ext cx="8208912" cy="181588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ca-ES" sz="2000" dirty="0"/>
              <a:t>En teoria, fer un alineament òptim </a:t>
            </a:r>
            <a:r>
              <a:rPr lang="ca-ES" sz="2000" b="1" dirty="0">
                <a:solidFill>
                  <a:srgbClr val="FF0000"/>
                </a:solidFill>
              </a:rPr>
              <a:t>entre dos seqüències </a:t>
            </a:r>
            <a:r>
              <a:rPr lang="ca-ES" sz="2000" dirty="0"/>
              <a:t>es fàcil i relativament ràpid si usem l’algoritme de NW o SW (Programació dinàmica).</a:t>
            </a:r>
          </a:p>
          <a:p>
            <a:pPr algn="just"/>
            <a:endParaRPr lang="ca-ES" sz="1200" dirty="0"/>
          </a:p>
          <a:p>
            <a:pPr algn="just"/>
            <a:r>
              <a:rPr lang="ca-ES" sz="2000" dirty="0"/>
              <a:t>Alinear</a:t>
            </a:r>
            <a:r>
              <a:rPr lang="ca-ES" sz="2000" b="1" dirty="0">
                <a:solidFill>
                  <a:srgbClr val="FF0000"/>
                </a:solidFill>
              </a:rPr>
              <a:t> més de dos</a:t>
            </a:r>
            <a:r>
              <a:rPr lang="ca-ES" sz="2000" dirty="0"/>
              <a:t> seqüències usant el mateix mètode és </a:t>
            </a:r>
            <a:r>
              <a:rPr lang="ca-ES" sz="2000" b="1" dirty="0">
                <a:solidFill>
                  <a:srgbClr val="FF0000"/>
                </a:solidFill>
              </a:rPr>
              <a:t>pràcticament impossible</a:t>
            </a:r>
            <a:r>
              <a:rPr lang="ca-ES" sz="2000" dirty="0"/>
              <a:t>. Aquest problema s’incrementa exponencialment amb el número de seqüències a comparar </a:t>
            </a:r>
          </a:p>
        </p:txBody>
      </p:sp>
      <p:sp>
        <p:nvSpPr>
          <p:cNvPr id="2" name="Rectángulo 1"/>
          <p:cNvSpPr/>
          <p:nvPr/>
        </p:nvSpPr>
        <p:spPr>
          <a:xfrm>
            <a:off x="4393822" y="2492896"/>
            <a:ext cx="464267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dirty="0"/>
              <a:t>Usant “veritable” programació dinàmica. Temps de càlcul aproximat, per alinear. </a:t>
            </a:r>
          </a:p>
          <a:p>
            <a:endParaRPr lang="ca-ES" dirty="0"/>
          </a:p>
          <a:p>
            <a:r>
              <a:rPr lang="ca-ES" dirty="0"/>
              <a:t>En els anys en què es planteja el problema:</a:t>
            </a:r>
          </a:p>
          <a:p>
            <a:pPr lvl="1"/>
            <a:r>
              <a:rPr lang="ca-ES" dirty="0"/>
              <a:t>2 </a:t>
            </a:r>
            <a:r>
              <a:rPr lang="ca-ES" dirty="0" err="1"/>
              <a:t>Globins</a:t>
            </a:r>
            <a:r>
              <a:rPr lang="ca-ES" dirty="0"/>
              <a:t> -&gt; 1 min</a:t>
            </a:r>
          </a:p>
          <a:p>
            <a:pPr lvl="1"/>
            <a:r>
              <a:rPr lang="ca-ES" dirty="0"/>
              <a:t>3 </a:t>
            </a:r>
            <a:r>
              <a:rPr lang="ca-ES" dirty="0" err="1"/>
              <a:t>Globins</a:t>
            </a:r>
            <a:r>
              <a:rPr lang="ca-ES" dirty="0"/>
              <a:t> -&gt; 2 hores</a:t>
            </a:r>
          </a:p>
          <a:p>
            <a:pPr lvl="1"/>
            <a:r>
              <a:rPr lang="ca-ES" dirty="0"/>
              <a:t>4 </a:t>
            </a:r>
            <a:r>
              <a:rPr lang="ca-ES" dirty="0" err="1"/>
              <a:t>Globins</a:t>
            </a:r>
            <a:r>
              <a:rPr lang="ca-ES" dirty="0"/>
              <a:t> -&gt; 10 dies</a:t>
            </a:r>
          </a:p>
          <a:p>
            <a:pPr lvl="1"/>
            <a:r>
              <a:rPr lang="ca-ES" dirty="0"/>
              <a:t>5 </a:t>
            </a:r>
            <a:r>
              <a:rPr lang="ca-ES" dirty="0" err="1"/>
              <a:t>Globins</a:t>
            </a:r>
            <a:r>
              <a:rPr lang="ca-ES" dirty="0"/>
              <a:t> -&gt; 3 anys</a:t>
            </a:r>
          </a:p>
          <a:p>
            <a:pPr lvl="1"/>
            <a:r>
              <a:rPr lang="ca-ES" dirty="0"/>
              <a:t>6 </a:t>
            </a:r>
            <a:r>
              <a:rPr lang="ca-ES" dirty="0" err="1"/>
              <a:t>Globins</a:t>
            </a:r>
            <a:r>
              <a:rPr lang="ca-ES" dirty="0"/>
              <a:t> -&gt; 300 anys</a:t>
            </a:r>
          </a:p>
          <a:p>
            <a:r>
              <a:rPr lang="ca-ES" dirty="0"/>
              <a:t>Avui en dia:</a:t>
            </a:r>
          </a:p>
          <a:p>
            <a:pPr lvl="1"/>
            <a:r>
              <a:rPr lang="ca-ES" dirty="0"/>
              <a:t>2 </a:t>
            </a:r>
            <a:r>
              <a:rPr lang="ca-ES" dirty="0" err="1"/>
              <a:t>Globins</a:t>
            </a:r>
            <a:r>
              <a:rPr lang="ca-ES" dirty="0"/>
              <a:t> -&gt; 1 segon</a:t>
            </a:r>
          </a:p>
          <a:p>
            <a:pPr lvl="1"/>
            <a:r>
              <a:rPr lang="ca-ES" dirty="0"/>
              <a:t>3 </a:t>
            </a:r>
            <a:r>
              <a:rPr lang="ca-ES" dirty="0" err="1"/>
              <a:t>Globins</a:t>
            </a:r>
            <a:r>
              <a:rPr lang="ca-ES" dirty="0"/>
              <a:t> -&gt; 2 min</a:t>
            </a:r>
          </a:p>
          <a:p>
            <a:pPr lvl="1"/>
            <a:r>
              <a:rPr lang="ca-ES" dirty="0"/>
              <a:t>4 </a:t>
            </a:r>
            <a:r>
              <a:rPr lang="ca-ES" dirty="0" err="1"/>
              <a:t>Globins</a:t>
            </a:r>
            <a:r>
              <a:rPr lang="ca-ES" dirty="0"/>
              <a:t> -&gt; 4 hores</a:t>
            </a:r>
          </a:p>
          <a:p>
            <a:pPr lvl="1"/>
            <a:r>
              <a:rPr lang="ca-ES" dirty="0"/>
              <a:t>5 </a:t>
            </a:r>
            <a:r>
              <a:rPr lang="ca-ES" dirty="0" err="1"/>
              <a:t>Globins</a:t>
            </a:r>
            <a:r>
              <a:rPr lang="ca-ES" dirty="0"/>
              <a:t> -&gt; 18 hores</a:t>
            </a:r>
          </a:p>
          <a:p>
            <a:pPr lvl="1"/>
            <a:r>
              <a:rPr lang="ca-ES" dirty="0"/>
              <a:t>6 </a:t>
            </a:r>
            <a:r>
              <a:rPr lang="ca-ES" dirty="0" err="1"/>
              <a:t>Globins</a:t>
            </a:r>
            <a:r>
              <a:rPr lang="ca-ES" dirty="0"/>
              <a:t> -&gt; 8 dies</a:t>
            </a:r>
          </a:p>
          <a:p>
            <a:pPr marL="52388" lvl="1"/>
            <a:endParaRPr lang="ca-ES" dirty="0"/>
          </a:p>
          <a:p>
            <a:pPr marL="52388" lvl="1"/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2512338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505089" y="630379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2400" dirty="0"/>
              <a:t>Molts dels algoritmes per a </a:t>
            </a:r>
            <a:r>
              <a:rPr lang="ca-ES" sz="2400" b="1" u="sng" dirty="0"/>
              <a:t>Alineaments Múltiples</a:t>
            </a:r>
            <a:r>
              <a:rPr lang="ca-ES" sz="2400" dirty="0"/>
              <a:t> usen un </a:t>
            </a:r>
            <a:r>
              <a:rPr lang="ca-ES" sz="2400" b="1" u="sng" dirty="0"/>
              <a:t>Mètode d’</a:t>
            </a:r>
            <a:r>
              <a:rPr lang="ca-ES" sz="2400" b="1" u="sng" dirty="0">
                <a:solidFill>
                  <a:srgbClr val="FF0000"/>
                </a:solidFill>
              </a:rPr>
              <a:t>Alineament Progressiu</a:t>
            </a:r>
            <a:r>
              <a:rPr lang="ca-ES" sz="2400" dirty="0"/>
              <a:t>. Comença fen un alineament de parells i </a:t>
            </a:r>
            <a:r>
              <a:rPr lang="ca-ES" sz="2400" b="1" dirty="0"/>
              <a:t>va afegint a aquest alineament les altres seqüències de forma progressiva</a:t>
            </a:r>
            <a:r>
              <a:rPr lang="ca-ES" sz="2400" dirty="0"/>
              <a:t>.</a:t>
            </a:r>
          </a:p>
        </p:txBody>
      </p:sp>
      <p:cxnSp>
        <p:nvCxnSpPr>
          <p:cNvPr id="3" name="2 Conector recto"/>
          <p:cNvCxnSpPr/>
          <p:nvPr/>
        </p:nvCxnSpPr>
        <p:spPr>
          <a:xfrm>
            <a:off x="827584" y="3049796"/>
            <a:ext cx="273630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6 Conector recto"/>
          <p:cNvCxnSpPr/>
          <p:nvPr/>
        </p:nvCxnSpPr>
        <p:spPr>
          <a:xfrm>
            <a:off x="827584" y="3265820"/>
            <a:ext cx="259228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>
            <a:off x="827584" y="3481844"/>
            <a:ext cx="302433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>
            <a:off x="827584" y="3697868"/>
            <a:ext cx="129614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>
            <a:off x="827584" y="3913892"/>
            <a:ext cx="273630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>
            <a:off x="827584" y="4201924"/>
            <a:ext cx="302433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>
            <a:off x="827584" y="4489956"/>
            <a:ext cx="259228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18 Conector recto"/>
          <p:cNvCxnSpPr/>
          <p:nvPr/>
        </p:nvCxnSpPr>
        <p:spPr>
          <a:xfrm>
            <a:off x="827584" y="4705980"/>
            <a:ext cx="302433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89" y="2898168"/>
            <a:ext cx="335374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2" name="21 Conector recto"/>
          <p:cNvCxnSpPr/>
          <p:nvPr/>
        </p:nvCxnSpPr>
        <p:spPr>
          <a:xfrm>
            <a:off x="5508104" y="2617748"/>
            <a:ext cx="302433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>
            <a:off x="5508104" y="2923925"/>
            <a:ext cx="302433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20 CuadroTexto"/>
          <p:cNvSpPr txBox="1"/>
          <p:nvPr/>
        </p:nvSpPr>
        <p:spPr>
          <a:xfrm>
            <a:off x="5582467" y="2579111"/>
            <a:ext cx="30219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/>
              <a:t>||||||||||||||||||||||||||||||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4885" y="2453191"/>
            <a:ext cx="365719" cy="699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6" name="25 Conector recto de flecha"/>
          <p:cNvCxnSpPr/>
          <p:nvPr/>
        </p:nvCxnSpPr>
        <p:spPr>
          <a:xfrm flipV="1">
            <a:off x="4067944" y="2898168"/>
            <a:ext cx="1008112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28 Conector recto"/>
          <p:cNvCxnSpPr/>
          <p:nvPr/>
        </p:nvCxnSpPr>
        <p:spPr>
          <a:xfrm>
            <a:off x="5493291" y="4026884"/>
            <a:ext cx="302433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29 Conector recto"/>
          <p:cNvCxnSpPr/>
          <p:nvPr/>
        </p:nvCxnSpPr>
        <p:spPr>
          <a:xfrm>
            <a:off x="5493291" y="4333061"/>
            <a:ext cx="302433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30 CuadroTexto"/>
          <p:cNvSpPr txBox="1"/>
          <p:nvPr/>
        </p:nvSpPr>
        <p:spPr>
          <a:xfrm>
            <a:off x="5567654" y="3988247"/>
            <a:ext cx="30219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/>
              <a:t>||||||||||||||||||||||||||||||</a:t>
            </a:r>
          </a:p>
        </p:txBody>
      </p:sp>
      <p:cxnSp>
        <p:nvCxnSpPr>
          <p:cNvPr id="33" name="32 Conector recto"/>
          <p:cNvCxnSpPr/>
          <p:nvPr/>
        </p:nvCxnSpPr>
        <p:spPr>
          <a:xfrm>
            <a:off x="5487612" y="4664996"/>
            <a:ext cx="302433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33 CuadroTexto"/>
          <p:cNvSpPr txBox="1"/>
          <p:nvPr/>
        </p:nvSpPr>
        <p:spPr>
          <a:xfrm>
            <a:off x="5561975" y="4320182"/>
            <a:ext cx="30219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/>
              <a:t>||||||||||||||||||||||||||||||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107" y="3841884"/>
            <a:ext cx="413005" cy="1072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5" name="34 Conector recto de flecha"/>
          <p:cNvCxnSpPr/>
          <p:nvPr/>
        </p:nvCxnSpPr>
        <p:spPr>
          <a:xfrm>
            <a:off x="6804248" y="3152828"/>
            <a:ext cx="0" cy="689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38 Conector recto de flecha"/>
          <p:cNvCxnSpPr/>
          <p:nvPr/>
        </p:nvCxnSpPr>
        <p:spPr>
          <a:xfrm>
            <a:off x="6804248" y="4881020"/>
            <a:ext cx="0" cy="689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6" name="35 CuadroTexto"/>
          <p:cNvSpPr txBox="1"/>
          <p:nvPr/>
        </p:nvSpPr>
        <p:spPr>
          <a:xfrm>
            <a:off x="6084168" y="5570076"/>
            <a:ext cx="17043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/>
              <a:t>. . . . . . . . .</a:t>
            </a:r>
          </a:p>
        </p:txBody>
      </p:sp>
      <p:sp>
        <p:nvSpPr>
          <p:cNvPr id="41" name="40 CuadroTexto"/>
          <p:cNvSpPr txBox="1"/>
          <p:nvPr/>
        </p:nvSpPr>
        <p:spPr>
          <a:xfrm>
            <a:off x="251520" y="5301208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a-ES" sz="2400" dirty="0"/>
              <a:t>Per a determinar l’</a:t>
            </a:r>
            <a:r>
              <a:rPr lang="ca-ES" sz="2400" b="1" dirty="0"/>
              <a:t>ordre </a:t>
            </a:r>
            <a:r>
              <a:rPr lang="ca-ES" sz="2400" dirty="0"/>
              <a:t>en que alinear les seqüències es construeix una </a:t>
            </a:r>
            <a:r>
              <a:rPr lang="ca-ES" sz="2400" b="1" u="sng" dirty="0"/>
              <a:t>matriu de distàncies</a:t>
            </a:r>
          </a:p>
        </p:txBody>
      </p:sp>
    </p:spTree>
    <p:extLst>
      <p:ext uri="{BB962C8B-B14F-4D97-AF65-F5344CB8AC3E}">
        <p14:creationId xmlns:p14="http://schemas.microsoft.com/office/powerpoint/2010/main" val="1704683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79512" y="213992"/>
            <a:ext cx="8605143" cy="1170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/>
          <a:p>
            <a:pPr algn="ctr" eaLnBrk="0" hangingPunct="0"/>
            <a:r>
              <a:rPr lang="ca-ES" sz="3600" dirty="0">
                <a:latin typeface="+mj-lt"/>
              </a:rPr>
              <a:t>Alineaments progressius </a:t>
            </a:r>
          </a:p>
          <a:p>
            <a:pPr algn="ctr" eaLnBrk="0" hangingPunct="0"/>
            <a:r>
              <a:rPr lang="ca-ES" sz="2000" dirty="0">
                <a:latin typeface="+mj-lt"/>
              </a:rPr>
              <a:t>(fonaments)</a:t>
            </a:r>
          </a:p>
          <a:p>
            <a:pPr algn="r" eaLnBrk="0" hangingPunct="0"/>
            <a:r>
              <a:rPr lang="en-US" sz="1400" dirty="0"/>
              <a:t>Feng and Doolittle 1987</a:t>
            </a:r>
            <a:endParaRPr lang="ca-ES" sz="3600" dirty="0">
              <a:latin typeface="+mj-lt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827584" y="1414773"/>
            <a:ext cx="7776864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rgbClr val="5F5F5F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4000" b="1">
                <a:solidFill>
                  <a:srgbClr val="5F5F5F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4000" b="1">
                <a:solidFill>
                  <a:srgbClr val="5F5F5F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4000" b="1">
                <a:solidFill>
                  <a:srgbClr val="5F5F5F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4000" b="1">
                <a:solidFill>
                  <a:srgbClr val="5F5F5F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5F5F5F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5F5F5F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5F5F5F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5F5F5F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342900" indent="-342900" algn="just">
              <a:buAutoNum type="arabicParenR"/>
            </a:pPr>
            <a:r>
              <a:rPr lang="ca-ES" sz="18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Alineament de parelles</a:t>
            </a:r>
            <a:endParaRPr lang="ca-ES" sz="1800" b="0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  <a:p>
            <a:pPr marL="1085850" lvl="1" indent="-342900" algn="just">
              <a:buFont typeface="+mj-lt"/>
              <a:buAutoNum type="alphaLcParenR"/>
            </a:pPr>
            <a:r>
              <a:rPr lang="ca-ES" sz="1800" u="sng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Lent, acurat, Programació Dinàmica </a:t>
            </a:r>
            <a:endParaRPr lang="ca-ES" sz="1800" b="0" u="sng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  <a:p>
            <a:pPr lvl="2" indent="0" algn="just"/>
            <a:r>
              <a:rPr lang="ca-ES" sz="18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Global (</a:t>
            </a:r>
            <a:r>
              <a:rPr lang="ca-ES" sz="1800" b="0" dirty="0" err="1">
                <a:solidFill>
                  <a:schemeClr val="tx1"/>
                </a:solidFill>
                <a:cs typeface="Arial" pitchFamily="34" charset="0"/>
              </a:rPr>
              <a:t>Needleman-Wunsch</a:t>
            </a:r>
            <a:r>
              <a:rPr lang="ca-ES" sz="1800" b="0" dirty="0">
                <a:solidFill>
                  <a:schemeClr val="tx1"/>
                </a:solidFill>
                <a:cs typeface="Arial" pitchFamily="34" charset="0"/>
              </a:rPr>
              <a:t> ) </a:t>
            </a:r>
          </a:p>
          <a:p>
            <a:pPr lvl="2" indent="0" algn="just"/>
            <a:r>
              <a:rPr lang="ca-ES" sz="18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Seqüències curtes (&gt;100 pot ser lent)</a:t>
            </a:r>
          </a:p>
          <a:p>
            <a:pPr marL="1085850" lvl="1" indent="-342900" algn="just">
              <a:buFont typeface="+mj-lt"/>
              <a:buAutoNum type="alphaLcParenR"/>
            </a:pPr>
            <a:r>
              <a:rPr lang="ca-ES" sz="1800" u="sng" dirty="0">
                <a:solidFill>
                  <a:srgbClr val="FF0000"/>
                </a:solidFill>
                <a:latin typeface="Arial" charset="0"/>
                <a:cs typeface="Arial" charset="0"/>
              </a:rPr>
              <a:t>Ràpid, aproximat</a:t>
            </a:r>
          </a:p>
          <a:p>
            <a:pPr lvl="2" indent="0" algn="just"/>
            <a:r>
              <a:rPr lang="ca-ES" sz="18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M</a:t>
            </a:r>
            <a:r>
              <a:rPr lang="es-ES" sz="1800" b="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ètode</a:t>
            </a:r>
            <a:r>
              <a:rPr lang="es-ES" sz="18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del</a:t>
            </a:r>
            <a:r>
              <a:rPr lang="es-ES" sz="18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ca-ES" sz="18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k-tuple</a:t>
            </a:r>
            <a:r>
              <a:rPr lang="ca-ES" sz="18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, (</a:t>
            </a:r>
            <a:r>
              <a:rPr lang="ca-ES" sz="1800" b="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k-tuple</a:t>
            </a:r>
            <a:r>
              <a:rPr lang="ca-ES" sz="18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, “best diagonals”, </a:t>
            </a:r>
            <a:r>
              <a:rPr lang="ca-ES" sz="1800" b="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window</a:t>
            </a:r>
            <a:r>
              <a:rPr lang="ca-ES" sz="18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ca-ES" sz="1800" b="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size</a:t>
            </a:r>
            <a:r>
              <a:rPr lang="ca-ES" sz="18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) </a:t>
            </a:r>
            <a:r>
              <a:rPr lang="ca-ES" sz="1800" b="0" dirty="0">
                <a:solidFill>
                  <a:schemeClr val="tx1"/>
                </a:solidFill>
                <a:cs typeface="Arial" pitchFamily="34" charset="0"/>
              </a:rPr>
              <a:t>semblant al BLAST</a:t>
            </a:r>
            <a:endParaRPr lang="ca-ES" sz="1800" b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  <a:p>
            <a:pPr lvl="1" algn="just"/>
            <a:r>
              <a:rPr lang="ca-ES" sz="18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		</a:t>
            </a:r>
          </a:p>
          <a:p>
            <a:pPr algn="just"/>
            <a:r>
              <a:rPr lang="ca-ES" sz="18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2) Obtenció </a:t>
            </a:r>
            <a:r>
              <a:rPr lang="ca-ES" sz="1800" u="sng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matriu de distància</a:t>
            </a:r>
            <a:r>
              <a:rPr lang="ca-ES" sz="18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basada en les puntuacions obtingudes en els alineaments de parelles. I construcció d’un </a:t>
            </a:r>
            <a:r>
              <a:rPr lang="ca-ES" sz="1800" u="sng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arbre guia</a:t>
            </a:r>
            <a:r>
              <a:rPr lang="ca-ES" sz="18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(</a:t>
            </a:r>
            <a:r>
              <a:rPr lang="ca-ES" sz="1800" b="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Neighbor-joining</a:t>
            </a:r>
            <a:r>
              <a:rPr lang="ca-ES" sz="18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o UPGMA)</a:t>
            </a:r>
          </a:p>
          <a:p>
            <a:pPr algn="just"/>
            <a:endParaRPr lang="ca-ES" sz="1800" b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  <a:p>
            <a:pPr algn="just"/>
            <a:r>
              <a:rPr lang="ca-ES" sz="18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3) Construcció del alineament múltiple per </a:t>
            </a:r>
            <a:r>
              <a:rPr lang="ca-ES" sz="1800" u="sng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Mètode Progressiu</a:t>
            </a:r>
            <a:r>
              <a:rPr lang="ca-ES" sz="18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(afegint les seqüències d’una amb una o l'alineament resultant d’una parella) usant l’arbre guia.</a:t>
            </a:r>
          </a:p>
          <a:p>
            <a:pPr algn="just"/>
            <a:r>
              <a:rPr lang="ca-ES" sz="1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Re-alineament global</a:t>
            </a:r>
            <a:r>
              <a:rPr lang="ca-ES" sz="18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(</a:t>
            </a:r>
            <a:r>
              <a:rPr lang="ca-ES" sz="1800" b="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Needleman-Wunsch</a:t>
            </a:r>
            <a:r>
              <a:rPr lang="ca-ES" sz="18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) de les seqüències més pròximes.</a:t>
            </a:r>
          </a:p>
          <a:p>
            <a:pPr lvl="1" algn="just"/>
            <a:endParaRPr lang="ca-ES" sz="1800" b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5079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51520" y="116632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sz="2800" b="1" dirty="0"/>
              <a:t>Obtenció de la Matriu de distàncies</a:t>
            </a:r>
          </a:p>
          <a:p>
            <a:pPr algn="ctr"/>
            <a:r>
              <a:rPr lang="ca-ES" sz="2800" dirty="0"/>
              <a:t> </a:t>
            </a:r>
          </a:p>
          <a:p>
            <a:pPr algn="ctr"/>
            <a:r>
              <a:rPr lang="ca-ES" sz="1600" dirty="0"/>
              <a:t>La matriu representa les distàncies entre cada un dels parells de seqüències que es comparen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1475656" y="1628800"/>
            <a:ext cx="5714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>
                <a:latin typeface="Courier New" pitchFamily="49" charset="0"/>
                <a:cs typeface="Courier New" pitchFamily="49" charset="0"/>
              </a:rPr>
              <a:t>Seq1 AATTACCGGCACAGCATAGCATGACAGTCAGTCAGATGAC</a:t>
            </a:r>
          </a:p>
          <a:p>
            <a:r>
              <a:rPr lang="es-ES" sz="1600" b="1" dirty="0">
                <a:latin typeface="Courier New" pitchFamily="49" charset="0"/>
                <a:cs typeface="Courier New" pitchFamily="49" charset="0"/>
              </a:rPr>
              <a:t>Seq2 AATTA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CGGCACAGCATAGCATG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CAGTCAGTCAGATGAC</a:t>
            </a:r>
          </a:p>
          <a:p>
            <a:r>
              <a:rPr lang="es-ES" sz="1600" b="1" dirty="0">
                <a:latin typeface="Courier New" pitchFamily="49" charset="0"/>
                <a:cs typeface="Courier New" pitchFamily="49" charset="0"/>
              </a:rPr>
              <a:t>Seq3 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G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ATTA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TG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GGCACAGCATAGCATG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CAGTCAGTCA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C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A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GA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</a:t>
            </a:r>
            <a:endParaRPr lang="es-E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s-ES" sz="1600" b="1" dirty="0">
                <a:latin typeface="Courier New" pitchFamily="49" charset="0"/>
                <a:cs typeface="Courier New" pitchFamily="49" charset="0"/>
              </a:rPr>
              <a:t>Seq4 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G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ATTA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TG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GGCACAGC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G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TAGCATG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CAG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AAT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GTCA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C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A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GA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</a:t>
            </a:r>
            <a:endParaRPr lang="es-E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s-ES" sz="1600" b="1" dirty="0">
                <a:latin typeface="Courier New" pitchFamily="49" charset="0"/>
                <a:cs typeface="Courier New" pitchFamily="49" charset="0"/>
              </a:rPr>
              <a:t>Seq5 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G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ATTA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TG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GGCA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G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AGC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G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TAGCATG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CAGTCAGTCA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C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A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GA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</a:t>
            </a:r>
            <a:endParaRPr lang="es-ES" sz="1600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259" y="4149080"/>
            <a:ext cx="5848506" cy="2392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CuadroTexto"/>
          <p:cNvSpPr txBox="1"/>
          <p:nvPr/>
        </p:nvSpPr>
        <p:spPr>
          <a:xfrm>
            <a:off x="2843808" y="3198167"/>
            <a:ext cx="35847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err="1">
                <a:solidFill>
                  <a:srgbClr val="FF0000"/>
                </a:solidFill>
              </a:rPr>
              <a:t>Distància</a:t>
            </a:r>
            <a:r>
              <a:rPr lang="es-ES" sz="2400" b="1" dirty="0">
                <a:solidFill>
                  <a:srgbClr val="FF0000"/>
                </a:solidFill>
              </a:rPr>
              <a:t> = # de </a:t>
            </a:r>
            <a:r>
              <a:rPr lang="es-ES" sz="2400" b="1" dirty="0" err="1">
                <a:solidFill>
                  <a:srgbClr val="FF0000"/>
                </a:solidFill>
              </a:rPr>
              <a:t>mutacions</a:t>
            </a:r>
            <a:endParaRPr lang="es-E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618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uadroTexto"/>
          <p:cNvSpPr txBox="1"/>
          <p:nvPr/>
        </p:nvSpPr>
        <p:spPr>
          <a:xfrm>
            <a:off x="1579388" y="2554209"/>
            <a:ext cx="7409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2400" b="1" dirty="0">
                <a:solidFill>
                  <a:srgbClr val="FF0000"/>
                </a:solidFill>
              </a:rPr>
              <a:t>Distància = </a:t>
            </a:r>
            <a:r>
              <a:rPr lang="ca-ES" sz="2400" b="1" i="1" dirty="0" err="1">
                <a:solidFill>
                  <a:srgbClr val="FF0000"/>
                </a:solidFill>
              </a:rPr>
              <a:t>p</a:t>
            </a:r>
            <a:r>
              <a:rPr lang="ca-ES" sz="2400" b="1" dirty="0" err="1">
                <a:solidFill>
                  <a:srgbClr val="FF0000"/>
                </a:solidFill>
              </a:rPr>
              <a:t>-distance</a:t>
            </a:r>
            <a:r>
              <a:rPr lang="ca-ES" sz="2400" b="1" dirty="0">
                <a:solidFill>
                  <a:srgbClr val="FF0000"/>
                </a:solidFill>
              </a:rPr>
              <a:t> (# de canvis/ longitud alineament)</a:t>
            </a:r>
          </a:p>
        </p:txBody>
      </p:sp>
      <p:sp>
        <p:nvSpPr>
          <p:cNvPr id="10" name="9 Rectángulo"/>
          <p:cNvSpPr/>
          <p:nvPr/>
        </p:nvSpPr>
        <p:spPr>
          <a:xfrm>
            <a:off x="2555776" y="3973223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           1           2            3           4           5</a:t>
            </a:r>
          </a:p>
          <a:p>
            <a:r>
              <a:rPr lang="en-US" b="1" dirty="0"/>
              <a:t>1     0.000	</a:t>
            </a:r>
          </a:p>
          <a:p>
            <a:r>
              <a:rPr lang="en-US" b="1" dirty="0"/>
              <a:t>2     0.050    0.000</a:t>
            </a:r>
          </a:p>
          <a:p>
            <a:r>
              <a:rPr lang="en-US" b="1" dirty="0"/>
              <a:t>3     0.175    0.125    0.000</a:t>
            </a:r>
          </a:p>
          <a:p>
            <a:r>
              <a:rPr lang="en-US" b="1" dirty="0"/>
              <a:t>4     0.275    0.225    0.100    0.000</a:t>
            </a:r>
          </a:p>
          <a:p>
            <a:r>
              <a:rPr lang="en-US" b="1" dirty="0"/>
              <a:t>5     0.225    0.175    0.050    0.100    0.000</a:t>
            </a:r>
          </a:p>
        </p:txBody>
      </p:sp>
      <p:sp>
        <p:nvSpPr>
          <p:cNvPr id="11" name="10 Cerrar llave"/>
          <p:cNvSpPr/>
          <p:nvPr/>
        </p:nvSpPr>
        <p:spPr>
          <a:xfrm>
            <a:off x="6444208" y="3829207"/>
            <a:ext cx="288032" cy="1944216"/>
          </a:xfrm>
          <a:prstGeom prst="rightBrace">
            <a:avLst>
              <a:gd name="adj1" fmla="val 9738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11 Cerrar llave"/>
          <p:cNvSpPr/>
          <p:nvPr/>
        </p:nvSpPr>
        <p:spPr>
          <a:xfrm rot="10800000">
            <a:off x="2339752" y="3829207"/>
            <a:ext cx="288032" cy="1944216"/>
          </a:xfrm>
          <a:prstGeom prst="rightBrace">
            <a:avLst>
              <a:gd name="adj1" fmla="val 9738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12 CuadroTexto"/>
          <p:cNvSpPr txBox="1"/>
          <p:nvPr/>
        </p:nvSpPr>
        <p:spPr>
          <a:xfrm>
            <a:off x="1810313" y="4549287"/>
            <a:ext cx="6014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D =</a:t>
            </a:r>
          </a:p>
        </p:txBody>
      </p:sp>
      <p:sp>
        <p:nvSpPr>
          <p:cNvPr id="14" name="4 CuadroTexto">
            <a:extLst>
              <a:ext uri="{FF2B5EF4-FFF2-40B4-BE49-F238E27FC236}">
                <a16:creationId xmlns:a16="http://schemas.microsoft.com/office/drawing/2014/main" id="{FC0992B0-EFD7-3D4A-9425-3D3DF3C326B8}"/>
              </a:ext>
            </a:extLst>
          </p:cNvPr>
          <p:cNvSpPr txBox="1"/>
          <p:nvPr/>
        </p:nvSpPr>
        <p:spPr>
          <a:xfrm>
            <a:off x="1579388" y="620688"/>
            <a:ext cx="5714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>
                <a:latin typeface="Courier New" pitchFamily="49" charset="0"/>
                <a:cs typeface="Courier New" pitchFamily="49" charset="0"/>
              </a:rPr>
              <a:t>Seq1 AATTACCGGCACAGCATAGCATGACAGTCAGTCAGATGAC</a:t>
            </a:r>
          </a:p>
          <a:p>
            <a:r>
              <a:rPr lang="es-ES" sz="1600" b="1" dirty="0">
                <a:latin typeface="Courier New" pitchFamily="49" charset="0"/>
                <a:cs typeface="Courier New" pitchFamily="49" charset="0"/>
              </a:rPr>
              <a:t>Seq2 AATTA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CGGCACAGCATAGCATG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CAGTCAGTCAGATGAC</a:t>
            </a:r>
          </a:p>
          <a:p>
            <a:r>
              <a:rPr lang="es-ES" sz="1600" b="1" dirty="0">
                <a:latin typeface="Courier New" pitchFamily="49" charset="0"/>
                <a:cs typeface="Courier New" pitchFamily="49" charset="0"/>
              </a:rPr>
              <a:t>Seq3 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G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ATTA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TG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GGCACAGCATAGCATG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CAGTCAGTCA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C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A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GA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</a:t>
            </a:r>
            <a:endParaRPr lang="es-E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s-ES" sz="1600" b="1" dirty="0">
                <a:latin typeface="Courier New" pitchFamily="49" charset="0"/>
                <a:cs typeface="Courier New" pitchFamily="49" charset="0"/>
              </a:rPr>
              <a:t>Seq4 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G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ATTA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TG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GGCACAGC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G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TAGCATG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CAG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AAT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GTCA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C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A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GA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</a:t>
            </a:r>
            <a:endParaRPr lang="es-E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s-ES" sz="1600" b="1" dirty="0">
                <a:latin typeface="Courier New" pitchFamily="49" charset="0"/>
                <a:cs typeface="Courier New" pitchFamily="49" charset="0"/>
              </a:rPr>
              <a:t>Seq5 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G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ATTA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TG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GGCA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G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AGC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G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TAGCATG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CAGTCAGTCA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C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A</a:t>
            </a:r>
            <a:r>
              <a:rPr lang="es-ES" sz="1600" b="1" dirty="0">
                <a:latin typeface="Courier New" pitchFamily="49" charset="0"/>
                <a:cs typeface="Courier New" pitchFamily="49" charset="0"/>
              </a:rPr>
              <a:t>GA</a:t>
            </a:r>
            <a:r>
              <a:rPr lang="es-E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</a:t>
            </a:r>
            <a:endParaRPr lang="es-ES" sz="16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9622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397362" y="849359"/>
            <a:ext cx="73132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i="1" dirty="0"/>
              <a:t>Unweighted Pair Group Method with Arithmetic Mean (UPGMA)</a:t>
            </a:r>
            <a:endParaRPr lang="es-ES" sz="2000" i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502" y="1340770"/>
            <a:ext cx="2344649" cy="216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868604"/>
              </p:ext>
            </p:extLst>
          </p:nvPr>
        </p:nvGraphicFramePr>
        <p:xfrm>
          <a:off x="1907704" y="1403621"/>
          <a:ext cx="2232246" cy="1909896"/>
        </p:xfrm>
        <a:graphic>
          <a:graphicData uri="http://schemas.openxmlformats.org/drawingml/2006/table">
            <a:tbl>
              <a:tblPr/>
              <a:tblGrid>
                <a:gridCol w="3571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71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94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94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94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794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9716">
                <a:tc>
                  <a:txBody>
                    <a:bodyPr/>
                    <a:lstStyle/>
                    <a:p>
                      <a:endParaRPr lang="es-ES" sz="1600" b="0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/>
                        <a:t>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/>
                        <a:t>B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/>
                        <a:t>C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/>
                        <a:t>D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 dirty="0"/>
                        <a:t>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r>
                        <a:rPr lang="es-ES" sz="1600" b="0"/>
                        <a:t>B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 dirty="0"/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endParaRPr lang="es-ES" sz="1600" b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r>
                        <a:rPr lang="es-ES" sz="1600" b="0"/>
                        <a:t>C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/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/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es-ES" sz="1600" b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r>
                        <a:rPr lang="es-ES" sz="1600" b="0"/>
                        <a:t>D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/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/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/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es-ES" sz="1600" b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r>
                        <a:rPr lang="es-ES" sz="1600" b="0"/>
                        <a:t>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/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/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 dirty="0"/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/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ES" sz="1600" b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r>
                        <a:rPr lang="es-ES" sz="1600" b="0"/>
                        <a:t>F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/>
                        <a:t>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/>
                        <a:t>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/>
                        <a:t>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/>
                        <a:t>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 dirty="0"/>
                        <a:t>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Rectángulo 2">
            <a:extLst>
              <a:ext uri="{FF2B5EF4-FFF2-40B4-BE49-F238E27FC236}">
                <a16:creationId xmlns:a16="http://schemas.microsoft.com/office/drawing/2014/main" id="{5C2F8401-7E84-4D44-8C3B-6B78980C4535}"/>
              </a:ext>
            </a:extLst>
          </p:cNvPr>
          <p:cNvSpPr/>
          <p:nvPr/>
        </p:nvSpPr>
        <p:spPr>
          <a:xfrm>
            <a:off x="1403648" y="233166"/>
            <a:ext cx="633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2800" b="1" dirty="0"/>
              <a:t>Construcció de l’arbre guia</a:t>
            </a:r>
            <a:endParaRPr lang="ca-ES" sz="2800" dirty="0"/>
          </a:p>
        </p:txBody>
      </p:sp>
      <p:pic>
        <p:nvPicPr>
          <p:cNvPr id="7" name="Picture 4" descr="File:Neighbor-joining 4 taxa.svg">
            <a:hlinkClick r:id="rId3"/>
            <a:extLst>
              <a:ext uri="{FF2B5EF4-FFF2-40B4-BE49-F238E27FC236}">
                <a16:creationId xmlns:a16="http://schemas.microsoft.com/office/drawing/2014/main" id="{2D2F9E58-9315-F24B-AFA3-DD39A2E811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0"/>
          <a:stretch/>
        </p:blipFill>
        <p:spPr bwMode="auto">
          <a:xfrm>
            <a:off x="4611333" y="4052051"/>
            <a:ext cx="1728192" cy="259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3 Tabla">
            <a:extLst>
              <a:ext uri="{FF2B5EF4-FFF2-40B4-BE49-F238E27FC236}">
                <a16:creationId xmlns:a16="http://schemas.microsoft.com/office/drawing/2014/main" id="{F608259F-3E0B-5F47-A05C-269DC70DA4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844184"/>
              </p:ext>
            </p:extLst>
          </p:nvPr>
        </p:nvGraphicFramePr>
        <p:xfrm>
          <a:off x="1803021" y="4401663"/>
          <a:ext cx="2165795" cy="1886725"/>
        </p:xfrm>
        <a:graphic>
          <a:graphicData uri="http://schemas.openxmlformats.org/drawingml/2006/table">
            <a:tbl>
              <a:tblPr/>
              <a:tblGrid>
                <a:gridCol w="4331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31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31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31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31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7345">
                <a:tc>
                  <a:txBody>
                    <a:bodyPr/>
                    <a:lstStyle/>
                    <a:p>
                      <a:endParaRPr lang="es-ES" sz="1600" b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>
                          <a:effectLst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>
                          <a:effectLst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>
                          <a:effectLst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>
                          <a:effectLst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345">
                <a:tc>
                  <a:txBody>
                    <a:bodyPr/>
                    <a:lstStyle/>
                    <a:p>
                      <a:r>
                        <a:rPr lang="es-ES" sz="1600" b="0">
                          <a:effectLst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 dirty="0">
                          <a:effectLst/>
                        </a:rPr>
                        <a:t>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ES" sz="1600" b="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ES" sz="1600" b="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ES" sz="1600" b="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7345">
                <a:tc>
                  <a:txBody>
                    <a:bodyPr/>
                    <a:lstStyle/>
                    <a:p>
                      <a:r>
                        <a:rPr lang="es-ES" sz="1600" b="0">
                          <a:effectLst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>
                          <a:effectLst/>
                        </a:rPr>
                        <a:t>7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>
                          <a:effectLst/>
                        </a:rPr>
                        <a:t>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ES" sz="1600" b="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ES" sz="1600" b="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345">
                <a:tc>
                  <a:txBody>
                    <a:bodyPr/>
                    <a:lstStyle/>
                    <a:p>
                      <a:r>
                        <a:rPr lang="es-ES" sz="1600" b="0">
                          <a:effectLst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 dirty="0">
                          <a:effectLst/>
                        </a:rPr>
                        <a:t>11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>
                          <a:effectLst/>
                        </a:rPr>
                        <a:t>6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 dirty="0">
                          <a:effectLst/>
                        </a:rPr>
                        <a:t>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ES" sz="1600" b="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7345">
                <a:tc>
                  <a:txBody>
                    <a:bodyPr/>
                    <a:lstStyle/>
                    <a:p>
                      <a:r>
                        <a:rPr lang="es-ES" sz="1600" b="0">
                          <a:effectLst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>
                          <a:effectLst/>
                        </a:rPr>
                        <a:t>14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 dirty="0">
                          <a:effectLst/>
                        </a:rPr>
                        <a:t>9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>
                          <a:effectLst/>
                        </a:rPr>
                        <a:t>7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 dirty="0">
                          <a:effectLst/>
                        </a:rPr>
                        <a:t>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4 Rectángulo">
            <a:extLst>
              <a:ext uri="{FF2B5EF4-FFF2-40B4-BE49-F238E27FC236}">
                <a16:creationId xmlns:a16="http://schemas.microsoft.com/office/drawing/2014/main" id="{B1C5C552-4DE7-1441-B257-54F03477DD67}"/>
              </a:ext>
            </a:extLst>
          </p:cNvPr>
          <p:cNvSpPr/>
          <p:nvPr/>
        </p:nvSpPr>
        <p:spPr>
          <a:xfrm>
            <a:off x="467544" y="3717032"/>
            <a:ext cx="55283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000" i="1" dirty="0" err="1"/>
              <a:t>Neighbor</a:t>
            </a:r>
            <a:r>
              <a:rPr lang="es-ES" sz="2000" i="1" dirty="0"/>
              <a:t> </a:t>
            </a:r>
            <a:r>
              <a:rPr lang="es-ES" sz="2000" i="1" dirty="0" err="1"/>
              <a:t>joining</a:t>
            </a:r>
            <a:endParaRPr lang="es-ES" sz="2000" i="1" dirty="0"/>
          </a:p>
        </p:txBody>
      </p:sp>
    </p:spTree>
    <p:extLst>
      <p:ext uri="{BB962C8B-B14F-4D97-AF65-F5344CB8AC3E}">
        <p14:creationId xmlns:p14="http://schemas.microsoft.com/office/powerpoint/2010/main" val="17399884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2C4447E-1E29-1343-9EFF-31E7A06BD3C7}"/>
              </a:ext>
            </a:extLst>
          </p:cNvPr>
          <p:cNvSpPr/>
          <p:nvPr/>
        </p:nvSpPr>
        <p:spPr>
          <a:xfrm>
            <a:off x="323528" y="188640"/>
            <a:ext cx="835292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2000" b="1" dirty="0">
                <a:latin typeface="Arial" charset="0"/>
                <a:ea typeface="Arial" charset="0"/>
                <a:cs typeface="Arial" charset="0"/>
              </a:rPr>
              <a:t>Alineament múltiple amb </a:t>
            </a:r>
            <a:r>
              <a:rPr lang="ca-ES" sz="2000" b="1" dirty="0" err="1">
                <a:latin typeface="Arial" charset="0"/>
                <a:ea typeface="Arial" charset="0"/>
                <a:cs typeface="Arial" charset="0"/>
              </a:rPr>
              <a:t>Clustal</a:t>
            </a:r>
            <a:r>
              <a:rPr lang="ca-ES" sz="2000" b="1" dirty="0">
                <a:latin typeface="Arial" charset="0"/>
                <a:ea typeface="Arial" charset="0"/>
                <a:cs typeface="Arial" charset="0"/>
              </a:rPr>
              <a:t> W</a:t>
            </a:r>
          </a:p>
          <a:p>
            <a:pPr algn="ctr"/>
            <a:endParaRPr lang="ca-ES" sz="1600" b="1" dirty="0">
              <a:latin typeface="Arial" charset="0"/>
              <a:ea typeface="Arial" charset="0"/>
              <a:cs typeface="Arial" charset="0"/>
            </a:endParaRPr>
          </a:p>
          <a:p>
            <a:pPr lvl="1" algn="just"/>
            <a:r>
              <a:rPr lang="ca-ES" sz="16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Progressiu</a:t>
            </a:r>
            <a:r>
              <a:rPr lang="ca-ES" sz="1600" dirty="0">
                <a:latin typeface="Arial" charset="0"/>
                <a:ea typeface="Arial" charset="0"/>
                <a:cs typeface="Arial" charset="0"/>
              </a:rPr>
              <a:t> (afegint les seqüències d’una amb una) usant l’arbre guia.</a:t>
            </a:r>
          </a:p>
          <a:p>
            <a:pPr lvl="1" algn="just"/>
            <a:r>
              <a:rPr lang="ca-ES" sz="16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Re-alineament global</a:t>
            </a:r>
            <a:r>
              <a:rPr lang="ca-ES" sz="1600" dirty="0">
                <a:latin typeface="Arial" charset="0"/>
                <a:ea typeface="Arial" charset="0"/>
                <a:cs typeface="Arial" charset="0"/>
              </a:rPr>
              <a:t> (NW) de les seqüències més pròximes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42" y="1484784"/>
            <a:ext cx="7998998" cy="522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53455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1175</TotalTime>
  <Words>1171</Words>
  <Application>Microsoft Macintosh PowerPoint</Application>
  <PresentationFormat>On-screen Show (4:3)</PresentationFormat>
  <Paragraphs>254</Paragraphs>
  <Slides>25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Calibri</vt:lpstr>
      <vt:lpstr>Courier New</vt:lpstr>
      <vt:lpstr>Helvetica</vt:lpstr>
      <vt:lpstr>Wingdings</vt:lpstr>
      <vt:lpstr>Tema de Office</vt:lpstr>
      <vt:lpstr>Image bitmap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daniel</dc:creator>
  <cp:lastModifiedBy>Oscar Conchillo Solé</cp:lastModifiedBy>
  <cp:revision>119</cp:revision>
  <cp:lastPrinted>2014-10-02T15:35:32Z</cp:lastPrinted>
  <dcterms:modified xsi:type="dcterms:W3CDTF">2024-03-04T12:58:07Z</dcterms:modified>
</cp:coreProperties>
</file>