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94" r:id="rId2"/>
    <p:sldId id="259" r:id="rId3"/>
    <p:sldId id="258" r:id="rId4"/>
    <p:sldId id="326" r:id="rId5"/>
    <p:sldId id="260" r:id="rId6"/>
    <p:sldId id="322" r:id="rId7"/>
    <p:sldId id="263" r:id="rId8"/>
    <p:sldId id="262" r:id="rId9"/>
    <p:sldId id="265" r:id="rId10"/>
    <p:sldId id="266" r:id="rId11"/>
    <p:sldId id="268" r:id="rId12"/>
    <p:sldId id="269" r:id="rId13"/>
    <p:sldId id="327" r:id="rId14"/>
    <p:sldId id="283" r:id="rId15"/>
    <p:sldId id="270" r:id="rId16"/>
    <p:sldId id="273" r:id="rId17"/>
    <p:sldId id="274" r:id="rId18"/>
    <p:sldId id="276" r:id="rId19"/>
    <p:sldId id="277" r:id="rId20"/>
    <p:sldId id="324" r:id="rId21"/>
    <p:sldId id="278" r:id="rId22"/>
    <p:sldId id="280" r:id="rId23"/>
    <p:sldId id="293" r:id="rId24"/>
    <p:sldId id="281" r:id="rId25"/>
    <p:sldId id="325" r:id="rId26"/>
    <p:sldId id="298" r:id="rId27"/>
    <p:sldId id="297" r:id="rId28"/>
    <p:sldId id="300" r:id="rId29"/>
    <p:sldId id="301" r:id="rId30"/>
    <p:sldId id="302" r:id="rId31"/>
    <p:sldId id="303" r:id="rId32"/>
    <p:sldId id="304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8" r:id="rId45"/>
  </p:sldIdLst>
  <p:sldSz cx="9144000" cy="6858000" type="screen4x3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5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clrMru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0135AB-2740-2D42-963F-8DF3188B1B72}" v="4" dt="2023-03-06T15:23:20.1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47" autoAdjust="0"/>
    <p:restoredTop sz="94660"/>
  </p:normalViewPr>
  <p:slideViewPr>
    <p:cSldViewPr>
      <p:cViewPr varScale="1">
        <p:scale>
          <a:sx n="85" d="100"/>
          <a:sy n="85" d="100"/>
        </p:scale>
        <p:origin x="1696" y="168"/>
      </p:cViewPr>
      <p:guideLst>
        <p:guide orient="horz" pos="2160"/>
        <p:guide pos="45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Conchillo Solé" userId="299a079f-4da3-4d47-8e1d-bbc9751933f1" providerId="ADAL" clId="{B822B64E-16C4-AB4C-8C2B-1EA116AD24AE}"/>
    <pc:docChg chg="undo custSel addSld modSld">
      <pc:chgData name="Oscar Conchillo Solé" userId="299a079f-4da3-4d47-8e1d-bbc9751933f1" providerId="ADAL" clId="{B822B64E-16C4-AB4C-8C2B-1EA116AD24AE}" dt="2022-03-04T14:00:07.598" v="1408"/>
      <pc:docMkLst>
        <pc:docMk/>
      </pc:docMkLst>
      <pc:sldChg chg="modSp mod">
        <pc:chgData name="Oscar Conchillo Solé" userId="299a079f-4da3-4d47-8e1d-bbc9751933f1" providerId="ADAL" clId="{B822B64E-16C4-AB4C-8C2B-1EA116AD24AE}" dt="2022-03-03T16:18:07.744" v="1029" actId="20577"/>
        <pc:sldMkLst>
          <pc:docMk/>
          <pc:sldMk cId="0" sldId="263"/>
        </pc:sldMkLst>
        <pc:spChg chg="mod">
          <ac:chgData name="Oscar Conchillo Solé" userId="299a079f-4da3-4d47-8e1d-bbc9751933f1" providerId="ADAL" clId="{B822B64E-16C4-AB4C-8C2B-1EA116AD24AE}" dt="2022-03-03T16:18:07.744" v="1029" actId="20577"/>
          <ac:spMkLst>
            <pc:docMk/>
            <pc:sldMk cId="0" sldId="263"/>
            <ac:spMk id="4" creationId="{00000000-0000-0000-0000-000000000000}"/>
          </ac:spMkLst>
        </pc:spChg>
      </pc:sldChg>
      <pc:sldChg chg="addSp delSp modSp mod">
        <pc:chgData name="Oscar Conchillo Solé" userId="299a079f-4da3-4d47-8e1d-bbc9751933f1" providerId="ADAL" clId="{B822B64E-16C4-AB4C-8C2B-1EA116AD24AE}" dt="2022-03-03T16:36:52.702" v="1391" actId="20577"/>
        <pc:sldMkLst>
          <pc:docMk/>
          <pc:sldMk cId="0" sldId="283"/>
        </pc:sldMkLst>
        <pc:spChg chg="add mod">
          <ac:chgData name="Oscar Conchillo Solé" userId="299a079f-4da3-4d47-8e1d-bbc9751933f1" providerId="ADAL" clId="{B822B64E-16C4-AB4C-8C2B-1EA116AD24AE}" dt="2022-03-03T16:29:28.217" v="1194" actId="14100"/>
          <ac:spMkLst>
            <pc:docMk/>
            <pc:sldMk cId="0" sldId="283"/>
            <ac:spMk id="2" creationId="{035B9812-597F-304C-9FE2-1D1435364767}"/>
          </ac:spMkLst>
        </pc:spChg>
        <pc:spChg chg="mod">
          <ac:chgData name="Oscar Conchillo Solé" userId="299a079f-4da3-4d47-8e1d-bbc9751933f1" providerId="ADAL" clId="{B822B64E-16C4-AB4C-8C2B-1EA116AD24AE}" dt="2022-03-03T16:24:27.796" v="1031" actId="1076"/>
          <ac:spMkLst>
            <pc:docMk/>
            <pc:sldMk cId="0" sldId="283"/>
            <ac:spMk id="4" creationId="{00000000-0000-0000-0000-000000000000}"/>
          </ac:spMkLst>
        </pc:spChg>
        <pc:spChg chg="add mod">
          <ac:chgData name="Oscar Conchillo Solé" userId="299a079f-4da3-4d47-8e1d-bbc9751933f1" providerId="ADAL" clId="{B822B64E-16C4-AB4C-8C2B-1EA116AD24AE}" dt="2022-03-03T16:29:53.228" v="1199" actId="207"/>
          <ac:spMkLst>
            <pc:docMk/>
            <pc:sldMk cId="0" sldId="283"/>
            <ac:spMk id="8" creationId="{3CEF2F7C-2A5A-464E-BD83-2D525D054730}"/>
          </ac:spMkLst>
        </pc:spChg>
        <pc:spChg chg="mod">
          <ac:chgData name="Oscar Conchillo Solé" userId="299a079f-4da3-4d47-8e1d-bbc9751933f1" providerId="ADAL" clId="{B822B64E-16C4-AB4C-8C2B-1EA116AD24AE}" dt="2022-03-03T16:24:49.051" v="1036" actId="1076"/>
          <ac:spMkLst>
            <pc:docMk/>
            <pc:sldMk cId="0" sldId="283"/>
            <ac:spMk id="9" creationId="{00000000-0000-0000-0000-000000000000}"/>
          </ac:spMkLst>
        </pc:spChg>
        <pc:spChg chg="add mod">
          <ac:chgData name="Oscar Conchillo Solé" userId="299a079f-4da3-4d47-8e1d-bbc9751933f1" providerId="ADAL" clId="{B822B64E-16C4-AB4C-8C2B-1EA116AD24AE}" dt="2022-03-03T16:30:03.973" v="1201" actId="1076"/>
          <ac:spMkLst>
            <pc:docMk/>
            <pc:sldMk cId="0" sldId="283"/>
            <ac:spMk id="10" creationId="{C3860665-E8E5-A447-9D50-3DC8569D5955}"/>
          </ac:spMkLst>
        </pc:spChg>
        <pc:spChg chg="add mod">
          <ac:chgData name="Oscar Conchillo Solé" userId="299a079f-4da3-4d47-8e1d-bbc9751933f1" providerId="ADAL" clId="{B822B64E-16C4-AB4C-8C2B-1EA116AD24AE}" dt="2022-03-03T16:36:52.702" v="1391" actId="20577"/>
          <ac:spMkLst>
            <pc:docMk/>
            <pc:sldMk cId="0" sldId="283"/>
            <ac:spMk id="17" creationId="{98F395E6-5196-B44E-9AD6-CFCFD0B6ADA3}"/>
          </ac:spMkLst>
        </pc:spChg>
        <pc:picChg chg="mod">
          <ac:chgData name="Oscar Conchillo Solé" userId="299a079f-4da3-4d47-8e1d-bbc9751933f1" providerId="ADAL" clId="{B822B64E-16C4-AB4C-8C2B-1EA116AD24AE}" dt="2022-03-03T16:24:34.450" v="1033" actId="1076"/>
          <ac:picMkLst>
            <pc:docMk/>
            <pc:sldMk cId="0" sldId="283"/>
            <ac:picMk id="5" creationId="{00000000-0000-0000-0000-000000000000}"/>
          </ac:picMkLst>
        </pc:picChg>
        <pc:picChg chg="add mod">
          <ac:chgData name="Oscar Conchillo Solé" userId="299a079f-4da3-4d47-8e1d-bbc9751933f1" providerId="ADAL" clId="{B822B64E-16C4-AB4C-8C2B-1EA116AD24AE}" dt="2022-03-03T16:35:22.768" v="1242" actId="1076"/>
          <ac:picMkLst>
            <pc:docMk/>
            <pc:sldMk cId="0" sldId="283"/>
            <ac:picMk id="6" creationId="{C526BE1A-B36F-7F45-B270-884318432405}"/>
          </ac:picMkLst>
        </pc:picChg>
        <pc:picChg chg="add mod">
          <ac:chgData name="Oscar Conchillo Solé" userId="299a079f-4da3-4d47-8e1d-bbc9751933f1" providerId="ADAL" clId="{B822B64E-16C4-AB4C-8C2B-1EA116AD24AE}" dt="2022-03-03T16:33:29.611" v="1230" actId="1076"/>
          <ac:picMkLst>
            <pc:docMk/>
            <pc:sldMk cId="0" sldId="283"/>
            <ac:picMk id="11" creationId="{1152B1BC-C4AA-D04E-B1F3-F93FD071A0A1}"/>
          </ac:picMkLst>
        </pc:picChg>
        <pc:picChg chg="add mod">
          <ac:chgData name="Oscar Conchillo Solé" userId="299a079f-4da3-4d47-8e1d-bbc9751933f1" providerId="ADAL" clId="{B822B64E-16C4-AB4C-8C2B-1EA116AD24AE}" dt="2022-03-03T16:33:27.730" v="1229" actId="1076"/>
          <ac:picMkLst>
            <pc:docMk/>
            <pc:sldMk cId="0" sldId="283"/>
            <ac:picMk id="12" creationId="{85F4B771-7543-1345-98CA-C7EBD7C274CD}"/>
          </ac:picMkLst>
        </pc:picChg>
        <pc:picChg chg="add mod">
          <ac:chgData name="Oscar Conchillo Solé" userId="299a079f-4da3-4d47-8e1d-bbc9751933f1" providerId="ADAL" clId="{B822B64E-16C4-AB4C-8C2B-1EA116AD24AE}" dt="2022-03-03T16:33:32.988" v="1231" actId="1076"/>
          <ac:picMkLst>
            <pc:docMk/>
            <pc:sldMk cId="0" sldId="283"/>
            <ac:picMk id="13" creationId="{1C4CCD70-2C38-9E4C-937A-E1DA299A7425}"/>
          </ac:picMkLst>
        </pc:picChg>
        <pc:picChg chg="del">
          <ac:chgData name="Oscar Conchillo Solé" userId="299a079f-4da3-4d47-8e1d-bbc9751933f1" providerId="ADAL" clId="{B822B64E-16C4-AB4C-8C2B-1EA116AD24AE}" dt="2022-03-03T16:24:30.030" v="1032" actId="478"/>
          <ac:picMkLst>
            <pc:docMk/>
            <pc:sldMk cId="0" sldId="283"/>
            <ac:picMk id="41986" creationId="{00000000-0000-0000-0000-000000000000}"/>
          </ac:picMkLst>
        </pc:picChg>
        <pc:cxnChg chg="add mod">
          <ac:chgData name="Oscar Conchillo Solé" userId="299a079f-4da3-4d47-8e1d-bbc9751933f1" providerId="ADAL" clId="{B822B64E-16C4-AB4C-8C2B-1EA116AD24AE}" dt="2022-03-03T16:34:22.992" v="1238" actId="692"/>
          <ac:cxnSpMkLst>
            <pc:docMk/>
            <pc:sldMk cId="0" sldId="283"/>
            <ac:cxnSpMk id="7" creationId="{5874C1E3-2139-AA4B-9712-08EF0E49E8BB}"/>
          </ac:cxnSpMkLst>
        </pc:cxnChg>
        <pc:cxnChg chg="add mod">
          <ac:chgData name="Oscar Conchillo Solé" userId="299a079f-4da3-4d47-8e1d-bbc9751933f1" providerId="ADAL" clId="{B822B64E-16C4-AB4C-8C2B-1EA116AD24AE}" dt="2022-03-03T16:34:42.848" v="1240" actId="692"/>
          <ac:cxnSpMkLst>
            <pc:docMk/>
            <pc:sldMk cId="0" sldId="283"/>
            <ac:cxnSpMk id="15" creationId="{25EDF6A5-BD18-304C-B7F1-F188583DFD09}"/>
          </ac:cxnSpMkLst>
        </pc:cxnChg>
      </pc:sldChg>
      <pc:sldChg chg="addSp delSp modSp add mod setBg modAnim">
        <pc:chgData name="Oscar Conchillo Solé" userId="299a079f-4da3-4d47-8e1d-bbc9751933f1" providerId="ADAL" clId="{B822B64E-16C4-AB4C-8C2B-1EA116AD24AE}" dt="2022-03-04T14:00:07.598" v="1408"/>
        <pc:sldMkLst>
          <pc:docMk/>
          <pc:sldMk cId="1337951270" sldId="326"/>
        </pc:sldMkLst>
        <pc:spChg chg="add mod">
          <ac:chgData name="Oscar Conchillo Solé" userId="299a079f-4da3-4d47-8e1d-bbc9751933f1" providerId="ADAL" clId="{B822B64E-16C4-AB4C-8C2B-1EA116AD24AE}" dt="2022-03-03T16:10:35.711" v="562" actId="1076"/>
          <ac:spMkLst>
            <pc:docMk/>
            <pc:sldMk cId="1337951270" sldId="326"/>
            <ac:spMk id="3" creationId="{F8987033-9A60-F742-8BB6-F7AEB5993A4F}"/>
          </ac:spMkLst>
        </pc:spChg>
        <pc:spChg chg="del">
          <ac:chgData name="Oscar Conchillo Solé" userId="299a079f-4da3-4d47-8e1d-bbc9751933f1" providerId="ADAL" clId="{B822B64E-16C4-AB4C-8C2B-1EA116AD24AE}" dt="2022-03-03T15:49:04.443" v="2" actId="478"/>
          <ac:spMkLst>
            <pc:docMk/>
            <pc:sldMk cId="1337951270" sldId="326"/>
            <ac:spMk id="8" creationId="{00000000-0000-0000-0000-000000000000}"/>
          </ac:spMkLst>
        </pc:spChg>
        <pc:spChg chg="mod">
          <ac:chgData name="Oscar Conchillo Solé" userId="299a079f-4da3-4d47-8e1d-bbc9751933f1" providerId="ADAL" clId="{B822B64E-16C4-AB4C-8C2B-1EA116AD24AE}" dt="2022-03-03T15:49:20.110" v="48" actId="20577"/>
          <ac:spMkLst>
            <pc:docMk/>
            <pc:sldMk cId="1337951270" sldId="326"/>
            <ac:spMk id="9" creationId="{00000000-0000-0000-0000-000000000000}"/>
          </ac:spMkLst>
        </pc:spChg>
        <pc:spChg chg="add mod">
          <ac:chgData name="Oscar Conchillo Solé" userId="299a079f-4da3-4d47-8e1d-bbc9751933f1" providerId="ADAL" clId="{B822B64E-16C4-AB4C-8C2B-1EA116AD24AE}" dt="2022-03-03T16:15:31.322" v="995" actId="5793"/>
          <ac:spMkLst>
            <pc:docMk/>
            <pc:sldMk cId="1337951270" sldId="326"/>
            <ac:spMk id="11" creationId="{35B66E6D-9663-7F4A-B6CB-002F2AF6855A}"/>
          </ac:spMkLst>
        </pc:spChg>
        <pc:spChg chg="add mod">
          <ac:chgData name="Oscar Conchillo Solé" userId="299a079f-4da3-4d47-8e1d-bbc9751933f1" providerId="ADAL" clId="{B822B64E-16C4-AB4C-8C2B-1EA116AD24AE}" dt="2022-03-03T16:07:34.389" v="552" actId="692"/>
          <ac:spMkLst>
            <pc:docMk/>
            <pc:sldMk cId="1337951270" sldId="326"/>
            <ac:spMk id="12" creationId="{4331C9B9-774C-B745-B67A-5F5CBE6DA944}"/>
          </ac:spMkLst>
        </pc:spChg>
        <pc:grpChg chg="del">
          <ac:chgData name="Oscar Conchillo Solé" userId="299a079f-4da3-4d47-8e1d-bbc9751933f1" providerId="ADAL" clId="{B822B64E-16C4-AB4C-8C2B-1EA116AD24AE}" dt="2022-03-03T15:49:04.443" v="2" actId="478"/>
          <ac:grpSpMkLst>
            <pc:docMk/>
            <pc:sldMk cId="1337951270" sldId="326"/>
            <ac:grpSpMk id="4" creationId="{00000000-0000-0000-0000-000000000000}"/>
          </ac:grpSpMkLst>
        </pc:grpChg>
        <pc:picChg chg="add mod modCrop">
          <ac:chgData name="Oscar Conchillo Solé" userId="299a079f-4da3-4d47-8e1d-bbc9751933f1" providerId="ADAL" clId="{B822B64E-16C4-AB4C-8C2B-1EA116AD24AE}" dt="2022-03-04T13:59:48.870" v="1407" actId="167"/>
          <ac:picMkLst>
            <pc:docMk/>
            <pc:sldMk cId="1337951270" sldId="326"/>
            <ac:picMk id="2" creationId="{7390767F-B3EC-0D47-932D-8A0CD58DA97E}"/>
          </ac:picMkLst>
        </pc:picChg>
        <pc:picChg chg="add mod">
          <ac:chgData name="Oscar Conchillo Solé" userId="299a079f-4da3-4d47-8e1d-bbc9751933f1" providerId="ADAL" clId="{B822B64E-16C4-AB4C-8C2B-1EA116AD24AE}" dt="2022-03-04T13:56:19.332" v="1398" actId="167"/>
          <ac:picMkLst>
            <pc:docMk/>
            <pc:sldMk cId="1337951270" sldId="326"/>
            <ac:picMk id="5" creationId="{EB07D6F6-0C61-3549-BB72-D35AC622A17B}"/>
          </ac:picMkLst>
        </pc:picChg>
        <pc:picChg chg="add mod modCrop">
          <ac:chgData name="Oscar Conchillo Solé" userId="299a079f-4da3-4d47-8e1d-bbc9751933f1" providerId="ADAL" clId="{B822B64E-16C4-AB4C-8C2B-1EA116AD24AE}" dt="2022-03-03T15:52:49.485" v="58" actId="166"/>
          <ac:picMkLst>
            <pc:docMk/>
            <pc:sldMk cId="1337951270" sldId="326"/>
            <ac:picMk id="10" creationId="{4580E867-E1B4-E146-92B7-FD18F128EFBB}"/>
          </ac:picMkLst>
        </pc:picChg>
      </pc:sldChg>
      <pc:sldChg chg="add">
        <pc:chgData name="Oscar Conchillo Solé" userId="299a079f-4da3-4d47-8e1d-bbc9751933f1" providerId="ADAL" clId="{B822B64E-16C4-AB4C-8C2B-1EA116AD24AE}" dt="2022-03-03T16:21:32.285" v="1030"/>
        <pc:sldMkLst>
          <pc:docMk/>
          <pc:sldMk cId="0" sldId="327"/>
        </pc:sldMkLst>
      </pc:sldChg>
    </pc:docChg>
  </pc:docChgLst>
  <pc:docChgLst>
    <pc:chgData name="Oscar Conchillo Solé" userId="299a079f-4da3-4d47-8e1d-bbc9751933f1" providerId="ADAL" clId="{350135AB-2740-2D42-963F-8DF3188B1B72}"/>
    <pc:docChg chg="undo custSel addSld delSld modSld">
      <pc:chgData name="Oscar Conchillo Solé" userId="299a079f-4da3-4d47-8e1d-bbc9751933f1" providerId="ADAL" clId="{350135AB-2740-2D42-963F-8DF3188B1B72}" dt="2023-03-06T15:26:47.694" v="160" actId="2085"/>
      <pc:docMkLst>
        <pc:docMk/>
      </pc:docMkLst>
      <pc:sldChg chg="addSp modSp mod">
        <pc:chgData name="Oscar Conchillo Solé" userId="299a079f-4da3-4d47-8e1d-bbc9751933f1" providerId="ADAL" clId="{350135AB-2740-2D42-963F-8DF3188B1B72}" dt="2023-03-06T15:26:47.694" v="160" actId="2085"/>
        <pc:sldMkLst>
          <pc:docMk/>
          <pc:sldMk cId="2564230942" sldId="297"/>
        </pc:sldMkLst>
        <pc:spChg chg="add mod">
          <ac:chgData name="Oscar Conchillo Solé" userId="299a079f-4da3-4d47-8e1d-bbc9751933f1" providerId="ADAL" clId="{350135AB-2740-2D42-963F-8DF3188B1B72}" dt="2023-03-06T15:26:47.694" v="160" actId="2085"/>
          <ac:spMkLst>
            <pc:docMk/>
            <pc:sldMk cId="2564230942" sldId="297"/>
            <ac:spMk id="2" creationId="{F9A2F814-68A0-D968-26C5-33268158502B}"/>
          </ac:spMkLst>
        </pc:spChg>
        <pc:spChg chg="mod">
          <ac:chgData name="Oscar Conchillo Solé" userId="299a079f-4da3-4d47-8e1d-bbc9751933f1" providerId="ADAL" clId="{350135AB-2740-2D42-963F-8DF3188B1B72}" dt="2023-03-06T15:25:51.728" v="50" actId="20577"/>
          <ac:spMkLst>
            <pc:docMk/>
            <pc:sldMk cId="2564230942" sldId="297"/>
            <ac:spMk id="5" creationId="{00000000-0000-0000-0000-000000000000}"/>
          </ac:spMkLst>
        </pc:spChg>
      </pc:sldChg>
      <pc:sldChg chg="addSp delSp modSp mod">
        <pc:chgData name="Oscar Conchillo Solé" userId="299a079f-4da3-4d47-8e1d-bbc9751933f1" providerId="ADAL" clId="{350135AB-2740-2D42-963F-8DF3188B1B72}" dt="2023-02-23T17:32:41.800" v="22" actId="14100"/>
        <pc:sldMkLst>
          <pc:docMk/>
          <pc:sldMk cId="1289735565" sldId="324"/>
        </pc:sldMkLst>
        <pc:spChg chg="mod">
          <ac:chgData name="Oscar Conchillo Solé" userId="299a079f-4da3-4d47-8e1d-bbc9751933f1" providerId="ADAL" clId="{350135AB-2740-2D42-963F-8DF3188B1B72}" dt="2023-02-23T17:32:22.349" v="19" actId="1076"/>
          <ac:spMkLst>
            <pc:docMk/>
            <pc:sldMk cId="1289735565" sldId="324"/>
            <ac:spMk id="11" creationId="{00000000-0000-0000-0000-000000000000}"/>
          </ac:spMkLst>
        </pc:spChg>
        <pc:spChg chg="mod">
          <ac:chgData name="Oscar Conchillo Solé" userId="299a079f-4da3-4d47-8e1d-bbc9751933f1" providerId="ADAL" clId="{350135AB-2740-2D42-963F-8DF3188B1B72}" dt="2023-02-23T17:32:31.439" v="20" actId="1076"/>
          <ac:spMkLst>
            <pc:docMk/>
            <pc:sldMk cId="1289735565" sldId="324"/>
            <ac:spMk id="14" creationId="{00000000-0000-0000-0000-000000000000}"/>
          </ac:spMkLst>
        </pc:spChg>
        <pc:spChg chg="mod">
          <ac:chgData name="Oscar Conchillo Solé" userId="299a079f-4da3-4d47-8e1d-bbc9751933f1" providerId="ADAL" clId="{350135AB-2740-2D42-963F-8DF3188B1B72}" dt="2023-02-23T17:32:41.800" v="22" actId="14100"/>
          <ac:spMkLst>
            <pc:docMk/>
            <pc:sldMk cId="1289735565" sldId="324"/>
            <ac:spMk id="15" creationId="{00000000-0000-0000-0000-000000000000}"/>
          </ac:spMkLst>
        </pc:spChg>
        <pc:grpChg chg="add del">
          <ac:chgData name="Oscar Conchillo Solé" userId="299a079f-4da3-4d47-8e1d-bbc9751933f1" providerId="ADAL" clId="{350135AB-2740-2D42-963F-8DF3188B1B72}" dt="2023-02-23T17:30:45.820" v="10" actId="21"/>
          <ac:grpSpMkLst>
            <pc:docMk/>
            <pc:sldMk cId="1289735565" sldId="324"/>
            <ac:grpSpMk id="9" creationId="{00000000-0000-0000-0000-000000000000}"/>
          </ac:grpSpMkLst>
        </pc:grpChg>
      </pc:sldChg>
      <pc:sldChg chg="modSp mod">
        <pc:chgData name="Oscar Conchillo Solé" userId="299a079f-4da3-4d47-8e1d-bbc9751933f1" providerId="ADAL" clId="{350135AB-2740-2D42-963F-8DF3188B1B72}" dt="2023-02-23T17:22:25.375" v="8" actId="20577"/>
        <pc:sldMkLst>
          <pc:docMk/>
          <pc:sldMk cId="1337951270" sldId="326"/>
        </pc:sldMkLst>
        <pc:spChg chg="mod">
          <ac:chgData name="Oscar Conchillo Solé" userId="299a079f-4da3-4d47-8e1d-bbc9751933f1" providerId="ADAL" clId="{350135AB-2740-2D42-963F-8DF3188B1B72}" dt="2023-02-23T17:22:25.375" v="8" actId="20577"/>
          <ac:spMkLst>
            <pc:docMk/>
            <pc:sldMk cId="1337951270" sldId="326"/>
            <ac:spMk id="11" creationId="{35B66E6D-9663-7F4A-B6CB-002F2AF6855A}"/>
          </ac:spMkLst>
        </pc:spChg>
      </pc:sldChg>
      <pc:sldChg chg="modSp add del mod">
        <pc:chgData name="Oscar Conchillo Solé" userId="299a079f-4da3-4d47-8e1d-bbc9751933f1" providerId="ADAL" clId="{350135AB-2740-2D42-963F-8DF3188B1B72}" dt="2023-02-23T15:44:49.737" v="3" actId="2696"/>
        <pc:sldMkLst>
          <pc:docMk/>
          <pc:sldMk cId="434195205" sldId="328"/>
        </pc:sldMkLst>
        <pc:spChg chg="mod">
          <ac:chgData name="Oscar Conchillo Solé" userId="299a079f-4da3-4d47-8e1d-bbc9751933f1" providerId="ADAL" clId="{350135AB-2740-2D42-963F-8DF3188B1B72}" dt="2023-02-23T15:40:41.335" v="1" actId="166"/>
          <ac:spMkLst>
            <pc:docMk/>
            <pc:sldMk cId="434195205" sldId="328"/>
            <ac:spMk id="3" creationId="{F8987033-9A60-F742-8BB6-F7AEB5993A4F}"/>
          </ac:spMkLst>
        </pc:spChg>
        <pc:picChg chg="mod">
          <ac:chgData name="Oscar Conchillo Solé" userId="299a079f-4da3-4d47-8e1d-bbc9751933f1" providerId="ADAL" clId="{350135AB-2740-2D42-963F-8DF3188B1B72}" dt="2023-02-23T15:41:08.176" v="2" actId="1076"/>
          <ac:picMkLst>
            <pc:docMk/>
            <pc:sldMk cId="434195205" sldId="328"/>
            <ac:picMk id="5" creationId="{EB07D6F6-0C61-3549-BB72-D35AC622A17B}"/>
          </ac:picMkLst>
        </pc:picChg>
      </pc:sldChg>
      <pc:sldChg chg="add del">
        <pc:chgData name="Oscar Conchillo Solé" userId="299a079f-4da3-4d47-8e1d-bbc9751933f1" providerId="ADAL" clId="{350135AB-2740-2D42-963F-8DF3188B1B72}" dt="2023-03-06T15:23:20.130" v="24"/>
        <pc:sldMkLst>
          <pc:docMk/>
          <pc:sldMk cId="3062778080" sldId="32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4021139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71C1C-6325-6049-8F2E-7E558CAC10F4}" type="datetimeFigureOut">
              <a:rPr lang="es-ES"/>
              <a:t>6/3/23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1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4021139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3AD65-ABDE-7842-8A42-A8B0F5E50999}" type="slidenum">
              <a:r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16686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1139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938FD-734C-D947-9270-C730EE9DE38F}" type="datetimeFigureOut">
              <a:rPr lang="es-ES"/>
              <a:t>6/3/23</a:t>
            </a:fld>
            <a:endParaRPr lang="ca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4" y="4860924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1139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4F850-28C7-2A49-A394-3AF543AB2DBC}" type="slidenum">
              <a:r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7816845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D2C81-7D97-C442-8C3A-DD7DBE89D61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F38E275-3BFD-0B40-8550-7F6490DE4492}" type="slidenum">
              <a:rPr lang="en-US" altLang="en-ES"/>
              <a:pPr/>
              <a:t>13</a:t>
            </a:fld>
            <a:endParaRPr lang="en-US" altLang="en-ES"/>
          </a:p>
        </p:txBody>
      </p:sp>
      <p:sp>
        <p:nvSpPr>
          <p:cNvPr id="12289" name="Text Box 1">
            <a:extLst>
              <a:ext uri="{FF2B5EF4-FFF2-40B4-BE49-F238E27FC236}">
                <a16:creationId xmlns:a16="http://schemas.microsoft.com/office/drawing/2014/main" id="{A59DB3F5-4F72-2B41-AA80-AF372D4A793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95400" y="754063"/>
            <a:ext cx="51816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0" name="Text Box 2">
            <a:extLst>
              <a:ext uri="{FF2B5EF4-FFF2-40B4-BE49-F238E27FC236}">
                <a16:creationId xmlns:a16="http://schemas.microsoft.com/office/drawing/2014/main" id="{BA178616-1B48-E349-A962-E53C3D40561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6288" y="4776788"/>
            <a:ext cx="6218237" cy="45275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ES" altLang="en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Curs 2014-15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971600" y="1268760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800" b="1" dirty="0"/>
              <a:t>Alineament de seqüències</a:t>
            </a:r>
          </a:p>
          <a:p>
            <a:endParaRPr lang="ca-ES" sz="2800" dirty="0"/>
          </a:p>
          <a:p>
            <a:pPr>
              <a:buFont typeface="Arial" pitchFamily="34" charset="0"/>
              <a:buChar char="•"/>
            </a:pPr>
            <a:r>
              <a:rPr lang="ca-ES" sz="2800" dirty="0"/>
              <a:t> Alineament de parelles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Assignació d'una puntuació a l'alineament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Matrius de substitució: Identitat i similitud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Puntuació per “</a:t>
            </a:r>
            <a:r>
              <a:rPr lang="ca-ES" sz="2800" i="1" dirty="0"/>
              <a:t>gaps</a:t>
            </a:r>
            <a:r>
              <a:rPr lang="ca-ES" sz="2800" dirty="0"/>
              <a:t>” (penalitzacions) 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Quin és el millor alineament? Programació dinàmica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Alineament local i global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73772" y="585480"/>
            <a:ext cx="39341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i="1" err="1"/>
              <a:t>Match</a:t>
            </a:r>
            <a:r>
              <a:rPr lang="ca-ES" sz="2400"/>
              <a:t> = +1</a:t>
            </a:r>
          </a:p>
          <a:p>
            <a:r>
              <a:rPr lang="ca-ES" sz="2400" i="1" err="1"/>
              <a:t>Mismatch</a:t>
            </a:r>
            <a:r>
              <a:rPr lang="ca-ES" sz="2400"/>
              <a:t> (</a:t>
            </a:r>
            <a:r>
              <a:rPr lang="ca-ES" sz="2400">
                <a:solidFill>
                  <a:srgbClr val="FF0000"/>
                </a:solidFill>
              </a:rPr>
              <a:t>Transició</a:t>
            </a:r>
            <a:r>
              <a:rPr lang="ca-ES" sz="2400"/>
              <a:t>) = -1</a:t>
            </a:r>
          </a:p>
          <a:p>
            <a:r>
              <a:rPr lang="ca-ES" sz="2400" i="1" err="1"/>
              <a:t>Mismatch</a:t>
            </a:r>
            <a:r>
              <a:rPr lang="ca-ES" sz="2400"/>
              <a:t> (</a:t>
            </a:r>
            <a:r>
              <a:rPr lang="ca-ES" sz="2400">
                <a:solidFill>
                  <a:srgbClr val="FF0000"/>
                </a:solidFill>
              </a:rPr>
              <a:t>Transversió</a:t>
            </a:r>
            <a:r>
              <a:rPr lang="ca-ES" sz="2400"/>
              <a:t>) = -1,5</a:t>
            </a:r>
          </a:p>
          <a:p>
            <a:r>
              <a:rPr lang="ca-ES" sz="2400"/>
              <a:t>Gaps = -2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245427"/>
              </p:ext>
            </p:extLst>
          </p:nvPr>
        </p:nvGraphicFramePr>
        <p:xfrm>
          <a:off x="5018783" y="369814"/>
          <a:ext cx="3500460" cy="23679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3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3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3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34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653"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653"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653"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653"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653"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-1,5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653">
                <a:tc>
                  <a:txBody>
                    <a:bodyPr/>
                    <a:lstStyle/>
                    <a:p>
                      <a:pPr algn="l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18 CuadroTexto"/>
          <p:cNvSpPr txBox="1"/>
          <p:nvPr/>
        </p:nvSpPr>
        <p:spPr>
          <a:xfrm>
            <a:off x="1768353" y="3976491"/>
            <a:ext cx="642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>
                <a:solidFill>
                  <a:srgbClr val="FF0000"/>
                </a:solidFill>
                <a:highlight>
                  <a:srgbClr val="FFFF00"/>
                </a:highlight>
              </a:rPr>
              <a:t>4 </a:t>
            </a:r>
            <a:r>
              <a:rPr lang="es-ES" err="1">
                <a:solidFill>
                  <a:srgbClr val="FF0000"/>
                </a:solidFill>
                <a:highlight>
                  <a:srgbClr val="FFFF00"/>
                </a:highlight>
              </a:rPr>
              <a:t>pts</a:t>
            </a:r>
            <a:endParaRPr lang="en-US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166236" y="3976491"/>
            <a:ext cx="816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>
                <a:solidFill>
                  <a:srgbClr val="FF0000"/>
                </a:solidFill>
                <a:highlight>
                  <a:srgbClr val="FFFF00"/>
                </a:highlight>
              </a:rPr>
              <a:t>3,5 </a:t>
            </a:r>
            <a:r>
              <a:rPr lang="es-ES" err="1">
                <a:solidFill>
                  <a:srgbClr val="FF0000"/>
                </a:solidFill>
                <a:highlight>
                  <a:srgbClr val="FFFF00"/>
                </a:highlight>
              </a:rPr>
              <a:t>pts</a:t>
            </a:r>
            <a:endParaRPr lang="en-US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6769013" y="3976491"/>
            <a:ext cx="694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>
                <a:solidFill>
                  <a:srgbClr val="FF0000"/>
                </a:solidFill>
                <a:highlight>
                  <a:srgbClr val="FFFF00"/>
                </a:highlight>
              </a:rPr>
              <a:t>3 </a:t>
            </a:r>
            <a:r>
              <a:rPr lang="es-ES" err="1">
                <a:solidFill>
                  <a:srgbClr val="FF0000"/>
                </a:solidFill>
                <a:highlight>
                  <a:srgbClr val="FFFF00"/>
                </a:highlight>
              </a:rPr>
              <a:t>pts</a:t>
            </a:r>
            <a:r>
              <a:rPr lang="es-ES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endParaRPr lang="en-US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grpSp>
        <p:nvGrpSpPr>
          <p:cNvPr id="23" name="Group 2"/>
          <p:cNvGrpSpPr>
            <a:grpSpLocks/>
          </p:cNvGrpSpPr>
          <p:nvPr/>
        </p:nvGrpSpPr>
        <p:grpSpPr bwMode="auto">
          <a:xfrm>
            <a:off x="1508251" y="3060626"/>
            <a:ext cx="1285884" cy="930275"/>
            <a:chOff x="624" y="1008"/>
            <a:chExt cx="4848" cy="586"/>
          </a:xfrm>
        </p:grpSpPr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rgbClr val="FF0000"/>
                  </a:solidFill>
                  <a:latin typeface="Courier New" pitchFamily="49" charset="0"/>
                </a:rPr>
                <a:t>ACGGTT</a:t>
              </a: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grpSp>
        <p:nvGrpSpPr>
          <p:cNvPr id="27" name="Group 2"/>
          <p:cNvGrpSpPr>
            <a:grpSpLocks/>
          </p:cNvGrpSpPr>
          <p:nvPr/>
        </p:nvGrpSpPr>
        <p:grpSpPr bwMode="auto">
          <a:xfrm>
            <a:off x="4008581" y="3062207"/>
            <a:ext cx="1285884" cy="930275"/>
            <a:chOff x="624" y="1008"/>
            <a:chExt cx="4848" cy="586"/>
          </a:xfrm>
        </p:grpSpPr>
        <p:sp>
          <p:nvSpPr>
            <p:cNvPr id="28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29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chemeClr val="tx2">
                      <a:lumMod val="40000"/>
                      <a:lumOff val="60000"/>
                    </a:schemeClr>
                  </a:solidFill>
                  <a:latin typeface="Courier New" pitchFamily="49" charset="0"/>
                </a:rPr>
                <a:t>ACGGAT</a:t>
              </a:r>
            </a:p>
          </p:txBody>
        </p:sp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grpSp>
        <p:nvGrpSpPr>
          <p:cNvPr id="31" name="Group 2"/>
          <p:cNvGrpSpPr>
            <a:grpSpLocks/>
          </p:cNvGrpSpPr>
          <p:nvPr/>
        </p:nvGrpSpPr>
        <p:grpSpPr bwMode="auto">
          <a:xfrm>
            <a:off x="6580349" y="3060626"/>
            <a:ext cx="1285884" cy="930275"/>
            <a:chOff x="624" y="1008"/>
            <a:chExt cx="4848" cy="586"/>
          </a:xfrm>
        </p:grpSpPr>
        <p:sp>
          <p:nvSpPr>
            <p:cNvPr id="32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rgbClr val="77933C"/>
                  </a:solidFill>
                  <a:latin typeface="Courier New" pitchFamily="49" charset="0"/>
                </a:rPr>
                <a:t>ACGG-T</a:t>
              </a:r>
            </a:p>
          </p:txBody>
        </p:sp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sp>
        <p:nvSpPr>
          <p:cNvPr id="35" name="47 CuadroTexto"/>
          <p:cNvSpPr txBox="1"/>
          <p:nvPr/>
        </p:nvSpPr>
        <p:spPr>
          <a:xfrm>
            <a:off x="964048" y="3618614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>
                <a:solidFill>
                  <a:srgbClr val="FF0000"/>
                </a:solidFill>
              </a:rPr>
              <a:t>Seq1</a:t>
            </a:r>
            <a:r>
              <a:rPr lang="ca-ES"/>
              <a:t>   </a:t>
            </a:r>
            <a:r>
              <a:rPr lang="ca-ES">
                <a:solidFill>
                  <a:srgbClr val="FF0000"/>
                </a:solidFill>
              </a:rPr>
              <a:t>                  </a:t>
            </a:r>
            <a:r>
              <a:rPr lang="ca-ES"/>
              <a:t>                  </a:t>
            </a:r>
            <a:r>
              <a:rPr lang="ca-ES">
                <a:solidFill>
                  <a:srgbClr val="8EB4E3"/>
                </a:solidFill>
              </a:rPr>
              <a:t>Seq2</a:t>
            </a:r>
            <a:r>
              <a:rPr lang="ca-ES"/>
              <a:t>                                         </a:t>
            </a:r>
            <a:r>
              <a:rPr lang="ca-ES">
                <a:solidFill>
                  <a:srgbClr val="77933C"/>
                </a:solidFill>
              </a:rPr>
              <a:t>Seq3</a:t>
            </a:r>
          </a:p>
        </p:txBody>
      </p:sp>
      <p:sp>
        <p:nvSpPr>
          <p:cNvPr id="22" name="3 CuadroTexto">
            <a:extLst>
              <a:ext uri="{FF2B5EF4-FFF2-40B4-BE49-F238E27FC236}">
                <a16:creationId xmlns:a16="http://schemas.microsoft.com/office/drawing/2014/main" id="{5A89CFC3-EA80-1244-A2B6-A5CD3FA9169C}"/>
              </a:ext>
            </a:extLst>
          </p:cNvPr>
          <p:cNvSpPr txBox="1"/>
          <p:nvPr/>
        </p:nvSpPr>
        <p:spPr>
          <a:xfrm>
            <a:off x="2010073" y="5433589"/>
            <a:ext cx="175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/>
              <a:t>ACGGCT</a:t>
            </a:r>
          </a:p>
          <a:p>
            <a:pPr algn="ctr"/>
            <a:r>
              <a:rPr lang="ca-ES" b="1"/>
              <a:t>(Ancestre comú)</a:t>
            </a:r>
          </a:p>
        </p:txBody>
      </p:sp>
      <p:sp>
        <p:nvSpPr>
          <p:cNvPr id="36" name="4 CuadroTexto">
            <a:extLst>
              <a:ext uri="{FF2B5EF4-FFF2-40B4-BE49-F238E27FC236}">
                <a16:creationId xmlns:a16="http://schemas.microsoft.com/office/drawing/2014/main" id="{5D2AFA4C-FCD1-E140-8AE1-67C773B9D833}"/>
              </a:ext>
            </a:extLst>
          </p:cNvPr>
          <p:cNvSpPr txBox="1"/>
          <p:nvPr/>
        </p:nvSpPr>
        <p:spPr>
          <a:xfrm>
            <a:off x="4803009" y="4495765"/>
            <a:ext cx="17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 err="1">
                <a:solidFill>
                  <a:srgbClr val="FF0000"/>
                </a:solidFill>
              </a:rPr>
              <a:t>Seq</a:t>
            </a:r>
            <a:r>
              <a:rPr lang="ca-ES" b="1">
                <a:solidFill>
                  <a:srgbClr val="FF0000"/>
                </a:solidFill>
              </a:rPr>
              <a:t> 1     ACGGTT</a:t>
            </a:r>
          </a:p>
        </p:txBody>
      </p:sp>
      <p:sp>
        <p:nvSpPr>
          <p:cNvPr id="37" name="5 CuadroTexto">
            <a:extLst>
              <a:ext uri="{FF2B5EF4-FFF2-40B4-BE49-F238E27FC236}">
                <a16:creationId xmlns:a16="http://schemas.microsoft.com/office/drawing/2014/main" id="{E80E91C6-D7BA-EE45-89D5-D8FDBF6433DE}"/>
              </a:ext>
            </a:extLst>
          </p:cNvPr>
          <p:cNvSpPr txBox="1"/>
          <p:nvPr/>
        </p:nvSpPr>
        <p:spPr>
          <a:xfrm>
            <a:off x="5883538" y="6297343"/>
            <a:ext cx="157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>
                <a:solidFill>
                  <a:schemeClr val="accent3">
                    <a:lumMod val="75000"/>
                  </a:schemeClr>
                </a:solidFill>
              </a:rPr>
              <a:t>Seq 3    ACGGT</a:t>
            </a:r>
          </a:p>
        </p:txBody>
      </p:sp>
      <p:cxnSp>
        <p:nvCxnSpPr>
          <p:cNvPr id="38" name="6 Conector recto de flecha">
            <a:extLst>
              <a:ext uri="{FF2B5EF4-FFF2-40B4-BE49-F238E27FC236}">
                <a16:creationId xmlns:a16="http://schemas.microsoft.com/office/drawing/2014/main" id="{3C1C555F-0D38-6D40-951C-9BD4C881A3C8}"/>
              </a:ext>
            </a:extLst>
          </p:cNvPr>
          <p:cNvCxnSpPr>
            <a:cxnSpLocks/>
          </p:cNvCxnSpPr>
          <p:nvPr/>
        </p:nvCxnSpPr>
        <p:spPr>
          <a:xfrm flipV="1">
            <a:off x="3754962" y="5031220"/>
            <a:ext cx="975647" cy="6018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9" name="7 Conector recto de flecha">
            <a:extLst>
              <a:ext uri="{FF2B5EF4-FFF2-40B4-BE49-F238E27FC236}">
                <a16:creationId xmlns:a16="http://schemas.microsoft.com/office/drawing/2014/main" id="{17AB11C8-23A9-7E4C-9F09-CCD5606A4EFD}"/>
              </a:ext>
            </a:extLst>
          </p:cNvPr>
          <p:cNvCxnSpPr>
            <a:cxnSpLocks/>
            <a:endCxn id="37" idx="1"/>
          </p:cNvCxnSpPr>
          <p:nvPr/>
        </p:nvCxnSpPr>
        <p:spPr>
          <a:xfrm>
            <a:off x="3769990" y="5626040"/>
            <a:ext cx="2113548" cy="8559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0" name="8 CuadroTexto">
            <a:extLst>
              <a:ext uri="{FF2B5EF4-FFF2-40B4-BE49-F238E27FC236}">
                <a16:creationId xmlns:a16="http://schemas.microsoft.com/office/drawing/2014/main" id="{58B1C6CC-3CBB-2E4C-B877-7FCFC3D47F52}"/>
              </a:ext>
            </a:extLst>
          </p:cNvPr>
          <p:cNvSpPr txBox="1"/>
          <p:nvPr/>
        </p:nvSpPr>
        <p:spPr>
          <a:xfrm>
            <a:off x="5399639" y="5246961"/>
            <a:ext cx="172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 err="1">
                <a:solidFill>
                  <a:srgbClr val="8EB4E3"/>
                </a:solidFill>
              </a:rPr>
              <a:t>Seq</a:t>
            </a:r>
            <a:r>
              <a:rPr lang="ca-ES" b="1">
                <a:solidFill>
                  <a:srgbClr val="8EB4E3"/>
                </a:solidFill>
              </a:rPr>
              <a:t> 2    ACGGAT</a:t>
            </a:r>
          </a:p>
        </p:txBody>
      </p:sp>
      <p:cxnSp>
        <p:nvCxnSpPr>
          <p:cNvPr id="41" name="10 Conector recto de flecha">
            <a:extLst>
              <a:ext uri="{FF2B5EF4-FFF2-40B4-BE49-F238E27FC236}">
                <a16:creationId xmlns:a16="http://schemas.microsoft.com/office/drawing/2014/main" id="{65D0B2A7-3724-8947-9D4A-016BC651F694}"/>
              </a:ext>
            </a:extLst>
          </p:cNvPr>
          <p:cNvCxnSpPr>
            <a:cxnSpLocks/>
          </p:cNvCxnSpPr>
          <p:nvPr/>
        </p:nvCxnSpPr>
        <p:spPr>
          <a:xfrm flipV="1">
            <a:off x="3760209" y="5463237"/>
            <a:ext cx="1639430" cy="1772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75656" y="1456074"/>
            <a:ext cx="59394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Human vs </a:t>
            </a:r>
            <a:r>
              <a:rPr kumimoji="0" lang="en-US" sz="2000" b="0" i="1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Bos</a:t>
            </a:r>
            <a:r>
              <a:rPr kumimoji="0" lang="en-US" sz="20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</a:t>
            </a:r>
            <a:r>
              <a:rPr kumimoji="0" lang="en-US" sz="2000" b="0" i="1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taurus</a:t>
            </a: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hemoglobin, alpha 2, protein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2000" err="1">
                <a:solidFill>
                  <a:srgbClr val="FF0000"/>
                </a:solidFill>
                <a:highlight>
                  <a:srgbClr val="FFFF00"/>
                </a:highlight>
                <a:latin typeface="Arial" pitchFamily="34" charset="0"/>
              </a:rPr>
              <a:t>Identities</a:t>
            </a:r>
            <a:r>
              <a:rPr lang="fr-FR" sz="200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fr-FR" sz="2000">
                <a:latin typeface="Arial" pitchFamily="34" charset="0"/>
              </a:rPr>
              <a:t>= 125/141 (89%), </a:t>
            </a:r>
            <a:r>
              <a:rPr lang="fr-FR" sz="2000">
                <a:solidFill>
                  <a:srgbClr val="FF0000"/>
                </a:solidFill>
                <a:latin typeface="Arial" pitchFamily="34" charset="0"/>
              </a:rPr>
              <a:t>Gaps</a:t>
            </a:r>
            <a:r>
              <a:rPr lang="fr-FR" sz="2000">
                <a:latin typeface="Arial" pitchFamily="34" charset="0"/>
              </a:rPr>
              <a:t> = 0/141 (0%)</a:t>
            </a: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321439" y="2564904"/>
            <a:ext cx="85011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    VLSPADKTNVKAAWGKVGAHAGEYGAEALERMFLSFPTTKTYFPHFDLSHGSAQVKGHGK  60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 ||| |||||||||| || ||||||||||||||||||||||||||||||||||||| 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2    VLSAADKGNVKAAWGKVGGHAAEYGAEALERMFLSFPTTKTYFPHFDLSHGSAQVKGHGA  61</a:t>
            </a:r>
          </a:p>
          <a:p>
            <a:endParaRPr lang="en-US" sz="1200" b="1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61   KVADALTNAVAHVDDMPNALSALSDLHAHKLRVDPVNFKLLSHCLLVTLAAHLPAEFTPA  120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 ||| || | || | ||| ||||||||||||||||||||| |||||| |||  ||||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62   KVAAALTKAVEHLDDLPGALSELSDLHAHKLRVDPVNFKLLSHSLLVTLASHLPSDFTPA  121</a:t>
            </a:r>
          </a:p>
          <a:p>
            <a:endParaRPr lang="en-US" sz="1200" b="1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121  VHASLDKFLASVSTVLTSKYR  141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|||||||||||||||||||||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122  VHASLDKFLASVSTVLTSKYR  142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329DF6C-FE30-BF41-BC0F-476EAEC2D278}"/>
              </a:ext>
            </a:extLst>
          </p:cNvPr>
          <p:cNvSpPr/>
          <p:nvPr/>
        </p:nvSpPr>
        <p:spPr>
          <a:xfrm>
            <a:off x="3566597" y="646692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err="1">
                <a:latin typeface="Arial Unicode MS" pitchFamily="34" charset="-128"/>
              </a:rPr>
              <a:t>Identitat</a:t>
            </a:r>
            <a:endParaRPr lang="es-ES" sz="20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93425" y="1059576"/>
            <a:ext cx="63866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sz="2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Human</a:t>
            </a:r>
            <a:r>
              <a:rPr kumimoji="0" lang="ca-E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</a:t>
            </a:r>
            <a:r>
              <a:rPr kumimoji="0" lang="ca-ES" sz="2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vs</a:t>
            </a:r>
            <a:r>
              <a:rPr kumimoji="0" lang="ca-E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</a:t>
            </a:r>
            <a:r>
              <a:rPr kumimoji="0" lang="ca-ES" sz="20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Bos taurus</a:t>
            </a:r>
            <a:r>
              <a:rPr kumimoji="0" lang="ca-E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</a:t>
            </a:r>
            <a:r>
              <a:rPr kumimoji="0" lang="ca-ES" sz="2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hemoglobin</a:t>
            </a:r>
            <a:r>
              <a:rPr kumimoji="0" lang="ca-E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, </a:t>
            </a:r>
            <a:r>
              <a:rPr kumimoji="0" lang="ca-ES" sz="2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alpha</a:t>
            </a:r>
            <a:r>
              <a:rPr kumimoji="0" lang="ca-E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 2, </a:t>
            </a:r>
            <a:r>
              <a:rPr kumimoji="0" lang="ca-ES" sz="2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protein</a:t>
            </a:r>
            <a:endParaRPr kumimoji="0" lang="ca-E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ca-ES" sz="2000">
                <a:solidFill>
                  <a:srgbClr val="FF0000"/>
                </a:solidFill>
                <a:latin typeface="Arial" pitchFamily="34" charset="0"/>
              </a:rPr>
              <a:t>Identitats</a:t>
            </a:r>
            <a:r>
              <a:rPr lang="ca-ES" sz="2000">
                <a:latin typeface="Arial" pitchFamily="34" charset="0"/>
              </a:rPr>
              <a:t>= 125/141 (89%), </a:t>
            </a:r>
            <a:r>
              <a:rPr lang="ca-ES" sz="2000">
                <a:solidFill>
                  <a:srgbClr val="FF0000"/>
                </a:solidFill>
                <a:highlight>
                  <a:srgbClr val="FFFF00"/>
                </a:highlight>
                <a:latin typeface="Arial" pitchFamily="34" charset="0"/>
              </a:rPr>
              <a:t>Similituds</a:t>
            </a:r>
            <a:r>
              <a:rPr lang="ca-ES" sz="2000">
                <a:latin typeface="Arial" pitchFamily="34" charset="0"/>
              </a:rPr>
              <a:t>= 130/141 (92%)</a:t>
            </a:r>
            <a:endParaRPr kumimoji="0" lang="ca-E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5960" y="3573016"/>
            <a:ext cx="30194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/>
        </p:nvSpPr>
        <p:spPr>
          <a:xfrm>
            <a:off x="3059832" y="4725144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b="1">
                <a:solidFill>
                  <a:srgbClr val="FF0000"/>
                </a:solidFill>
              </a:rPr>
              <a:t>|  Identitats</a:t>
            </a:r>
          </a:p>
          <a:p>
            <a:r>
              <a:rPr lang="ca-ES" b="1">
                <a:solidFill>
                  <a:srgbClr val="FF0000"/>
                </a:solidFill>
              </a:rPr>
              <a:t>:   Similituds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50417" y="1916832"/>
            <a:ext cx="85011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    VLSPADKTNVKAAWGKVGAHAGEYGAEALERMFLSFPTTKTYFPHFDLSHGSAQVKGHGK  60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 ||| |||||||||| || ||||||||||||||||||||||||||||||||||||| 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2    VLSAADKGNVKAAWGKVGGHAAEYGAEALERMFLSFPTTKTYFPHFDLSHGSAQVKGHGA  61</a:t>
            </a:r>
          </a:p>
          <a:p>
            <a:endParaRPr lang="en-US" sz="1200" b="1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61   KVADALTNAVAHVDDMPNALSALSDLHAHKLRVDPVNFKLLSHCLLVTLAAHLPAEFTPA  120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 ||| || |:||:| ||| ||||||||||||||||||||| ||||||:|||::||||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62   KVAAALTKAVEHLDDLPGALSELSDLHAHKLRVDPVNFKLLSHSLLVTLASHLPSDFTPA  121</a:t>
            </a:r>
          </a:p>
          <a:p>
            <a:endParaRPr lang="en-US" sz="1200" b="1"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121  VHASLDKFLASVSTVLTSKYR  141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     |||||||||||||||||||||</a:t>
            </a:r>
          </a:p>
          <a:p>
            <a:r>
              <a:rPr lang="en-US" sz="1200" b="1">
                <a:latin typeface="Courier New" pitchFamily="49" charset="0"/>
                <a:cs typeface="Courier New" pitchFamily="49" charset="0"/>
              </a:rPr>
              <a:t>       122  VHASLDKFLASVSTVLTSKYR  142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FF5A68B-1657-9C44-9E35-FEBDBC810F13}"/>
              </a:ext>
            </a:extLst>
          </p:cNvPr>
          <p:cNvSpPr/>
          <p:nvPr/>
        </p:nvSpPr>
        <p:spPr>
          <a:xfrm>
            <a:off x="3707904" y="347917"/>
            <a:ext cx="1157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2000" b="1">
                <a:latin typeface="Arial Unicode MS" pitchFamily="34" charset="-128"/>
              </a:rPr>
              <a:t>Similitud</a:t>
            </a:r>
            <a:endParaRPr lang="ca-ES" sz="20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5DC760B4-EBB4-D54B-B7F5-18351CB4E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61" y="380521"/>
            <a:ext cx="2157120" cy="533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E62A38E4-FAC5-F440-9725-E4618866B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"/>
          <a:stretch>
            <a:fillRect/>
          </a:stretch>
        </p:blipFill>
        <p:spPr bwMode="auto">
          <a:xfrm>
            <a:off x="2285281" y="361"/>
            <a:ext cx="6857280" cy="66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22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Text Box 3">
            <a:extLst>
              <a:ext uri="{FF2B5EF4-FFF2-40B4-BE49-F238E27FC236}">
                <a16:creationId xmlns:a16="http://schemas.microsoft.com/office/drawing/2014/main" id="{F476D8AE-F598-5346-9DB9-6E3380D1C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21" y="6019560"/>
            <a:ext cx="1727799" cy="58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8" tIns="42452" rIns="81638" bIns="42452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en-ES" sz="1089"/>
              <a:t>© Worth Publishers </a:t>
            </a:r>
          </a:p>
          <a:p>
            <a:pPr>
              <a:lnSpc>
                <a:spcPct val="100000"/>
              </a:lnSpc>
            </a:pPr>
            <a:r>
              <a:rPr lang="en-US" altLang="en-ES" sz="1089"/>
              <a:t>Principes of Biochemistry</a:t>
            </a:r>
          </a:p>
          <a:p>
            <a:pPr>
              <a:lnSpc>
                <a:spcPct val="100000"/>
              </a:lnSpc>
            </a:pPr>
            <a:r>
              <a:rPr lang="en-US" altLang="en-ES" sz="1089"/>
              <a:t>Albert L. Lehninger et al.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Imagen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1335"/>
            <a:ext cx="542394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106560"/>
            <a:ext cx="7089775" cy="5847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>
            <a:outerShdw blurRad="63500" dist="57501" dir="1676261" algn="ctr" rotWithShape="0">
              <a:schemeClr val="bg1">
                <a:alpha val="74998"/>
              </a:scheme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ca-ES" sz="3200" b="0" dirty="0"/>
              <a:t>Mutacions (codi gen</a:t>
            </a:r>
            <a:r>
              <a:rPr lang="ca-ES" altLang="ja-JP" sz="3200" dirty="0"/>
              <a:t>è</a:t>
            </a:r>
            <a:r>
              <a:rPr lang="ca-ES" altLang="ja-JP" sz="3200" b="0" dirty="0"/>
              <a:t>tic)</a:t>
            </a:r>
            <a:endParaRPr lang="ca-ES" sz="3200" b="0" dirty="0"/>
          </a:p>
        </p:txBody>
      </p:sp>
      <p:sp>
        <p:nvSpPr>
          <p:cNvPr id="9" name="8 CuadroTexto"/>
          <p:cNvSpPr txBox="1"/>
          <p:nvPr/>
        </p:nvSpPr>
        <p:spPr>
          <a:xfrm>
            <a:off x="5458379" y="629779"/>
            <a:ext cx="3707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>
                <a:solidFill>
                  <a:srgbClr val="FF0000"/>
                </a:solidFill>
              </a:rPr>
              <a:t>El canvi d’un aminoàcid per un altre NO ha de tenir la mateixa puntuació!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526BE1A-B36F-7F45-B270-884318432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62" y="1749216"/>
            <a:ext cx="6077249" cy="391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5B9812-597F-304C-9FE2-1D1435364767}"/>
              </a:ext>
            </a:extLst>
          </p:cNvPr>
          <p:cNvSpPr/>
          <p:nvPr/>
        </p:nvSpPr>
        <p:spPr>
          <a:xfrm>
            <a:off x="3218134" y="4693299"/>
            <a:ext cx="201737" cy="936104"/>
          </a:xfrm>
          <a:prstGeom prst="rect">
            <a:avLst/>
          </a:prstGeom>
          <a:solidFill>
            <a:srgbClr val="92D050">
              <a:alpha val="53000"/>
            </a:srgb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EF2F7C-2A5A-464E-BD83-2D525D054730}"/>
              </a:ext>
            </a:extLst>
          </p:cNvPr>
          <p:cNvSpPr/>
          <p:nvPr/>
        </p:nvSpPr>
        <p:spPr>
          <a:xfrm>
            <a:off x="3061697" y="4693300"/>
            <a:ext cx="201737" cy="468052"/>
          </a:xfrm>
          <a:prstGeom prst="rect">
            <a:avLst/>
          </a:prstGeom>
          <a:solidFill>
            <a:srgbClr val="FF0000">
              <a:alpha val="53000"/>
            </a:srgb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860665-E8E5-A447-9D50-3DC8569D5955}"/>
              </a:ext>
            </a:extLst>
          </p:cNvPr>
          <p:cNvSpPr/>
          <p:nvPr/>
        </p:nvSpPr>
        <p:spPr>
          <a:xfrm>
            <a:off x="4471131" y="4693299"/>
            <a:ext cx="201737" cy="468052"/>
          </a:xfrm>
          <a:prstGeom prst="rect">
            <a:avLst/>
          </a:prstGeom>
          <a:solidFill>
            <a:srgbClr val="FF0000">
              <a:alpha val="53000"/>
            </a:srgb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152B1BC-C4AA-D04E-B1F3-F93FD071A0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1" t="79506" r="23854" b="2133"/>
          <a:stretch/>
        </p:blipFill>
        <p:spPr bwMode="auto">
          <a:xfrm>
            <a:off x="6323700" y="2996952"/>
            <a:ext cx="1152414" cy="1632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22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5F4B771-7543-1345-98CA-C7EBD7C274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" t="10443" r="84279" b="74436"/>
          <a:stretch/>
        </p:blipFill>
        <p:spPr bwMode="auto">
          <a:xfrm>
            <a:off x="7911433" y="1370928"/>
            <a:ext cx="1053056" cy="147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22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C4CCD70-2C38-9E4C-937A-E1DA299A74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9" t="79506" r="11044" b="2133"/>
          <a:stretch/>
        </p:blipFill>
        <p:spPr bwMode="auto">
          <a:xfrm>
            <a:off x="7861754" y="4927325"/>
            <a:ext cx="1152414" cy="1734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22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874C1E3-2139-AA4B-9712-08EF0E49E8BB}"/>
              </a:ext>
            </a:extLst>
          </p:cNvPr>
          <p:cNvCxnSpPr/>
          <p:nvPr/>
        </p:nvCxnSpPr>
        <p:spPr>
          <a:xfrm flipV="1">
            <a:off x="7341295" y="2420888"/>
            <a:ext cx="570138" cy="522000"/>
          </a:xfrm>
          <a:prstGeom prst="straightConnector1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5EDF6A5-BD18-304C-B7F1-F188583DFD09}"/>
              </a:ext>
            </a:extLst>
          </p:cNvPr>
          <p:cNvCxnSpPr/>
          <p:nvPr/>
        </p:nvCxnSpPr>
        <p:spPr>
          <a:xfrm>
            <a:off x="7476114" y="4629538"/>
            <a:ext cx="552270" cy="531813"/>
          </a:xfrm>
          <a:prstGeom prst="straightConnector1">
            <a:avLst/>
          </a:prstGeom>
          <a:ln w="1016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8 CuadroTexto">
            <a:extLst>
              <a:ext uri="{FF2B5EF4-FFF2-40B4-BE49-F238E27FC236}">
                <a16:creationId xmlns:a16="http://schemas.microsoft.com/office/drawing/2014/main" id="{98F395E6-5196-B44E-9AD6-CFCFD0B6ADA3}"/>
              </a:ext>
            </a:extLst>
          </p:cNvPr>
          <p:cNvSpPr txBox="1"/>
          <p:nvPr/>
        </p:nvSpPr>
        <p:spPr>
          <a:xfrm>
            <a:off x="683568" y="6003889"/>
            <a:ext cx="3707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>
                <a:solidFill>
                  <a:srgbClr val="FF0000"/>
                </a:solidFill>
              </a:rPr>
              <a:t>Però compte! El tipus d’aminoàcid també és important.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10310" y="234514"/>
            <a:ext cx="5196705" cy="193899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Aft>
                <a:spcPct val="0"/>
              </a:spcAft>
            </a:pPr>
            <a:r>
              <a:rPr lang="ca-ES" altLang="ja-JP" sz="2400" b="1">
                <a:latin typeface="Arial Unicode MS" pitchFamily="34" charset="-128"/>
                <a:ea typeface="+mn-ea"/>
                <a:cs typeface="+mn-cs"/>
              </a:rPr>
              <a:t>Matrius de puntuació </a:t>
            </a:r>
            <a:br>
              <a:rPr lang="ca-ES" altLang="ja-JP" sz="2400">
                <a:latin typeface="Arial Unicode MS" pitchFamily="34" charset="-128"/>
                <a:ea typeface="+mn-ea"/>
                <a:cs typeface="+mn-cs"/>
              </a:rPr>
            </a:br>
            <a:r>
              <a:rPr lang="ca-ES" altLang="ja-JP" sz="2400">
                <a:latin typeface="Arial Unicode MS" pitchFamily="34" charset="-128"/>
                <a:ea typeface="+mn-ea"/>
                <a:cs typeface="+mn-cs"/>
              </a:rPr>
              <a:t>(similitud o substitució) per </a:t>
            </a:r>
            <a:r>
              <a:rPr lang="ca-ES" altLang="ja-JP" sz="2400" b="1">
                <a:latin typeface="Arial Unicode MS" pitchFamily="34" charset="-128"/>
                <a:ea typeface="+mn-ea"/>
                <a:cs typeface="+mn-cs"/>
              </a:rPr>
              <a:t>proteïnes</a:t>
            </a:r>
            <a:br>
              <a:rPr lang="ca-ES" altLang="ja-JP" sz="2400">
                <a:latin typeface="Arial Unicode MS" pitchFamily="34" charset="-128"/>
                <a:ea typeface="+mn-ea"/>
                <a:cs typeface="+mn-cs"/>
              </a:rPr>
            </a:br>
            <a:br>
              <a:rPr lang="ca-ES" altLang="ja-JP" sz="2400">
                <a:latin typeface="Arial Unicode MS" pitchFamily="34" charset="-128"/>
                <a:ea typeface="+mn-ea"/>
                <a:cs typeface="+mn-cs"/>
              </a:rPr>
            </a:br>
            <a:r>
              <a:rPr lang="ca-ES" altLang="ja-JP" sz="2400">
                <a:latin typeface="Arial Unicode MS" pitchFamily="34" charset="-128"/>
                <a:ea typeface="+mn-ea"/>
                <a:cs typeface="+mn-cs"/>
              </a:rPr>
              <a:t>Matriu unitària de mida </a:t>
            </a:r>
            <a:r>
              <a:rPr lang="ca-ES" altLang="ja-JP" sz="2400" i="1" err="1">
                <a:latin typeface="Arial Unicode MS" pitchFamily="34" charset="-128"/>
                <a:ea typeface="+mn-ea"/>
                <a:cs typeface="+mn-cs"/>
              </a:rPr>
              <a:t>n</a:t>
            </a:r>
            <a:r>
              <a:rPr lang="ca-ES" altLang="ja-JP" sz="2400" i="1">
                <a:latin typeface="Arial Unicode MS" pitchFamily="34" charset="-128"/>
                <a:ea typeface="+mn-ea"/>
                <a:cs typeface="+mn-cs"/>
              </a:rPr>
              <a:t> </a:t>
            </a:r>
            <a:r>
              <a:rPr lang="ca-ES" altLang="ja-JP" sz="2400">
                <a:latin typeface="Arial Unicode MS" pitchFamily="34" charset="-128"/>
                <a:ea typeface="+mn-ea"/>
                <a:cs typeface="+mn-cs"/>
              </a:rPr>
              <a:t>= 20</a:t>
            </a:r>
            <a:br>
              <a:rPr lang="ca-ES" altLang="ja-JP" sz="2400">
                <a:latin typeface="Arial Unicode MS" pitchFamily="34" charset="-128"/>
                <a:ea typeface="+mn-ea"/>
                <a:cs typeface="+mn-cs"/>
              </a:rPr>
            </a:br>
            <a:endParaRPr lang="ca-ES" sz="2400">
              <a:latin typeface="Arial Unicode MS" pitchFamily="34" charset="-128"/>
              <a:ea typeface="+mn-ea"/>
              <a:cs typeface="+mn-cs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8880"/>
            <a:ext cx="845655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Rectángulo"/>
          <p:cNvSpPr/>
          <p:nvPr/>
        </p:nvSpPr>
        <p:spPr>
          <a:xfrm>
            <a:off x="611560" y="4437112"/>
            <a:ext cx="814393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2400"/>
              <a:t>Les </a:t>
            </a:r>
            <a:r>
              <a:rPr lang="ca-ES" sz="2400" b="1"/>
              <a:t>matrius d’identitat</a:t>
            </a:r>
            <a:r>
              <a:rPr lang="ca-ES" sz="2400"/>
              <a:t> funcionen bé per a alineaments de </a:t>
            </a:r>
            <a:r>
              <a:rPr lang="ca-ES" sz="2400" b="1"/>
              <a:t>proteïnes molt semblants</a:t>
            </a:r>
            <a:r>
              <a:rPr lang="ca-ES" sz="2400"/>
              <a:t> però NO per seqüències relativament distants.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28596" y="428604"/>
            <a:ext cx="821537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/>
              <a:t>Matrius de </a:t>
            </a:r>
            <a:r>
              <a:rPr lang="ca-ES" sz="2800" err="1"/>
              <a:t>susbtitució</a:t>
            </a:r>
            <a:r>
              <a:rPr lang="ca-ES" sz="2800"/>
              <a:t> </a:t>
            </a:r>
            <a:r>
              <a:rPr lang="ca-ES" sz="2800" b="1" u="sng"/>
              <a:t>PAM</a:t>
            </a:r>
            <a:r>
              <a:rPr lang="ca-ES" sz="2800"/>
              <a:t> (</a:t>
            </a:r>
            <a:r>
              <a:rPr lang="ca-ES" sz="2800" i="1" err="1"/>
              <a:t>Point</a:t>
            </a:r>
            <a:r>
              <a:rPr lang="ca-ES" sz="2800" i="1"/>
              <a:t> </a:t>
            </a:r>
            <a:r>
              <a:rPr lang="ca-ES" sz="2800" i="1" err="1"/>
              <a:t>Accepted</a:t>
            </a:r>
            <a:r>
              <a:rPr lang="ca-ES" sz="2800" i="1"/>
              <a:t> </a:t>
            </a:r>
            <a:r>
              <a:rPr lang="ca-ES" sz="2800" i="1" err="1"/>
              <a:t>Mutation</a:t>
            </a:r>
            <a:r>
              <a:rPr lang="ca-ES" sz="2800"/>
              <a:t>)</a:t>
            </a:r>
          </a:p>
          <a:p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Desenvolupada por Margaret </a:t>
            </a:r>
            <a:r>
              <a:rPr lang="ca-ES" err="1"/>
              <a:t>Dayhoff</a:t>
            </a:r>
            <a:r>
              <a:rPr lang="ca-ES"/>
              <a:t> el 1977</a:t>
            </a:r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Es calculen observant diferències en proteïnes </a:t>
            </a:r>
            <a:r>
              <a:rPr lang="ca-ES" b="1">
                <a:solidFill>
                  <a:srgbClr val="FF0000"/>
                </a:solidFill>
              </a:rPr>
              <a:t>relacionades</a:t>
            </a:r>
            <a:r>
              <a:rPr lang="ca-ES"/>
              <a:t> (properes, amb un</a:t>
            </a:r>
            <a:r>
              <a:rPr lang="ca-ES" b="1"/>
              <a:t> mínim del 85% de similitud</a:t>
            </a:r>
            <a:r>
              <a:rPr lang="ca-ES"/>
              <a:t>).</a:t>
            </a:r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</a:t>
            </a:r>
            <a:r>
              <a:rPr lang="ca-ES" b="1"/>
              <a:t>PAM1</a:t>
            </a:r>
            <a:r>
              <a:rPr lang="ca-ES"/>
              <a:t> es va calcular considerant seqüències amb</a:t>
            </a:r>
            <a:r>
              <a:rPr lang="ca-ES" b="1"/>
              <a:t> 1 mutació per cada 100</a:t>
            </a:r>
            <a:r>
              <a:rPr lang="ca-ES"/>
              <a:t> aminoàcids. Així, la matriu PAM1 </a:t>
            </a:r>
            <a:r>
              <a:rPr lang="ca-ES" b="1"/>
              <a:t>estima el ritme de substitució</a:t>
            </a:r>
            <a:r>
              <a:rPr lang="ca-ES"/>
              <a:t> entre dos aminoàcids si el </a:t>
            </a:r>
            <a:r>
              <a:rPr lang="ca-ES" b="1"/>
              <a:t>1%</a:t>
            </a:r>
            <a:r>
              <a:rPr lang="ca-ES"/>
              <a:t> d’aquests canvien.</a:t>
            </a:r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</a:t>
            </a:r>
            <a:r>
              <a:rPr lang="ca-ES" err="1"/>
              <a:t>Dayhoff</a:t>
            </a:r>
            <a:r>
              <a:rPr lang="ca-ES"/>
              <a:t> va assumir que es podia calcular una matriu per a seqüències divergents des d’una matriu per a seqüències properes elevant aquesta segona matriu a una potència.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28596" y="5631436"/>
            <a:ext cx="831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/>
              <a:t>PAM1 . . . . . . PAM30 . . . . . . . . . . . . . . PAM70 . . . . . . . . . . . . . . . . . . . . . . . . . . PAM250</a:t>
            </a:r>
            <a:endParaRPr lang="en-US" b="1"/>
          </a:p>
        </p:txBody>
      </p:sp>
      <p:sp>
        <p:nvSpPr>
          <p:cNvPr id="6" name="5 CuadroTexto"/>
          <p:cNvSpPr txBox="1"/>
          <p:nvPr/>
        </p:nvSpPr>
        <p:spPr>
          <a:xfrm>
            <a:off x="3360501" y="4857760"/>
            <a:ext cx="2211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/>
              <a:t>[PAM1 ]</a:t>
            </a:r>
            <a:r>
              <a:rPr lang="es-ES" b="1" baseline="30000"/>
              <a:t>250</a:t>
            </a:r>
            <a:r>
              <a:rPr lang="es-ES" b="1"/>
              <a:t> = PAM250</a:t>
            </a:r>
            <a:endParaRPr lang="en-US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62" y="714356"/>
            <a:ext cx="8030604" cy="568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3854898" y="119698"/>
            <a:ext cx="1431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/>
              <a:t>PAM250</a:t>
            </a:r>
            <a:endParaRPr lang="en-US" sz="28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28596" y="428604"/>
            <a:ext cx="8215370" cy="56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/>
              <a:t>Matrius de substitució </a:t>
            </a:r>
            <a:r>
              <a:rPr lang="ca-ES" sz="2800" b="1" u="sng"/>
              <a:t>BLOSUM</a:t>
            </a:r>
            <a:r>
              <a:rPr lang="ca-ES" sz="2800"/>
              <a:t> (</a:t>
            </a:r>
            <a:r>
              <a:rPr lang="ca-ES" sz="2800" b="1" u="sng" err="1"/>
              <a:t>BLO</a:t>
            </a:r>
            <a:r>
              <a:rPr lang="ca-ES" sz="2800" err="1"/>
              <a:t>ck</a:t>
            </a:r>
            <a:r>
              <a:rPr lang="ca-ES" sz="2800"/>
              <a:t> </a:t>
            </a:r>
            <a:r>
              <a:rPr lang="ca-ES" sz="2800" b="1" u="sng" err="1"/>
              <a:t>SU</a:t>
            </a:r>
            <a:r>
              <a:rPr lang="ca-ES" sz="2800" err="1"/>
              <a:t>bstitution</a:t>
            </a:r>
            <a:r>
              <a:rPr lang="ca-ES" sz="2800"/>
              <a:t> </a:t>
            </a:r>
            <a:r>
              <a:rPr lang="ca-ES" sz="2800" b="1" u="sng" err="1"/>
              <a:t>M</a:t>
            </a:r>
            <a:r>
              <a:rPr lang="ca-ES" sz="2800" err="1"/>
              <a:t>atrix</a:t>
            </a:r>
            <a:r>
              <a:rPr lang="ca-ES" sz="2800"/>
              <a:t>)</a:t>
            </a:r>
          </a:p>
          <a:p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</a:t>
            </a:r>
            <a:r>
              <a:rPr lang="ca-ES" err="1"/>
              <a:t>Henikoff</a:t>
            </a:r>
            <a:r>
              <a:rPr lang="ca-ES"/>
              <a:t> i </a:t>
            </a:r>
            <a:r>
              <a:rPr lang="ca-ES" err="1"/>
              <a:t>Henikoff</a:t>
            </a:r>
            <a:r>
              <a:rPr lang="ca-ES"/>
              <a:t> (1992) van construir aquestes matrius utilitzant alineaments múltiples de </a:t>
            </a:r>
            <a:r>
              <a:rPr lang="ca-ES" b="1">
                <a:solidFill>
                  <a:srgbClr val="FF0000"/>
                </a:solidFill>
              </a:rPr>
              <a:t>proteïnes evolutivament divergents</a:t>
            </a:r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Les probabilitats utilitzades en els càlculs de la matrius es computen observant </a:t>
            </a:r>
            <a:r>
              <a:rPr lang="ca-ES" b="1"/>
              <a:t>blocs </a:t>
            </a:r>
            <a:r>
              <a:rPr lang="ca-ES"/>
              <a:t>de seqüències conservades trobats dins dels alineaments de proteïnes divergents. S'assumeix que aquestes seqüències conservades són importants funcionalment dins les proteïnes relacionades.</a:t>
            </a:r>
          </a:p>
          <a:p>
            <a:endParaRPr lang="ca-ES"/>
          </a:p>
          <a:p>
            <a:endParaRPr lang="ca-ES"/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Es van considerar els parells de freqüències entre segments dels alineaments amb menys d’un 62% d’identitat i es va construir la matriu BLOSUM62.</a:t>
            </a:r>
          </a:p>
          <a:p>
            <a:pPr>
              <a:buFont typeface="Arial" pitchFamily="34" charset="0"/>
              <a:buChar char="•"/>
            </a:pPr>
            <a:endParaRPr lang="ca-ES"/>
          </a:p>
          <a:p>
            <a:pPr>
              <a:buFont typeface="Arial" pitchFamily="34" charset="0"/>
              <a:buChar char="•"/>
            </a:pPr>
            <a:r>
              <a:rPr lang="ca-ES"/>
              <a:t> S’utilitzaran doncs Matrius BLOSUM de </a:t>
            </a:r>
            <a:r>
              <a:rPr lang="ca-ES" b="1"/>
              <a:t>numeració alta</a:t>
            </a:r>
            <a:r>
              <a:rPr lang="ca-ES"/>
              <a:t> per alinear dos seqüències </a:t>
            </a:r>
            <a:r>
              <a:rPr lang="ca-ES" b="1"/>
              <a:t>properes </a:t>
            </a:r>
            <a:r>
              <a:rPr lang="ca-ES"/>
              <a:t>(relacionades), i s’utilitzaran números més baixos per a seqüències més divergents.</a:t>
            </a: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324" y="3542288"/>
            <a:ext cx="76295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60611" y="214290"/>
            <a:ext cx="1940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/>
              <a:t>BLOSUM 62</a:t>
            </a:r>
            <a:endParaRPr lang="en-US" sz="2800" b="1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908259"/>
            <a:ext cx="8136414" cy="55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835696" y="1628800"/>
            <a:ext cx="5638800" cy="1057275"/>
            <a:chOff x="624" y="1008"/>
            <a:chExt cx="4848" cy="666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800" b="1" dirty="0">
                  <a:latin typeface="Courier New" pitchFamily="49" charset="0"/>
                </a:rPr>
                <a:t>Seqüència</a:t>
              </a:r>
              <a:r>
                <a:rPr lang="es-ES" sz="2800" b="1" dirty="0">
                  <a:latin typeface="Courier New" pitchFamily="49" charset="0"/>
                </a:rPr>
                <a:t> 1:  ACGGCT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r>
                <a:rPr lang="ca-ES" sz="2800" b="1" dirty="0">
                  <a:latin typeface="Courier New" pitchFamily="49" charset="0"/>
                </a:rPr>
                <a:t>Seqüència</a:t>
              </a:r>
              <a:r>
                <a:rPr lang="es-ES" sz="2800" b="1" dirty="0">
                  <a:latin typeface="Courier New" pitchFamily="49" charset="0"/>
                </a:rPr>
                <a:t> 2:  ACGT</a:t>
              </a:r>
            </a:p>
          </p:txBody>
        </p:sp>
      </p:grpSp>
      <p:sp>
        <p:nvSpPr>
          <p:cNvPr id="8" name="7 CuadroTexto"/>
          <p:cNvSpPr txBox="1"/>
          <p:nvPr/>
        </p:nvSpPr>
        <p:spPr>
          <a:xfrm>
            <a:off x="0" y="446431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b="1" dirty="0"/>
              <a:t>Quins paràmetres podem utilitzar per comparar aquestes dues seqüències?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899592" y="3140968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a-ES" sz="2400" dirty="0"/>
              <a:t> Grandària			6pb </a:t>
            </a:r>
            <a:r>
              <a:rPr lang="ca-ES" sz="2400" dirty="0" err="1"/>
              <a:t>vs</a:t>
            </a:r>
            <a:r>
              <a:rPr lang="ca-ES" sz="2400"/>
              <a:t> 4pb</a:t>
            </a:r>
          </a:p>
          <a:p>
            <a:pPr>
              <a:buFont typeface="Arial" pitchFamily="34" charset="0"/>
              <a:buChar char="•"/>
            </a:pPr>
            <a:r>
              <a:rPr lang="ca-ES" sz="2400"/>
              <a:t> Freqüència de bases		{1,2,2,1}  </a:t>
            </a:r>
            <a:r>
              <a:rPr lang="ca-ES" sz="2400" err="1"/>
              <a:t>vs</a:t>
            </a:r>
            <a:r>
              <a:rPr lang="ca-ES" sz="2400"/>
              <a:t>  {1,1,1,1}</a:t>
            </a:r>
          </a:p>
          <a:p>
            <a:pPr>
              <a:buFont typeface="Arial" pitchFamily="34" charset="0"/>
              <a:buChar char="•"/>
            </a:pPr>
            <a:r>
              <a:rPr lang="ca-ES" sz="2400"/>
              <a:t> Contingut G+C		66,6% </a:t>
            </a:r>
            <a:r>
              <a:rPr lang="ca-ES" sz="2400" err="1"/>
              <a:t>vs</a:t>
            </a:r>
            <a:r>
              <a:rPr lang="ca-ES" sz="2400"/>
              <a:t> 50%</a:t>
            </a:r>
          </a:p>
          <a:p>
            <a:pPr>
              <a:buFont typeface="Arial" pitchFamily="34" charset="0"/>
              <a:buChar char="•"/>
            </a:pPr>
            <a:r>
              <a:rPr lang="ca-ES" sz="2400"/>
              <a:t> Motius comuns		ACG a l’inici d'ambdues</a:t>
            </a:r>
          </a:p>
          <a:p>
            <a:pPr>
              <a:buFont typeface="Arial" pitchFamily="34" charset="0"/>
              <a:buChar char="•"/>
            </a:pPr>
            <a:endParaRPr lang="ca-ES" sz="2400"/>
          </a:p>
          <a:p>
            <a:r>
              <a:rPr lang="ca-ES" sz="2400"/>
              <a:t>La comparació que ens donarà més informació serà </a:t>
            </a:r>
            <a:r>
              <a:rPr lang="ca-ES" sz="2400" b="1">
                <a:solidFill>
                  <a:srgbClr val="FF0000"/>
                </a:solidFill>
              </a:rPr>
              <a:t>fer un alineament</a:t>
            </a:r>
            <a:endParaRPr lang="ca-ES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09571" y="1008063"/>
            <a:ext cx="8194675" cy="5483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A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4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R -1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  </a:t>
            </a: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N -2  0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6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D -2 -2  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6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C  0 -3 -3 -3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9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Q -1  1  0  0 -3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E -1  0  0  2 -4  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G  0 -2  0 -1 -3 -2 -2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6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H -2  0  1 -1 -3  0  0 -2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8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I -1 -3 -3 -3 -1 -3 -3 -4 -3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4</a:t>
            </a:r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  </a:t>
            </a: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L -1 -2 -3 -4 -1 -2 -3 -4 -3  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4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K -1  2  0 -1 -3  1  1 -2 -1 -3 -2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M -1 -1 -2 -3 -1  0 -2 -3 -2  1  2 -1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F -2 -3 -3 -3 -2 -3 -3 -3 -1  0  0 -3  0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6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P -1 -2 -2 -1 -3 -1 -1 -2 -2 -3 -3 -1 -2 -4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7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S  1 -1  1  0 -1  0  0  0 -1 -2 -2  0 -1 -2 -1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4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T  0 -1  0 -1 -1 -1 -1 -2 -2 -1 -1 -1 -1 -2 -1  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5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W -3 -3 -4 -4 -2 -2 -3 -2 -2 -3 -2 -3 -1  1 -4 -3 -2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11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Y -2 -2 -2 -3 -2 -1 -2 -3  2 -1 -1 -2 -1  3 -3 -2 -2  2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7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V  0 -3 -3 -3 -1 -2 -2 -3 -3  3  1 -2  1 -1 -2 -2  0 -3 -1 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4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X  0 -1 -1 -1 -2 -1 -1 -1 -1 -1 -1 -1 -1 -1 -2  0  0 -2 -1 -1 </a:t>
            </a:r>
            <a:r>
              <a:rPr lang="en-US" sz="1600">
                <a:solidFill>
                  <a:schemeClr val="tx2"/>
                </a:solidFill>
                <a:latin typeface="Courier New" pitchFamily="49" charset="0"/>
              </a:rPr>
              <a:t>-1</a:t>
            </a:r>
            <a:endParaRPr lang="en-US" sz="1600">
              <a:solidFill>
                <a:schemeClr val="tx1"/>
              </a:solidFill>
              <a:latin typeface="Courier New" pitchFamily="49" charset="0"/>
            </a:endParaRPr>
          </a:p>
          <a:p>
            <a:pPr algn="l" eaLnBrk="0" hangingPunct="0"/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   A  R  N  D  C  Q  E  G  H  I  L  K  M  F  P  S  T  W  Y  V  X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l="13681" t="14961" r="19382" b="7481"/>
          <a:stretch>
            <a:fillRect/>
          </a:stretch>
        </p:blipFill>
        <p:spPr bwMode="auto">
          <a:xfrm>
            <a:off x="6405534" y="2565400"/>
            <a:ext cx="2382837" cy="28432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15921" y="5383213"/>
            <a:ext cx="306388" cy="336550"/>
          </a:xfrm>
          <a:prstGeom prst="rect">
            <a:avLst/>
          </a:prstGeom>
          <a:solidFill>
            <a:srgbClr val="FFFF99"/>
          </a:solidFill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Y</a:t>
            </a: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603229" y="620713"/>
            <a:ext cx="5682587" cy="5805487"/>
            <a:chOff x="591" y="491"/>
            <a:chExt cx="3304" cy="3657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18422" t="14293" r="22516" b="11911"/>
            <a:stretch>
              <a:fillRect/>
            </a:stretch>
          </p:blipFill>
          <p:spPr bwMode="auto">
            <a:xfrm>
              <a:off x="2478" y="491"/>
              <a:ext cx="1362" cy="178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591" y="2740"/>
              <a:ext cx="179" cy="213"/>
            </a:xfrm>
            <a:prstGeom prst="rect">
              <a:avLst/>
            </a:prstGeom>
            <a:solidFill>
              <a:srgbClr val="FFFF99"/>
            </a:solidFill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Courier New" pitchFamily="49" charset="0"/>
                </a:rPr>
                <a:t>F</a:t>
              </a:r>
            </a:p>
          </p:txBody>
        </p:sp>
        <p:grpSp>
          <p:nvGrpSpPr>
            <p:cNvPr id="12" name="Group 8"/>
            <p:cNvGrpSpPr>
              <a:grpSpLocks/>
            </p:cNvGrpSpPr>
            <p:nvPr/>
          </p:nvGrpSpPr>
          <p:grpSpPr bwMode="auto">
            <a:xfrm>
              <a:off x="1428" y="2713"/>
              <a:ext cx="2467" cy="616"/>
              <a:chOff x="1164" y="2770"/>
              <a:chExt cx="2667" cy="616"/>
            </a:xfrm>
          </p:grpSpPr>
          <p:sp>
            <p:nvSpPr>
              <p:cNvPr id="14" name="Oval 9"/>
              <p:cNvSpPr>
                <a:spLocks noChangeArrowheads="1"/>
              </p:cNvSpPr>
              <p:nvPr/>
            </p:nvSpPr>
            <p:spPr bwMode="auto">
              <a:xfrm>
                <a:off x="1164" y="2770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ca-ES"/>
              </a:p>
            </p:txBody>
          </p:sp>
          <p:sp>
            <p:nvSpPr>
              <p:cNvPr id="15" name="AutoShape 10"/>
              <p:cNvSpPr>
                <a:spLocks noChangeArrowheads="1"/>
              </p:cNvSpPr>
              <p:nvPr/>
            </p:nvSpPr>
            <p:spPr bwMode="auto">
              <a:xfrm>
                <a:off x="1183" y="3130"/>
                <a:ext cx="2648" cy="256"/>
              </a:xfrm>
              <a:prstGeom prst="wedgeRectCallout">
                <a:avLst>
                  <a:gd name="adj1" fmla="val -41796"/>
                  <a:gd name="adj2" fmla="val -153778"/>
                </a:avLst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2000" b="0">
                    <a:solidFill>
                      <a:schemeClr val="tx1"/>
                    </a:solidFill>
                  </a:rPr>
                  <a:t>Negative for less likely substitutions</a:t>
                </a:r>
                <a:endParaRPr lang="en-US" sz="2400" b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447" y="3960"/>
              <a:ext cx="185" cy="188"/>
            </a:xfrm>
            <a:prstGeom prst="rect">
              <a:avLst/>
            </a:prstGeom>
            <a:solidFill>
              <a:srgbClr val="FFFF99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r>
                <a:rPr lang="en-US" sz="1600">
                  <a:solidFill>
                    <a:schemeClr val="tx1"/>
                  </a:solidFill>
                  <a:latin typeface="Courier New" pitchFamily="49" charset="0"/>
                </a:rPr>
                <a:t>D</a:t>
              </a:r>
            </a:p>
          </p:txBody>
        </p:sp>
      </p:grp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799109" y="6165850"/>
            <a:ext cx="282575" cy="298450"/>
          </a:xfrm>
          <a:prstGeom prst="rect">
            <a:avLst/>
          </a:prstGeom>
          <a:solidFill>
            <a:srgbClr val="FFFF99"/>
          </a:solidFill>
          <a:ln w="254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r>
              <a:rPr lang="en-US" sz="1600">
                <a:solidFill>
                  <a:schemeClr val="tx1"/>
                </a:solidFill>
                <a:latin typeface="Courier New" pitchFamily="49" charset="0"/>
              </a:rPr>
              <a:t>F</a:t>
            </a: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1612871" y="5734050"/>
            <a:ext cx="4216400" cy="406400"/>
          </a:xfrm>
          <a:prstGeom prst="wedgeRectCallout">
            <a:avLst>
              <a:gd name="adj1" fmla="val 47588"/>
              <a:gd name="adj2" fmla="val -103125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b="0">
                <a:solidFill>
                  <a:schemeClr val="tx1"/>
                </a:solidFill>
              </a:rPr>
              <a:t>Positive for more likely substitutions</a:t>
            </a:r>
            <a:endParaRPr 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5727671" y="5402263"/>
            <a:ext cx="347663" cy="3302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ca-ES"/>
          </a:p>
        </p:txBody>
      </p:sp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4" cstate="print"/>
          <a:srcRect l="15378" t="14583" r="19772" b="9721"/>
          <a:stretch>
            <a:fillRect/>
          </a:stretch>
        </p:blipFill>
        <p:spPr bwMode="auto">
          <a:xfrm>
            <a:off x="500034" y="549275"/>
            <a:ext cx="2397125" cy="28463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3" name="22 CuadroTexto"/>
          <p:cNvSpPr txBox="1"/>
          <p:nvPr/>
        </p:nvSpPr>
        <p:spPr>
          <a:xfrm>
            <a:off x="3632049" y="48260"/>
            <a:ext cx="1940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/>
              <a:t>BLOSUM 62</a:t>
            </a:r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1289735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222343"/>
              </p:ext>
            </p:extLst>
          </p:nvPr>
        </p:nvGraphicFramePr>
        <p:xfrm>
          <a:off x="428596" y="142852"/>
          <a:ext cx="8429682" cy="4357718"/>
        </p:xfrm>
        <a:graphic>
          <a:graphicData uri="http://schemas.openxmlformats.org/drawingml/2006/table">
            <a:tbl>
              <a:tblPr/>
              <a:tblGrid>
                <a:gridCol w="2809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9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84228">
                <a:tc>
                  <a:txBody>
                    <a:bodyPr/>
                    <a:lstStyle/>
                    <a:p>
                      <a:pPr algn="ctr"/>
                      <a:r>
                        <a:rPr lang="ca-ES" sz="3200" b="1" noProof="0"/>
                        <a:t>Menys</a:t>
                      </a:r>
                    </a:p>
                    <a:p>
                      <a:pPr algn="ctr"/>
                      <a:r>
                        <a:rPr lang="ca-ES" sz="3200" b="1" baseline="0" noProof="0"/>
                        <a:t>divergents</a:t>
                      </a:r>
                      <a:r>
                        <a:rPr lang="ca-ES" sz="3200" noProof="0"/>
                        <a:t> </a:t>
                      </a:r>
                      <a:br>
                        <a:rPr lang="ca-ES" sz="3200" noProof="0"/>
                      </a:br>
                      <a:r>
                        <a:rPr lang="ca-ES" sz="3200" b="1" noProof="0"/>
                        <a:t>(properes)</a:t>
                      </a:r>
                      <a:endParaRPr lang="ca-ES" sz="3200" noProof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3200" noProof="0"/>
                        <a:t>&lt; &lt; &lt;&lt;&lt;&gt; &gt;&gt; &gt; &gt;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3200" b="1" noProof="0"/>
                        <a:t>Més divergents</a:t>
                      </a:r>
                      <a:br>
                        <a:rPr lang="ca-ES" sz="3200" noProof="0"/>
                      </a:br>
                      <a:r>
                        <a:rPr lang="ca-ES" sz="3200" b="1" noProof="0"/>
                        <a:t>(llunyanes)</a:t>
                      </a:r>
                      <a:endParaRPr lang="ca-ES" sz="3200" noProof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3490">
                <a:tc>
                  <a:txBody>
                    <a:bodyPr/>
                    <a:lstStyle/>
                    <a:p>
                      <a:pPr algn="ctr"/>
                      <a:r>
                        <a:rPr lang="ca-ES" sz="3200" noProof="0"/>
                        <a:t>BLOSUM80 </a:t>
                      </a:r>
                      <a:br>
                        <a:rPr lang="ca-ES" sz="3200" noProof="0"/>
                      </a:br>
                      <a:r>
                        <a:rPr lang="ca-ES" sz="3200" noProof="0"/>
                        <a:t>PAM30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3200" b="1" u="sng" noProof="0"/>
                        <a:t>BLOSUM62</a:t>
                      </a:r>
                      <a:r>
                        <a:rPr lang="ca-ES" sz="3200" noProof="0"/>
                        <a:t> </a:t>
                      </a:r>
                      <a:br>
                        <a:rPr lang="ca-ES" sz="3200" noProof="0"/>
                      </a:br>
                      <a:r>
                        <a:rPr lang="ca-ES" sz="3200" noProof="0"/>
                        <a:t>PAM120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3200" noProof="0"/>
                        <a:t>BLOSUM45 </a:t>
                      </a:r>
                      <a:br>
                        <a:rPr lang="ca-ES" sz="3200" noProof="0"/>
                      </a:br>
                      <a:r>
                        <a:rPr lang="ca-ES" sz="3200" noProof="0"/>
                        <a:t>PAM250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500034" y="5072074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/>
              <a:t>Quasi tots els programes utilitzen matrius de substitució BLOSUM62, és una bona primera opció. És la matriu usada per defecte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39552" y="116632"/>
            <a:ext cx="8253440" cy="95410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ca-ES" sz="2800" b="1"/>
              <a:t>Puntuació per “gaps” </a:t>
            </a:r>
          </a:p>
          <a:p>
            <a:pPr algn="ctr"/>
            <a:r>
              <a:rPr lang="ca-ES" sz="2800"/>
              <a:t>(</a:t>
            </a:r>
            <a:r>
              <a:rPr lang="ca-ES" sz="2800" i="1"/>
              <a:t>Penalitzacions</a:t>
            </a:r>
            <a:r>
              <a:rPr lang="ca-ES" sz="2800"/>
              <a:t>)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02388"/>
            <a:ext cx="729106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Imagen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725144"/>
            <a:ext cx="688506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7884368" y="1268760"/>
            <a:ext cx="89736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/>
              <a:t>0 gaps</a:t>
            </a:r>
          </a:p>
          <a:p>
            <a:endParaRPr lang="ca-ES"/>
          </a:p>
          <a:p>
            <a:endParaRPr lang="ca-ES"/>
          </a:p>
          <a:p>
            <a:endParaRPr lang="ca-ES"/>
          </a:p>
          <a:p>
            <a:r>
              <a:rPr lang="ca-ES"/>
              <a:t>9 gaps</a:t>
            </a:r>
          </a:p>
          <a:p>
            <a:endParaRPr lang="ca-ES"/>
          </a:p>
          <a:p>
            <a:endParaRPr lang="ca-ES"/>
          </a:p>
          <a:p>
            <a:endParaRPr lang="ca-ES"/>
          </a:p>
          <a:p>
            <a:r>
              <a:rPr lang="ca-ES"/>
              <a:t>14 gaps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71600" y="1628800"/>
            <a:ext cx="7529513" cy="1311275"/>
            <a:chOff x="1324" y="816"/>
            <a:chExt cx="4187" cy="826"/>
          </a:xfrm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324" y="1056"/>
              <a:ext cx="1179" cy="31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es-ES_tradnl" sz="2600" b="0"/>
                <a:t>W = - g - r(x-1)</a:t>
              </a:r>
              <a:endParaRPr lang="es-ES" sz="2600" b="0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2919" y="816"/>
              <a:ext cx="2592" cy="826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es-ES_tradnl" sz="2000" b="0"/>
                <a:t>W  puntuació o penalització</a:t>
              </a:r>
            </a:p>
            <a:p>
              <a:pPr algn="l"/>
              <a:r>
                <a:rPr lang="es-ES_tradnl" sz="2000" b="0"/>
                <a:t>x  llongitud del gap</a:t>
              </a:r>
            </a:p>
            <a:p>
              <a:pPr algn="l"/>
              <a:r>
                <a:rPr lang="es-ES_tradnl" sz="2000" b="0"/>
                <a:t>g  penalització per “obrir” un gap</a:t>
              </a:r>
            </a:p>
            <a:p>
              <a:pPr algn="l"/>
              <a:r>
                <a:rPr lang="es-ES_tradnl" sz="2000" b="0"/>
                <a:t>r   penalitzaci</a:t>
              </a:r>
              <a:r>
                <a:rPr lang="es-ES_tradnl" altLang="ja-JP" sz="2000" b="0"/>
                <a:t>ó </a:t>
              </a:r>
              <a:r>
                <a:rPr lang="es-ES_tradnl" sz="2000" b="0"/>
                <a:t>per “extendre” un gap </a:t>
              </a:r>
              <a:endParaRPr lang="es-ES" sz="2000" b="0"/>
            </a:p>
          </p:txBody>
        </p:sp>
      </p:grp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55576" y="5157192"/>
            <a:ext cx="7929566" cy="646331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ca-ES" sz="1800" b="0"/>
              <a:t> Molts programes d’alineament suggereixen els valors per defecte, modificar les variables canviarà l'alineament i la seva interpretació.</a:t>
            </a:r>
          </a:p>
        </p:txBody>
      </p:sp>
      <p:pic>
        <p:nvPicPr>
          <p:cNvPr id="11" name="Picture 4" descr="Imagen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861048"/>
            <a:ext cx="4546610" cy="618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ángulo 2"/>
          <p:cNvSpPr/>
          <p:nvPr/>
        </p:nvSpPr>
        <p:spPr>
          <a:xfrm>
            <a:off x="3131840" y="3356992"/>
            <a:ext cx="2826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Score </a:t>
            </a:r>
            <a:r>
              <a:rPr lang="es-ES" b="1"/>
              <a:t>total</a:t>
            </a:r>
            <a:r>
              <a:rPr lang="es-ES"/>
              <a:t> del alineamiento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5288D50A-6811-CA48-80AC-D08297D2C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202" y="357859"/>
            <a:ext cx="8253440" cy="95410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ca-ES" sz="2800" b="1"/>
              <a:t>Puntuació per “gaps” </a:t>
            </a:r>
          </a:p>
          <a:p>
            <a:pPr algn="ctr"/>
            <a:r>
              <a:rPr lang="ca-ES" sz="2800"/>
              <a:t>(</a:t>
            </a:r>
            <a:r>
              <a:rPr lang="ca-ES" sz="2800" i="1"/>
              <a:t>Penalitzacions</a:t>
            </a:r>
            <a:r>
              <a:rPr lang="ca-ES" sz="2800"/>
              <a:t>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71472" y="2119628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latin typeface="Courier New" pitchFamily="49" charset="0"/>
                <a:cs typeface="Courier New" pitchFamily="49" charset="0"/>
              </a:rPr>
              <a:t>CAA00181.1         1 --VLSPADKTNVKAAWGKVGAHAGEY-------------GAEALERMFLS     35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                       ||:......||:::.:..|:..:.             ||:.|    .|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AAC04853.1         1 MGVLTDVQVALVKSSFEEFNANIPKNTHRFFTLVLEIAPGAKDL----FS     46</a:t>
            </a:r>
          </a:p>
          <a:p>
            <a:endParaRPr lang="en-US" sz="1200">
              <a:latin typeface="Courier New" pitchFamily="49" charset="0"/>
              <a:cs typeface="Courier New" pitchFamily="49" charset="0"/>
            </a:endParaRP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CAA00181.1        36 FPTTKTYFPH------------FDLSHGSA-QVKGHGKKVADALTNAVAH     72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                     |....:..|.            |.|::.:| |::.:|...:||       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AAC04853.1        47 FLKGSSEVPQNNPDLQAHAGKVFKLTYEAAIQLQVNGAVASDA-------     89</a:t>
            </a:r>
          </a:p>
          <a:p>
            <a:endParaRPr lang="en-US" sz="1200">
              <a:latin typeface="Courier New" pitchFamily="49" charset="0"/>
              <a:cs typeface="Courier New" pitchFamily="49" charset="0"/>
            </a:endParaRP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CAA00181.1        73 VDDMPNALSALSDLHAHKLRVDPVNFKLLSHCLLVTLAAHLPAEFTPAVH    122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                           .|.:|..:|..|..|| .:|.::...:|.|:...:.        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AAC04853.1        90 ------TLKSLGSVHVSKGVVD-AHFPVVKEAILKTIKEVVG--------    124</a:t>
            </a:r>
          </a:p>
          <a:p>
            <a:endParaRPr lang="en-US" sz="1200">
              <a:latin typeface="Courier New" pitchFamily="49" charset="0"/>
              <a:cs typeface="Courier New" pitchFamily="49" charset="0"/>
            </a:endParaRP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CAA00181.1       123 ASLDKFLASVSTVLTSKYR--------------    141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                        ||:...::|..|..|.              </a:t>
            </a:r>
          </a:p>
          <a:p>
            <a:r>
              <a:rPr lang="en-US" sz="1200">
                <a:latin typeface="Courier New" pitchFamily="49" charset="0"/>
                <a:cs typeface="Courier New" pitchFamily="49" charset="0"/>
              </a:rPr>
              <a:t>AAC04853.1       125 ---DKWSEELNTAWTIAYDELAIIIKKEMKDAA    154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47650" y="271399"/>
            <a:ext cx="7060654" cy="83099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ca-ES" sz="2400" err="1"/>
              <a:t>Human</a:t>
            </a:r>
            <a:r>
              <a:rPr lang="ca-ES" sz="2400"/>
              <a:t> </a:t>
            </a:r>
            <a:r>
              <a:rPr lang="ca-ES" sz="2400" err="1"/>
              <a:t>hemoglobin</a:t>
            </a:r>
            <a:r>
              <a:rPr lang="ca-ES" sz="2400"/>
              <a:t>, </a:t>
            </a:r>
            <a:r>
              <a:rPr lang="ca-ES" sz="2400" err="1"/>
              <a:t>alpha</a:t>
            </a:r>
            <a:r>
              <a:rPr lang="ca-ES" sz="2400"/>
              <a:t> 2, </a:t>
            </a:r>
            <a:r>
              <a:rPr lang="ca-ES" sz="2400" err="1"/>
              <a:t>protein</a:t>
            </a:r>
            <a:r>
              <a:rPr lang="ca-ES" sz="2400"/>
              <a:t> vs. </a:t>
            </a:r>
            <a:r>
              <a:rPr lang="ca-ES" sz="2400" err="1"/>
              <a:t>leghemoglobin</a:t>
            </a:r>
            <a:r>
              <a:rPr lang="ca-ES" sz="2400"/>
              <a:t> </a:t>
            </a:r>
          </a:p>
          <a:p>
            <a:r>
              <a:rPr lang="ca-ES" sz="2400"/>
              <a:t> de </a:t>
            </a:r>
            <a:r>
              <a:rPr lang="ca-ES" sz="2400" i="1" err="1"/>
              <a:t>Lupinus</a:t>
            </a:r>
            <a:r>
              <a:rPr lang="ca-ES" sz="2400" i="1"/>
              <a:t> </a:t>
            </a:r>
            <a:r>
              <a:rPr lang="ca-ES" sz="2400" i="1" err="1"/>
              <a:t>luteus</a:t>
            </a:r>
            <a:r>
              <a:rPr lang="ca-ES" sz="2400"/>
              <a:t> (tramús groc)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214578" y="10534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BLOSUM62</a:t>
            </a:r>
          </a:p>
          <a:p>
            <a:r>
              <a:rPr lang="en-US"/>
              <a:t>Gap open 10.0</a:t>
            </a:r>
          </a:p>
          <a:p>
            <a:r>
              <a:rPr lang="en-US"/>
              <a:t>Gap extend 0.5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214546" y="512002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Length: 183</a:t>
            </a:r>
          </a:p>
          <a:p>
            <a:r>
              <a:rPr lang="en-US"/>
              <a:t>Identity:      32/183 (17.5%)</a:t>
            </a:r>
          </a:p>
          <a:p>
            <a:r>
              <a:rPr lang="en-US"/>
              <a:t>Similarity:    59/183 (32.2%)</a:t>
            </a:r>
          </a:p>
          <a:p>
            <a:r>
              <a:rPr lang="en-US"/>
              <a:t>Gaps:          71/183 (38.8%)</a:t>
            </a:r>
          </a:p>
          <a:p>
            <a:r>
              <a:rPr lang="en-US"/>
              <a:t>Score: 35.0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706" y="184434"/>
            <a:ext cx="1121110" cy="173797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611560" y="25151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3200" b="1"/>
              <a:t>Quin és el millor alineament entre les seqüències GAATTCAG i GGATCGA?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685129" y="1628800"/>
            <a:ext cx="18437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GAATTCAG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| || | |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GGAT-C-GA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5652120" y="1628800"/>
            <a:ext cx="18437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GAATTCAG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| | || |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GGA-TC-GA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675434" y="3861048"/>
            <a:ext cx="16594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GAATTCAG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| ||  |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GGATCGA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5652120" y="3861048"/>
            <a:ext cx="18437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GAATTC-AG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| || | |</a:t>
            </a:r>
          </a:p>
          <a:p>
            <a:r>
              <a:rPr lang="es-ES" sz="2400">
                <a:latin typeface="Courier New" panose="02070309020205020404" pitchFamily="49" charset="0"/>
                <a:cs typeface="Courier New" panose="02070309020205020404" pitchFamily="49" charset="0"/>
              </a:rPr>
              <a:t>GGAT-CGA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3059" t="31134" r="64543" b="51743"/>
          <a:stretch>
            <a:fillRect/>
          </a:stretch>
        </p:blipFill>
        <p:spPr bwMode="auto">
          <a:xfrm>
            <a:off x="3256240" y="2920092"/>
            <a:ext cx="2395880" cy="712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4" name="8 CuadroTexto"/>
          <p:cNvSpPr txBox="1"/>
          <p:nvPr/>
        </p:nvSpPr>
        <p:spPr>
          <a:xfrm>
            <a:off x="1835696" y="5318254"/>
            <a:ext cx="581126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a-ES" sz="3200">
                <a:solidFill>
                  <a:srgbClr val="FF0000"/>
                </a:solidFill>
              </a:rPr>
              <a:t>55.525</a:t>
            </a:r>
            <a:r>
              <a:rPr lang="ca-ES" sz="3200"/>
              <a:t> maneres diferents de construir l’alineament</a:t>
            </a:r>
          </a:p>
        </p:txBody>
      </p:sp>
    </p:spTree>
    <p:extLst>
      <p:ext uri="{BB962C8B-B14F-4D97-AF65-F5344CB8AC3E}">
        <p14:creationId xmlns:p14="http://schemas.microsoft.com/office/powerpoint/2010/main" val="1140924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9552" y="285728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400" b="1"/>
              <a:t>Buscar el millor alineament entre dues seqüències</a:t>
            </a:r>
          </a:p>
          <a:p>
            <a:endParaRPr lang="ca-ES" sz="2400"/>
          </a:p>
          <a:p>
            <a:pPr algn="just"/>
            <a:r>
              <a:rPr lang="ca-ES" sz="2400"/>
              <a:t>Si tenim dues seqüències a alinear, </a:t>
            </a:r>
            <a:r>
              <a:rPr lang="ca-ES" sz="2400" b="1"/>
              <a:t>X </a:t>
            </a:r>
            <a:r>
              <a:rPr lang="ca-ES" sz="2400"/>
              <a:t> i </a:t>
            </a:r>
            <a:r>
              <a:rPr lang="ca-ES" sz="2400" b="1"/>
              <a:t>Y</a:t>
            </a:r>
            <a:r>
              <a:rPr lang="ca-ES" sz="2400"/>
              <a:t> amb longituds  </a:t>
            </a:r>
            <a:r>
              <a:rPr lang="ca-ES" sz="2400" b="1"/>
              <a:t>m</a:t>
            </a:r>
            <a:r>
              <a:rPr lang="ca-ES" sz="2400"/>
              <a:t> i </a:t>
            </a:r>
            <a:r>
              <a:rPr lang="ca-ES" sz="2400" b="1" err="1"/>
              <a:t>n</a:t>
            </a:r>
            <a:r>
              <a:rPr lang="ca-ES" sz="2400"/>
              <a:t> respectivament, tindrem </a:t>
            </a:r>
            <a:r>
              <a:rPr lang="ca-ES" sz="2400" i="1" err="1"/>
              <a:t>f</a:t>
            </a:r>
            <a:r>
              <a:rPr lang="ca-ES" sz="2400"/>
              <a:t>(</a:t>
            </a:r>
            <a:r>
              <a:rPr lang="ca-ES" sz="2400" i="1" err="1"/>
              <a:t>m</a:t>
            </a:r>
            <a:r>
              <a:rPr lang="ca-ES" sz="2400" err="1"/>
              <a:t>,</a:t>
            </a:r>
            <a:r>
              <a:rPr lang="ca-ES" sz="2400" i="1" err="1"/>
              <a:t>n</a:t>
            </a:r>
            <a:r>
              <a:rPr lang="ca-ES" sz="2400"/>
              <a:t>) maneres de representar-les en un alineament.</a:t>
            </a:r>
          </a:p>
          <a:p>
            <a:pPr algn="just"/>
            <a:endParaRPr lang="ca-ES" sz="2400"/>
          </a:p>
          <a:p>
            <a:pPr algn="just"/>
            <a:endParaRPr lang="ca-ES" sz="2400"/>
          </a:p>
          <a:p>
            <a:pPr algn="just"/>
            <a:endParaRPr lang="ca-ES" sz="2400"/>
          </a:p>
          <a:p>
            <a:pPr algn="just"/>
            <a:r>
              <a:rPr lang="ca-ES" sz="2400"/>
              <a:t>Quin és l'alineament correcte, el que té més sentit biològic?</a:t>
            </a:r>
          </a:p>
          <a:p>
            <a:pPr algn="just"/>
            <a:endParaRPr lang="ca-ES" sz="2400"/>
          </a:p>
          <a:p>
            <a:pPr algn="just"/>
            <a:r>
              <a:rPr lang="ca-ES" sz="2400"/>
              <a:t>Possible solució</a:t>
            </a:r>
          </a:p>
          <a:p>
            <a:pPr lvl="1" algn="just">
              <a:buFont typeface="Arial" pitchFamily="34" charset="0"/>
              <a:buChar char="•"/>
            </a:pPr>
            <a:r>
              <a:rPr lang="ca-ES" sz="2400"/>
              <a:t> Construir tots els possibles alineaments (</a:t>
            </a:r>
            <a:r>
              <a:rPr lang="ca-ES" sz="2400">
                <a:solidFill>
                  <a:srgbClr val="FF0000"/>
                </a:solidFill>
              </a:rPr>
              <a:t>55.525</a:t>
            </a:r>
            <a:r>
              <a:rPr lang="ca-ES" sz="2400"/>
              <a:t>!!!)</a:t>
            </a:r>
          </a:p>
          <a:p>
            <a:pPr lvl="1" algn="just">
              <a:buFont typeface="Arial" pitchFamily="34" charset="0"/>
              <a:buChar char="•"/>
            </a:pPr>
            <a:r>
              <a:rPr lang="ca-ES" sz="2400"/>
              <a:t> Calcular la puntuació  de cada un</a:t>
            </a:r>
          </a:p>
          <a:p>
            <a:pPr lvl="1" algn="just">
              <a:buFont typeface="Arial" pitchFamily="34" charset="0"/>
              <a:buChar char="•"/>
            </a:pPr>
            <a:r>
              <a:rPr lang="ca-ES" sz="2400"/>
              <a:t> L’alineament òptim és el que obtingui el valor més gran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3059" t="31134" r="64543" b="51743"/>
          <a:stretch>
            <a:fillRect/>
          </a:stretch>
        </p:blipFill>
        <p:spPr bwMode="auto">
          <a:xfrm>
            <a:off x="3347864" y="2342941"/>
            <a:ext cx="2088232" cy="6208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8 Rectángulo"/>
          <p:cNvSpPr/>
          <p:nvPr/>
        </p:nvSpPr>
        <p:spPr>
          <a:xfrm>
            <a:off x="755576" y="5661248"/>
            <a:ext cx="767206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s-ES" sz="3600"/>
              <a:t>Mètode computacionalment molt car!!!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0544584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6200" y="0"/>
            <a:ext cx="9067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a-ES" altLang="ja-JP" sz="3600">
                <a:solidFill>
                  <a:srgbClr val="453201"/>
                </a:solidFill>
                <a:ea typeface="YouYuan" pitchFamily="49" charset="-122"/>
              </a:rPr>
              <a:t>Mètodes per construir l’alineament</a:t>
            </a:r>
          </a:p>
          <a:p>
            <a:pPr algn="ctr"/>
            <a:endParaRPr lang="ca-ES" sz="3600">
              <a:solidFill>
                <a:srgbClr val="453201"/>
              </a:solidFill>
              <a:latin typeface="Arial Rounded MT Bold" pitchFamily="34" charset="0"/>
              <a:ea typeface="YouYuan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8589" y="298385"/>
            <a:ext cx="887256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l"/>
            <a:endParaRPr lang="ca-ES" altLang="ja-JP" sz="2000" dirty="0"/>
          </a:p>
          <a:p>
            <a:pPr algn="l">
              <a:buFontTx/>
              <a:buChar char="•"/>
            </a:pPr>
            <a:r>
              <a:rPr lang="ca-ES" sz="3600" dirty="0" err="1"/>
              <a:t>Dynamic</a:t>
            </a:r>
            <a:r>
              <a:rPr lang="ca-ES" sz="3600" dirty="0"/>
              <a:t> </a:t>
            </a:r>
            <a:r>
              <a:rPr lang="ca-ES" sz="3600" dirty="0" err="1"/>
              <a:t>Programming</a:t>
            </a:r>
            <a:r>
              <a:rPr lang="ca-ES" sz="3600" dirty="0"/>
              <a:t> (</a:t>
            </a:r>
            <a:r>
              <a:rPr lang="ca-ES" sz="2800" dirty="0" err="1"/>
              <a:t>Programación</a:t>
            </a:r>
            <a:r>
              <a:rPr lang="ca-ES" sz="2800" dirty="0"/>
              <a:t> </a:t>
            </a:r>
            <a:r>
              <a:rPr lang="ca-ES" sz="2800" dirty="0" err="1"/>
              <a:t>dinámica</a:t>
            </a:r>
            <a:r>
              <a:rPr lang="ca-ES" sz="3600" dirty="0"/>
              <a:t>) </a:t>
            </a:r>
          </a:p>
          <a:p>
            <a:pPr algn="l"/>
            <a:r>
              <a:rPr lang="ca-ES" altLang="ja-JP" sz="2000" dirty="0"/>
              <a:t>	Alinea parells de seqüències</a:t>
            </a:r>
            <a:endParaRPr lang="ca-ES" altLang="ja-JP" sz="2000" b="0" dirty="0"/>
          </a:p>
          <a:p>
            <a:pPr lvl="1" algn="l"/>
            <a:r>
              <a:rPr lang="ca-ES" altLang="ja-JP" sz="2000" b="0" dirty="0"/>
              <a:t>	Garanteix alineaments </a:t>
            </a:r>
            <a:r>
              <a:rPr lang="ca-ES" altLang="ja-JP" sz="2000" b="1" u="sng" dirty="0">
                <a:solidFill>
                  <a:srgbClr val="FF0000"/>
                </a:solidFill>
              </a:rPr>
              <a:t>més precisos </a:t>
            </a:r>
            <a:r>
              <a:rPr lang="ca-ES" altLang="ja-JP" sz="2000" dirty="0"/>
              <a:t>(</a:t>
            </a:r>
            <a:r>
              <a:rPr lang="ca-ES" altLang="ja-JP" sz="2000" b="1" u="sng" dirty="0">
                <a:solidFill>
                  <a:srgbClr val="FF0000"/>
                </a:solidFill>
              </a:rPr>
              <a:t>quantitatiu</a:t>
            </a:r>
            <a:r>
              <a:rPr lang="ca-ES" altLang="ja-JP" sz="2000" dirty="0"/>
              <a:t>)</a:t>
            </a:r>
          </a:p>
          <a:p>
            <a:pPr lvl="1" algn="l"/>
            <a:r>
              <a:rPr lang="ca-ES" altLang="ja-JP" sz="2000" b="0" dirty="0"/>
              <a:t>	</a:t>
            </a:r>
            <a:r>
              <a:rPr lang="ca-ES" altLang="ja-JP" sz="2000" b="0" dirty="0" err="1"/>
              <a:t>Computacionalment</a:t>
            </a:r>
            <a:r>
              <a:rPr lang="ca-ES" altLang="ja-JP" sz="2000" b="0" dirty="0"/>
              <a:t> cars, </a:t>
            </a:r>
            <a:r>
              <a:rPr lang="ca-ES" altLang="ja-JP" sz="2000" b="1" u="sng" dirty="0">
                <a:solidFill>
                  <a:srgbClr val="FF0000"/>
                </a:solidFill>
              </a:rPr>
              <a:t>lent</a:t>
            </a:r>
          </a:p>
          <a:p>
            <a:pPr lvl="4">
              <a:buFont typeface="Arial" pitchFamily="34" charset="0"/>
              <a:buChar char="•"/>
            </a:pPr>
            <a:r>
              <a:rPr lang="ca-ES" altLang="ja-JP" sz="2000" b="0" dirty="0"/>
              <a:t> Global: </a:t>
            </a:r>
            <a:r>
              <a:rPr lang="ca-ES" altLang="ja-JP" sz="2000" b="0" dirty="0" err="1"/>
              <a:t>Needelman</a:t>
            </a:r>
            <a:r>
              <a:rPr lang="ca-ES" altLang="ja-JP" sz="2000" b="0" dirty="0"/>
              <a:t> &amp; </a:t>
            </a:r>
            <a:r>
              <a:rPr lang="ca-ES" altLang="ja-JP" sz="2000" b="0" dirty="0" err="1"/>
              <a:t>Wunch</a:t>
            </a:r>
            <a:r>
              <a:rPr lang="ca-ES" altLang="ja-JP" sz="2000" b="0" dirty="0"/>
              <a:t> (1970)</a:t>
            </a:r>
          </a:p>
          <a:p>
            <a:pPr lvl="4">
              <a:buFont typeface="Arial" pitchFamily="34" charset="0"/>
              <a:buChar char="•"/>
            </a:pPr>
            <a:r>
              <a:rPr lang="ca-ES" altLang="ja-JP" sz="2000" b="0" dirty="0"/>
              <a:t> Local: Smith-</a:t>
            </a:r>
            <a:r>
              <a:rPr lang="ca-ES" altLang="ja-JP" sz="2000" b="0" dirty="0" err="1"/>
              <a:t>Waterman</a:t>
            </a:r>
            <a:r>
              <a:rPr lang="ca-ES" altLang="ja-JP" sz="2000" b="0" dirty="0"/>
              <a:t> (1981)</a:t>
            </a:r>
            <a:endParaRPr lang="ca-ES" altLang="ja-JP" sz="2000" dirty="0"/>
          </a:p>
          <a:p>
            <a:pPr algn="l"/>
            <a:endParaRPr lang="ca-ES" sz="2000" b="0" dirty="0"/>
          </a:p>
          <a:p>
            <a:pPr algn="l">
              <a:buFontTx/>
              <a:buChar char="•"/>
            </a:pPr>
            <a:r>
              <a:rPr lang="ca-ES" sz="3600" dirty="0"/>
              <a:t>Cerques heurístiques (</a:t>
            </a:r>
            <a:r>
              <a:rPr lang="ca-ES" sz="2800" dirty="0" err="1"/>
              <a:t>Heuristic</a:t>
            </a:r>
            <a:r>
              <a:rPr lang="ca-ES" sz="2800" dirty="0"/>
              <a:t> </a:t>
            </a:r>
            <a:r>
              <a:rPr lang="ca-ES" sz="2800" dirty="0" err="1"/>
              <a:t>Searches</a:t>
            </a:r>
            <a:r>
              <a:rPr lang="ca-ES" sz="3600" dirty="0"/>
              <a:t>)</a:t>
            </a:r>
            <a:endParaRPr lang="ca-ES" altLang="ja-JP" sz="2000" dirty="0"/>
          </a:p>
          <a:p>
            <a:pPr lvl="1" algn="l"/>
            <a:r>
              <a:rPr lang="ca-ES" altLang="ja-JP" sz="2000" b="0" dirty="0"/>
              <a:t>	Alineaments </a:t>
            </a:r>
            <a:r>
              <a:rPr lang="ca-ES" altLang="ja-JP" sz="2000" b="1" u="sng" dirty="0">
                <a:solidFill>
                  <a:srgbClr val="FF0000"/>
                </a:solidFill>
              </a:rPr>
              <a:t>no sempre òptims</a:t>
            </a:r>
            <a:r>
              <a:rPr lang="ca-ES" altLang="ja-JP" sz="2000" dirty="0"/>
              <a:t>, </a:t>
            </a:r>
            <a:r>
              <a:rPr lang="ca-ES" altLang="ja-JP" sz="2000" dirty="0">
                <a:solidFill>
                  <a:srgbClr val="FF0000"/>
                </a:solidFill>
              </a:rPr>
              <a:t>aproximats</a:t>
            </a:r>
            <a:r>
              <a:rPr lang="ca-ES" altLang="ja-JP" sz="2000" dirty="0"/>
              <a:t> (</a:t>
            </a:r>
            <a:r>
              <a:rPr lang="ca-ES" altLang="ja-JP" sz="2000" b="1" u="sng" dirty="0">
                <a:solidFill>
                  <a:srgbClr val="FF0000"/>
                </a:solidFill>
              </a:rPr>
              <a:t>quantitatiu</a:t>
            </a:r>
            <a:r>
              <a:rPr lang="ca-ES" altLang="ja-JP" sz="2000" dirty="0"/>
              <a:t>)</a:t>
            </a:r>
          </a:p>
          <a:p>
            <a:pPr lvl="1" algn="l"/>
            <a:r>
              <a:rPr lang="ca-ES" altLang="ja-JP" sz="2000" b="0" dirty="0"/>
              <a:t>	Permeten fer cerques </a:t>
            </a:r>
            <a:r>
              <a:rPr lang="ca-ES" altLang="ja-JP" sz="2000" b="1" u="sng" dirty="0">
                <a:solidFill>
                  <a:srgbClr val="FF0000"/>
                </a:solidFill>
              </a:rPr>
              <a:t>ràpides</a:t>
            </a:r>
            <a:r>
              <a:rPr lang="ca-ES" altLang="ja-JP" sz="2000" b="0" dirty="0">
                <a:solidFill>
                  <a:srgbClr val="FF0000"/>
                </a:solidFill>
              </a:rPr>
              <a:t> </a:t>
            </a:r>
            <a:r>
              <a:rPr lang="ca-ES" altLang="ja-JP" sz="2000" b="0" dirty="0"/>
              <a:t>en bases de dades grans</a:t>
            </a:r>
          </a:p>
          <a:p>
            <a:pPr lvl="1" algn="l"/>
            <a:r>
              <a:rPr lang="ca-ES" altLang="ja-JP" sz="2000" dirty="0"/>
              <a:t>	(</a:t>
            </a:r>
            <a:r>
              <a:rPr lang="ca-ES" altLang="ja-JP" sz="2000" b="1" dirty="0"/>
              <a:t>BLAST</a:t>
            </a:r>
            <a:r>
              <a:rPr lang="ca-ES" altLang="ja-JP" sz="2000" dirty="0"/>
              <a:t> i </a:t>
            </a:r>
            <a:r>
              <a:rPr lang="ca-ES" altLang="ja-JP" sz="2000" dirty="0" err="1"/>
              <a:t>FASTA</a:t>
            </a:r>
            <a:r>
              <a:rPr lang="ca-ES" altLang="ja-JP" sz="2000" dirty="0"/>
              <a:t>)</a:t>
            </a:r>
          </a:p>
          <a:p>
            <a:pPr lvl="1" algn="l"/>
            <a:endParaRPr lang="ca-ES" altLang="ja-JP" sz="2000" dirty="0"/>
          </a:p>
          <a:p>
            <a:pPr>
              <a:buFontTx/>
              <a:buChar char="•"/>
            </a:pPr>
            <a:r>
              <a:rPr lang="ca-ES" altLang="ja-JP" sz="3600" dirty="0"/>
              <a:t> </a:t>
            </a:r>
            <a:r>
              <a:rPr lang="ca-ES" sz="3600" dirty="0"/>
              <a:t>Dot Plot </a:t>
            </a:r>
            <a:r>
              <a:rPr lang="ca-ES" sz="2000" dirty="0"/>
              <a:t>(Matriu de punts)</a:t>
            </a:r>
            <a:endParaRPr lang="ca-ES" altLang="ja-JP" sz="2000" dirty="0"/>
          </a:p>
          <a:p>
            <a:pPr lvl="1"/>
            <a:r>
              <a:rPr lang="ca-ES" altLang="ja-JP" sz="2000" dirty="0"/>
              <a:t>	No obté alineaments òptims (</a:t>
            </a:r>
            <a:r>
              <a:rPr lang="ca-ES" altLang="ja-JP" sz="2000" b="1" u="sng" dirty="0">
                <a:solidFill>
                  <a:srgbClr val="FF0000"/>
                </a:solidFill>
              </a:rPr>
              <a:t>qualitatiu</a:t>
            </a:r>
            <a:r>
              <a:rPr lang="ca-ES" altLang="ja-JP" sz="2000" dirty="0"/>
              <a:t>)</a:t>
            </a:r>
          </a:p>
          <a:p>
            <a:pPr lvl="1"/>
            <a:r>
              <a:rPr lang="ca-ES" altLang="ja-JP" sz="2000" dirty="0"/>
              <a:t>	Permet identificar “</a:t>
            </a:r>
            <a:r>
              <a:rPr lang="ca-ES" altLang="ja-JP" sz="2000" b="1" u="sng" dirty="0">
                <a:solidFill>
                  <a:srgbClr val="FF0000"/>
                </a:solidFill>
              </a:rPr>
              <a:t>visualment</a:t>
            </a:r>
            <a:r>
              <a:rPr lang="ca-ES" altLang="ja-JP" sz="2000" dirty="0"/>
              <a:t>” repeticions </a:t>
            </a:r>
            <a:r>
              <a:rPr lang="ca-ES" altLang="ja-JP" sz="2000" dirty="0" err="1"/>
              <a:t>inter</a:t>
            </a:r>
            <a:r>
              <a:rPr lang="ca-ES" altLang="ja-JP" sz="2000" dirty="0"/>
              <a:t> e </a:t>
            </a:r>
            <a:r>
              <a:rPr lang="ca-ES" altLang="ja-JP" sz="2000" dirty="0" err="1"/>
              <a:t>intraseqüencials</a:t>
            </a:r>
            <a:r>
              <a:rPr lang="ca-ES" altLang="ja-JP" sz="2000" dirty="0"/>
              <a:t> </a:t>
            </a:r>
          </a:p>
          <a:p>
            <a:pPr lvl="1"/>
            <a:r>
              <a:rPr lang="ca-ES" altLang="ja-JP" sz="2000" dirty="0"/>
              <a:t>	</a:t>
            </a:r>
            <a:r>
              <a:rPr lang="ca-ES" sz="2000" dirty="0"/>
              <a:t>R</a:t>
            </a:r>
            <a:r>
              <a:rPr lang="ca-ES" altLang="ja-JP" sz="2000" dirty="0"/>
              <a:t>àpida identificació de </a:t>
            </a:r>
            <a:r>
              <a:rPr lang="ca-ES" altLang="ja-JP" sz="2000" i="1" dirty="0" err="1"/>
              <a:t>indels</a:t>
            </a:r>
            <a:r>
              <a:rPr lang="ca-ES" altLang="ja-JP" sz="2000" dirty="0"/>
              <a:t> (</a:t>
            </a:r>
            <a:r>
              <a:rPr lang="ca-ES" altLang="ja-JP" sz="2000" i="1" dirty="0" err="1"/>
              <a:t>Insertions</a:t>
            </a:r>
            <a:r>
              <a:rPr lang="ca-ES" altLang="ja-JP" sz="2000" i="1" dirty="0"/>
              <a:t> </a:t>
            </a:r>
            <a:r>
              <a:rPr lang="ca-ES" altLang="ja-JP" sz="2000" i="1" dirty="0" err="1"/>
              <a:t>and</a:t>
            </a:r>
            <a:r>
              <a:rPr lang="ca-ES" altLang="ja-JP" sz="2000" i="1" dirty="0"/>
              <a:t>/or </a:t>
            </a:r>
            <a:r>
              <a:rPr lang="ca-ES" altLang="ja-JP" sz="2000" i="1" dirty="0" err="1"/>
              <a:t>Deletions</a:t>
            </a:r>
            <a:r>
              <a:rPr lang="ca-ES" altLang="ja-JP" sz="2000" i="1" dirty="0"/>
              <a:t>), </a:t>
            </a:r>
            <a:r>
              <a:rPr lang="ca-ES" altLang="ja-JP" sz="2000" dirty="0"/>
              <a:t>patrons de reorganització en els genomes i esdeveniments de transferència horitzontal.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A2F814-68A0-D968-26C5-33268158502B}"/>
              </a:ext>
            </a:extLst>
          </p:cNvPr>
          <p:cNvSpPr/>
          <p:nvPr/>
        </p:nvSpPr>
        <p:spPr>
          <a:xfrm>
            <a:off x="76200" y="4869160"/>
            <a:ext cx="8924957" cy="18002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309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142976" y="404664"/>
            <a:ext cx="7267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3600">
                <a:solidFill>
                  <a:srgbClr val="453201"/>
                </a:solidFill>
                <a:latin typeface="+mj-lt"/>
                <a:ea typeface="YouYuan" pitchFamily="49" charset="-122"/>
              </a:rPr>
              <a:t>Programaci</a:t>
            </a:r>
            <a:r>
              <a:rPr lang="es-ES_tradnl" altLang="ja-JP" sz="3600">
                <a:solidFill>
                  <a:srgbClr val="453201"/>
                </a:solidFill>
                <a:latin typeface="+mj-lt"/>
                <a:ea typeface="YouYuan" pitchFamily="49" charset="-122"/>
              </a:rPr>
              <a:t>ó</a:t>
            </a:r>
            <a:r>
              <a:rPr lang="es-ES_tradnl" sz="2800" b="0">
                <a:solidFill>
                  <a:srgbClr val="663300"/>
                </a:solidFill>
                <a:latin typeface="+mj-lt"/>
              </a:rPr>
              <a:t> </a:t>
            </a:r>
            <a:r>
              <a:rPr lang="es-ES_tradnl" sz="3600">
                <a:solidFill>
                  <a:srgbClr val="453201"/>
                </a:solidFill>
                <a:latin typeface="+mj-lt"/>
                <a:ea typeface="YouYuan" pitchFamily="49" charset="-122"/>
              </a:rPr>
              <a:t>din</a:t>
            </a:r>
            <a:r>
              <a:rPr lang="es-ES_tradnl" altLang="ja-JP" sz="3600">
                <a:solidFill>
                  <a:srgbClr val="453201"/>
                </a:solidFill>
                <a:latin typeface="+mj-lt"/>
                <a:ea typeface="YouYuan" pitchFamily="49" charset="-122"/>
              </a:rPr>
              <a:t>àmica</a:t>
            </a:r>
            <a:endParaRPr lang="es-ES_tradnl" sz="2800" b="0" u="sng">
              <a:solidFill>
                <a:srgbClr val="663300"/>
              </a:solidFill>
              <a:latin typeface="+mj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2844" y="1261920"/>
            <a:ext cx="8543925" cy="2246769"/>
          </a:xfrm>
          <a:prstGeom prst="rect">
            <a:avLst/>
          </a:prstGeom>
          <a:noFill/>
          <a:ln>
            <a:noFill/>
          </a:ln>
          <a:effectLst>
            <a:outerShdw blurRad="63500" dist="57501" dir="1676261" algn="ctr" rotWithShape="0">
              <a:schemeClr val="bg1">
                <a:alpha val="74998"/>
              </a:schemeClr>
            </a:outerShdw>
          </a:effectLst>
        </p:spPr>
        <p:txBody>
          <a:bodyPr>
            <a:spAutoFit/>
          </a:bodyPr>
          <a:lstStyle/>
          <a:p>
            <a:pPr lvl="1" algn="just">
              <a:defRPr/>
            </a:pPr>
            <a:r>
              <a:rPr lang="ca-ES" sz="2000">
                <a:latin typeface="+mj-lt"/>
              </a:rPr>
              <a:t>La idea bàsica es construir el millor alineament usant </a:t>
            </a:r>
            <a:r>
              <a:rPr lang="ca-ES" sz="2000" b="1">
                <a:solidFill>
                  <a:srgbClr val="FF0000"/>
                </a:solidFill>
                <a:latin typeface="+mj-lt"/>
              </a:rPr>
              <a:t>alineaments òptims de </a:t>
            </a:r>
            <a:r>
              <a:rPr lang="ca-ES" sz="2000" b="1" err="1">
                <a:solidFill>
                  <a:srgbClr val="FF0000"/>
                </a:solidFill>
                <a:latin typeface="+mj-lt"/>
              </a:rPr>
              <a:t>subseqüències</a:t>
            </a:r>
            <a:r>
              <a:rPr lang="ca-ES" sz="2000" b="1">
                <a:solidFill>
                  <a:srgbClr val="FF0000"/>
                </a:solidFill>
                <a:latin typeface="+mj-lt"/>
              </a:rPr>
              <a:t> menors</a:t>
            </a:r>
            <a:r>
              <a:rPr lang="ca-ES" sz="2000">
                <a:latin typeface="+mj-lt"/>
              </a:rPr>
              <a:t>.</a:t>
            </a:r>
          </a:p>
          <a:p>
            <a:pPr lvl="1" algn="r">
              <a:defRPr/>
            </a:pPr>
            <a:r>
              <a:rPr lang="ca-ES" sz="2000">
                <a:latin typeface="+mj-lt"/>
              </a:rPr>
              <a:t>(Saul </a:t>
            </a:r>
            <a:r>
              <a:rPr lang="ca-ES" sz="2000" err="1">
                <a:latin typeface="+mj-lt"/>
              </a:rPr>
              <a:t>Needleman</a:t>
            </a:r>
            <a:r>
              <a:rPr lang="ca-ES" sz="2000">
                <a:latin typeface="+mj-lt"/>
              </a:rPr>
              <a:t> </a:t>
            </a:r>
            <a:r>
              <a:rPr lang="ca-ES" sz="2000" err="1">
                <a:latin typeface="+mj-lt"/>
              </a:rPr>
              <a:t>and</a:t>
            </a:r>
            <a:r>
              <a:rPr lang="ca-ES" sz="2000">
                <a:latin typeface="+mj-lt"/>
              </a:rPr>
              <a:t> Christian </a:t>
            </a:r>
            <a:r>
              <a:rPr lang="ca-ES" sz="2000" err="1">
                <a:latin typeface="+mj-lt"/>
              </a:rPr>
              <a:t>Wunsch</a:t>
            </a:r>
            <a:r>
              <a:rPr lang="ca-ES" sz="2000">
                <a:latin typeface="+mj-lt"/>
              </a:rPr>
              <a:t>, 1970)</a:t>
            </a:r>
          </a:p>
          <a:p>
            <a:pPr lvl="1" algn="just">
              <a:defRPr/>
            </a:pPr>
            <a:endParaRPr lang="ca-ES" sz="2000">
              <a:latin typeface="+mj-lt"/>
            </a:endParaRPr>
          </a:p>
          <a:p>
            <a:pPr lvl="1" algn="just">
              <a:defRPr/>
            </a:pPr>
            <a:r>
              <a:rPr lang="ca-ES" sz="2000">
                <a:latin typeface="+mj-lt"/>
              </a:rPr>
              <a:t>L’</a:t>
            </a:r>
            <a:r>
              <a:rPr lang="ca-ES" sz="2000" b="1" u="sng">
                <a:latin typeface="+mj-lt"/>
              </a:rPr>
              <a:t>algoritme de </a:t>
            </a:r>
            <a:r>
              <a:rPr lang="ca-ES" sz="2000" b="1" u="sng" err="1"/>
              <a:t>Needleman</a:t>
            </a:r>
            <a:r>
              <a:rPr lang="ca-ES" sz="2000" b="1" u="sng"/>
              <a:t> </a:t>
            </a:r>
            <a:r>
              <a:rPr lang="ca-ES" sz="2000" b="1" u="sng" err="1"/>
              <a:t>y</a:t>
            </a:r>
            <a:r>
              <a:rPr lang="ca-ES" sz="2000" b="1" u="sng"/>
              <a:t> </a:t>
            </a:r>
            <a:r>
              <a:rPr lang="ca-ES" sz="2000" b="1" u="sng" err="1"/>
              <a:t>Wunsch</a:t>
            </a:r>
            <a:r>
              <a:rPr lang="ca-ES" sz="2000"/>
              <a:t> és un exemple de </a:t>
            </a:r>
            <a:r>
              <a:rPr lang="ca-ES" sz="2000" b="1" u="sng"/>
              <a:t>programació dinàmica</a:t>
            </a:r>
            <a:r>
              <a:rPr lang="ca-ES" sz="2000"/>
              <a:t> que utilitza un </a:t>
            </a:r>
            <a:r>
              <a:rPr lang="ca-ES" sz="2000" b="1" u="sng"/>
              <a:t>algoritme </a:t>
            </a:r>
            <a:r>
              <a:rPr lang="ca-ES" sz="2000" b="1" u="sng">
                <a:latin typeface="+mj-lt"/>
              </a:rPr>
              <a:t>recursiu.</a:t>
            </a:r>
          </a:p>
          <a:p>
            <a:pPr lvl="1" algn="just">
              <a:defRPr/>
            </a:pPr>
            <a:endParaRPr lang="ca-ES" sz="2000" b="1" u="sng">
              <a:latin typeface="+mj-lt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47936"/>
            <a:ext cx="3009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16550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915816" y="1375540"/>
            <a:ext cx="4870450" cy="1250950"/>
            <a:chOff x="2016" y="1296"/>
            <a:chExt cx="2832" cy="788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2016" y="1296"/>
              <a:ext cx="27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3600" err="1">
                  <a:solidFill>
                    <a:schemeClr val="tx1"/>
                  </a:solidFill>
                  <a:latin typeface="+mj-lt"/>
                </a:rPr>
                <a:t>G</a:t>
              </a:r>
              <a:r>
                <a:rPr lang="ca-ES" sz="3600">
                  <a:solidFill>
                    <a:schemeClr val="tx1"/>
                  </a:solidFill>
                  <a:latin typeface="+mj-lt"/>
                </a:rPr>
                <a:t> A </a:t>
              </a:r>
              <a:r>
                <a:rPr lang="ca-ES" sz="3600" err="1">
                  <a:solidFill>
                    <a:schemeClr val="tx1"/>
                  </a:solidFill>
                  <a:latin typeface="+mj-lt"/>
                </a:rPr>
                <a:t>T</a:t>
              </a:r>
              <a:r>
                <a:rPr lang="ca-ES" sz="3600">
                  <a:solidFill>
                    <a:schemeClr val="tx1"/>
                  </a:solidFill>
                  <a:latin typeface="+mj-lt"/>
                </a:rPr>
                <a:t> A C </a:t>
              </a:r>
              <a:r>
                <a:rPr lang="ca-ES" sz="3600" err="1">
                  <a:solidFill>
                    <a:schemeClr val="tx1"/>
                  </a:solidFill>
                  <a:latin typeface="+mj-lt"/>
                </a:rPr>
                <a:t>T</a:t>
              </a:r>
              <a:r>
                <a:rPr lang="ca-ES" sz="3600">
                  <a:solidFill>
                    <a:schemeClr val="tx1"/>
                  </a:solidFill>
                  <a:latin typeface="+mj-lt"/>
                </a:rPr>
                <a:t> A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016" y="1680"/>
              <a:ext cx="28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3600">
                  <a:solidFill>
                    <a:schemeClr val="tx1"/>
                  </a:solidFill>
                  <a:latin typeface="+mj-lt"/>
                </a:rPr>
                <a:t>G A T T A C C A</a:t>
              </a:r>
            </a:p>
          </p:txBody>
        </p:sp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5536" y="620688"/>
            <a:ext cx="857256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 b="1">
                <a:latin typeface="+mj-lt"/>
              </a:rPr>
              <a:t>Exemple</a:t>
            </a:r>
            <a:r>
              <a:rPr lang="ca-ES" sz="2400">
                <a:latin typeface="+mj-lt"/>
              </a:rPr>
              <a:t>: construïr un alineament òptim entre les seqüències: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64716" y="2966195"/>
            <a:ext cx="8682376" cy="98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Pas #1: </a:t>
            </a:r>
          </a:p>
          <a:p>
            <a:pPr algn="l" eaLnBrk="0" hangingPunct="0"/>
            <a:r>
              <a:rPr lang="ca-ES" sz="2400">
                <a:latin typeface="+mj-lt"/>
              </a:rPr>
              <a:t>	Definir la matriu de puntuació: substitucions i penalitzacions. </a:t>
            </a: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3995936" y="4581128"/>
            <a:ext cx="2092114" cy="1349773"/>
            <a:chOff x="2016" y="2592"/>
            <a:chExt cx="1920" cy="1095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016" y="2592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016" y="297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Mismatch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016" y="3360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Gap: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3168" y="2592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+1</a:t>
              </a: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3168" y="2976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3264" y="336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510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339752" y="2812310"/>
            <a:ext cx="5638800" cy="933450"/>
            <a:chOff x="624" y="1008"/>
            <a:chExt cx="4848" cy="588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r>
                <a:rPr lang="ca-ES" sz="2000" b="1">
                  <a:latin typeface="Courier New" pitchFamily="49" charset="0"/>
                </a:rPr>
                <a:t>Seqüència 1:  ATGCGACTGACG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r>
                <a:rPr lang="ca-ES" sz="2000" b="1">
                  <a:latin typeface="Courier New" pitchFamily="49" charset="0"/>
                </a:rPr>
                <a:t>Seqüència 2:  ATGCGACTGACG</a:t>
              </a: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              ||||||||||||</a:t>
              </a: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39552" y="4005064"/>
            <a:ext cx="8153400" cy="236988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/>
            <a:r>
              <a:rPr lang="ca-ES" sz="2400" b="1" u="sng"/>
              <a:t>Significat d’un alineament</a:t>
            </a:r>
          </a:p>
          <a:p>
            <a:pPr algn="just"/>
            <a:r>
              <a:rPr lang="ca-ES" sz="2000" i="1"/>
              <a:t>Estadístic</a:t>
            </a:r>
            <a:endParaRPr lang="ca-ES" sz="2000" b="0" i="1"/>
          </a:p>
          <a:p>
            <a:pPr lvl="1" algn="just"/>
            <a:r>
              <a:rPr lang="ca-ES" sz="2000" b="0"/>
              <a:t>Es pot assignar una puntuació a cada alineament que indiqui com d'allunyats estan d’un alineament al atzar?</a:t>
            </a:r>
          </a:p>
          <a:p>
            <a:pPr algn="just"/>
            <a:r>
              <a:rPr lang="ca-ES" sz="2000" i="1"/>
              <a:t>Biològic</a:t>
            </a:r>
            <a:endParaRPr lang="ca-ES" altLang="ja-JP" sz="2000" b="0" i="1"/>
          </a:p>
          <a:p>
            <a:pPr lvl="1" algn="just"/>
            <a:r>
              <a:rPr lang="ca-ES" sz="2000" b="0"/>
              <a:t>Comparteixen un ancestre comú? Implica una </a:t>
            </a:r>
            <a:r>
              <a:rPr lang="ca-ES" sz="2000" b="1">
                <a:solidFill>
                  <a:srgbClr val="FF0000"/>
                </a:solidFill>
              </a:rPr>
              <a:t>relació</a:t>
            </a:r>
            <a:r>
              <a:rPr lang="ca-ES" sz="2000" b="0">
                <a:solidFill>
                  <a:srgbClr val="FF0000"/>
                </a:solidFill>
              </a:rPr>
              <a:t> </a:t>
            </a:r>
            <a:r>
              <a:rPr lang="ca-ES" sz="2000" b="0"/>
              <a:t>funcional, estructural i evolutiva?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00034" y="500042"/>
            <a:ext cx="7773988" cy="2308324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 eaLnBrk="0" hangingPunct="0">
              <a:buSzPct val="50000"/>
            </a:pPr>
            <a:r>
              <a:rPr lang="ca-ES" sz="2400" b="1" u="sng"/>
              <a:t>Alineament</a:t>
            </a:r>
          </a:p>
          <a:p>
            <a:pPr lvl="1" algn="just" eaLnBrk="0" hangingPunct="0">
              <a:buSzPct val="50000"/>
            </a:pPr>
            <a:r>
              <a:rPr lang="ca-ES" sz="2400"/>
              <a:t>Forma de representar i comparar dues o més seqüències de DNA, RNA o aminoàcids amb l’objectiu de ressaltar-ne les seves</a:t>
            </a:r>
            <a:r>
              <a:rPr lang="ca-ES" sz="2400" b="1"/>
              <a:t> </a:t>
            </a:r>
            <a:r>
              <a:rPr lang="ca-ES" sz="2400" b="1">
                <a:solidFill>
                  <a:srgbClr val="FF0000"/>
                </a:solidFill>
              </a:rPr>
              <a:t>zones d’identitat o similitud</a:t>
            </a:r>
            <a:r>
              <a:rPr lang="ca-ES" sz="2400"/>
              <a:t>. Aquestes zones poden indicar </a:t>
            </a:r>
            <a:r>
              <a:rPr lang="ca-ES" sz="2400" b="1">
                <a:solidFill>
                  <a:srgbClr val="FF0000"/>
                </a:solidFill>
              </a:rPr>
              <a:t>relacions funcionals o evolutives</a:t>
            </a:r>
            <a:r>
              <a:rPr lang="ca-ES" sz="2400"/>
              <a:t> entre els gens o proteïnes analitzades</a:t>
            </a:r>
            <a:endParaRPr lang="ca-ES" sz="2400" b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4282" y="338926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Pas #2: Construir la matriu C(</a:t>
            </a:r>
            <a:r>
              <a:rPr lang="ca-ES" sz="2400" i="1">
                <a:latin typeface="+mj-lt"/>
              </a:rPr>
              <a:t>n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 de forma recursiva on cada element de la matriu l’anomenarem C</a:t>
            </a:r>
            <a:r>
              <a:rPr lang="ca-ES" sz="2400" baseline="-25000">
                <a:latin typeface="+mj-lt"/>
              </a:rPr>
              <a:t>(i,j).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9005" y="1300184"/>
            <a:ext cx="56292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144016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7">
            <a:extLst>
              <a:ext uri="{FF2B5EF4-FFF2-40B4-BE49-F238E27FC236}">
                <a16:creationId xmlns:a16="http://schemas.microsoft.com/office/drawing/2014/main" id="{864BADCE-2643-BA4C-AA2F-34F99D35659F}"/>
              </a:ext>
            </a:extLst>
          </p:cNvPr>
          <p:cNvGrpSpPr>
            <a:grpSpLocks/>
          </p:cNvGrpSpPr>
          <p:nvPr/>
        </p:nvGrpSpPr>
        <p:grpSpPr bwMode="auto">
          <a:xfrm>
            <a:off x="755576" y="3161723"/>
            <a:ext cx="2092114" cy="1349773"/>
            <a:chOff x="2016" y="2592"/>
            <a:chExt cx="1920" cy="1095"/>
          </a:xfrm>
        </p:grpSpPr>
        <p:sp>
          <p:nvSpPr>
            <p:cNvPr id="7" name="Text Box 8">
              <a:extLst>
                <a:ext uri="{FF2B5EF4-FFF2-40B4-BE49-F238E27FC236}">
                  <a16:creationId xmlns:a16="http://schemas.microsoft.com/office/drawing/2014/main" id="{AC47BDF4-D925-3845-833A-C8BA1B8CFE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592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8" name="Text Box 9">
              <a:extLst>
                <a:ext uri="{FF2B5EF4-FFF2-40B4-BE49-F238E27FC236}">
                  <a16:creationId xmlns:a16="http://schemas.microsoft.com/office/drawing/2014/main" id="{ED010203-B78C-8C42-9CC1-5C7CF5C0E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97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Mismatch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6C5DA874-BAB2-8942-9394-DFED591C8F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3360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Gap:</a:t>
              </a:r>
            </a:p>
          </p:txBody>
        </p:sp>
        <p:sp>
          <p:nvSpPr>
            <p:cNvPr id="10" name="Text Box 11">
              <a:extLst>
                <a:ext uri="{FF2B5EF4-FFF2-40B4-BE49-F238E27FC236}">
                  <a16:creationId xmlns:a16="http://schemas.microsoft.com/office/drawing/2014/main" id="{6F3595B6-BAA8-1A41-80EF-5D670ACA1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+1</a:t>
              </a:r>
            </a:p>
          </p:txBody>
        </p: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id="{FF4E831F-FE62-234D-9834-F608988F76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976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  <p:sp>
          <p:nvSpPr>
            <p:cNvPr id="12" name="Text Box 13">
              <a:extLst>
                <a:ext uri="{FF2B5EF4-FFF2-40B4-BE49-F238E27FC236}">
                  <a16:creationId xmlns:a16="http://schemas.microsoft.com/office/drawing/2014/main" id="{7888C2C1-81F8-B846-83D8-907E5FA3FA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36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31428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0474" y="1196752"/>
            <a:ext cx="5648232" cy="521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37"/>
          <p:cNvSpPr txBox="1">
            <a:spLocks noChangeArrowheads="1"/>
          </p:cNvSpPr>
          <p:nvPr/>
        </p:nvSpPr>
        <p:spPr bwMode="auto">
          <a:xfrm>
            <a:off x="321439" y="236496"/>
            <a:ext cx="850112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ca-ES" sz="2400"/>
              <a:t>Pas #3. </a:t>
            </a:r>
          </a:p>
          <a:p>
            <a:pPr algn="just" eaLnBrk="0" hangingPunct="0">
              <a:spcBef>
                <a:spcPct val="50000"/>
              </a:spcBef>
            </a:pPr>
            <a:r>
              <a:rPr lang="ca-ES" sz="2400"/>
              <a:t>L'objectiu és trobar la ruta (</a:t>
            </a:r>
            <a:r>
              <a:rPr lang="ca-ES" sz="2400" i="1" err="1"/>
              <a:t>path</a:t>
            </a:r>
            <a:r>
              <a:rPr lang="ca-ES" sz="2400"/>
              <a:t>) òptima (de màxima puntuació)</a:t>
            </a:r>
          </a:p>
        </p:txBody>
      </p:sp>
    </p:spTree>
    <p:extLst>
      <p:ext uri="{BB962C8B-B14F-4D97-AF65-F5344CB8AC3E}">
        <p14:creationId xmlns:p14="http://schemas.microsoft.com/office/powerpoint/2010/main" val="42365977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445110"/>
            <a:ext cx="5534027" cy="511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39"/>
          <p:cNvSpPr txBox="1">
            <a:spLocks noChangeArrowheads="1"/>
          </p:cNvSpPr>
          <p:nvPr/>
        </p:nvSpPr>
        <p:spPr bwMode="auto">
          <a:xfrm>
            <a:off x="971600" y="548680"/>
            <a:ext cx="69847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ca-ES" sz="2400">
                <a:latin typeface="Verdana" pitchFamily="34" charset="0"/>
              </a:rPr>
              <a:t>Cada </a:t>
            </a:r>
            <a:r>
              <a:rPr lang="ca-ES" sz="2400" err="1">
                <a:latin typeface="Verdana" pitchFamily="34" charset="0"/>
              </a:rPr>
              <a:t>path</a:t>
            </a:r>
            <a:r>
              <a:rPr lang="ca-ES" sz="2400">
                <a:latin typeface="Verdana" pitchFamily="34" charset="0"/>
              </a:rPr>
              <a:t> correspon a un alineament únic</a:t>
            </a:r>
          </a:p>
        </p:txBody>
      </p:sp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247650" y="1870075"/>
            <a:ext cx="28067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ca-ES" sz="1600">
                <a:latin typeface="Verdana" pitchFamily="34" charset="0"/>
              </a:rPr>
              <a:t>El </a:t>
            </a:r>
            <a:r>
              <a:rPr lang="ca-ES" sz="1600" i="1" err="1">
                <a:latin typeface="Verdana" pitchFamily="34" charset="0"/>
              </a:rPr>
              <a:t>score</a:t>
            </a:r>
            <a:r>
              <a:rPr lang="ca-ES" sz="1600">
                <a:latin typeface="Verdana" pitchFamily="34" charset="0"/>
              </a:rPr>
              <a:t> per un </a:t>
            </a:r>
            <a:r>
              <a:rPr lang="ca-ES" sz="1600" err="1">
                <a:latin typeface="Verdana" pitchFamily="34" charset="0"/>
              </a:rPr>
              <a:t>path</a:t>
            </a:r>
            <a:r>
              <a:rPr lang="ca-ES" sz="1600">
                <a:latin typeface="Verdana" pitchFamily="34" charset="0"/>
              </a:rPr>
              <a:t> és la suma incremental dels </a:t>
            </a:r>
            <a:r>
              <a:rPr lang="ca-ES" sz="1600" err="1">
                <a:latin typeface="Verdana" pitchFamily="34" charset="0"/>
              </a:rPr>
              <a:t>scores</a:t>
            </a:r>
            <a:r>
              <a:rPr lang="ca-ES" sz="1600">
                <a:latin typeface="Verdana" pitchFamily="34" charset="0"/>
              </a:rPr>
              <a:t> dels seus passos (diagonals o costats) (</a:t>
            </a:r>
            <a:r>
              <a:rPr lang="ca-ES" sz="1600" b="1">
                <a:latin typeface="Verdana" pitchFamily="34" charset="0"/>
              </a:rPr>
              <a:t>puntuació additiva</a:t>
            </a:r>
            <a:r>
              <a:rPr lang="ca-ES" sz="1600">
                <a:latin typeface="Verdana" pitchFamily="34" charset="0"/>
              </a:rPr>
              <a:t>)</a:t>
            </a:r>
          </a:p>
          <a:p>
            <a:pPr algn="just" eaLnBrk="0" hangingPunct="0">
              <a:spcBef>
                <a:spcPct val="50000"/>
              </a:spcBef>
            </a:pPr>
            <a:endParaRPr lang="ca-ES" sz="1600">
              <a:latin typeface="Verdana" pitchFamily="34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ca-ES" sz="1600">
                <a:latin typeface="Verdana" pitchFamily="34" charset="0"/>
              </a:rPr>
              <a:t>El </a:t>
            </a:r>
            <a:r>
              <a:rPr lang="ca-ES" sz="1600" err="1">
                <a:latin typeface="Verdana" pitchFamily="34" charset="0"/>
              </a:rPr>
              <a:t>path</a:t>
            </a:r>
            <a:r>
              <a:rPr lang="ca-ES" sz="1600">
                <a:latin typeface="Verdana" pitchFamily="34" charset="0"/>
              </a:rPr>
              <a:t> amb un </a:t>
            </a:r>
            <a:r>
              <a:rPr lang="ca-ES" sz="1600" b="1" i="1" err="1">
                <a:latin typeface="Verdana" pitchFamily="34" charset="0"/>
              </a:rPr>
              <a:t>score</a:t>
            </a:r>
            <a:r>
              <a:rPr lang="ca-ES" sz="1600" b="1">
                <a:latin typeface="Verdana" pitchFamily="34" charset="0"/>
              </a:rPr>
              <a:t> més alt </a:t>
            </a:r>
            <a:r>
              <a:rPr lang="ca-ES" sz="1600">
                <a:latin typeface="Verdana" pitchFamily="34" charset="0"/>
              </a:rPr>
              <a:t>és l’</a:t>
            </a:r>
            <a:r>
              <a:rPr lang="ca-ES" sz="1600" b="1">
                <a:latin typeface="Verdana" pitchFamily="34" charset="0"/>
              </a:rPr>
              <a:t>alineament</a:t>
            </a:r>
            <a:r>
              <a:rPr lang="ca-ES" sz="1600">
                <a:latin typeface="Verdana" pitchFamily="34" charset="0"/>
              </a:rPr>
              <a:t> </a:t>
            </a:r>
            <a:r>
              <a:rPr lang="ca-ES" sz="1600" b="1">
                <a:latin typeface="Verdana" pitchFamily="34" charset="0"/>
              </a:rPr>
              <a:t>òptim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4139952" y="5867980"/>
            <a:ext cx="3024336" cy="369332"/>
          </a:xfrm>
          <a:prstGeom prst="rect">
            <a:avLst/>
          </a:prstGeom>
          <a:solidFill>
            <a:srgbClr val="00CC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ca-ES" b="1">
                <a:solidFill>
                  <a:srgbClr val="FF0000"/>
                </a:solidFill>
              </a:rPr>
              <a:t>Quin és l'òptim?</a:t>
            </a:r>
          </a:p>
        </p:txBody>
      </p:sp>
    </p:spTree>
    <p:extLst>
      <p:ext uri="{BB962C8B-B14F-4D97-AF65-F5344CB8AC3E}">
        <p14:creationId xmlns:p14="http://schemas.microsoft.com/office/powerpoint/2010/main" val="16823349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5736" y="1500174"/>
            <a:ext cx="5474407" cy="5056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11560" y="476672"/>
            <a:ext cx="4213702" cy="55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grpSp>
        <p:nvGrpSpPr>
          <p:cNvPr id="4" name="Group 7">
            <a:extLst>
              <a:ext uri="{FF2B5EF4-FFF2-40B4-BE49-F238E27FC236}">
                <a16:creationId xmlns:a16="http://schemas.microsoft.com/office/drawing/2014/main" id="{F752A905-C398-754F-BE37-4C2AF792D521}"/>
              </a:ext>
            </a:extLst>
          </p:cNvPr>
          <p:cNvGrpSpPr>
            <a:grpSpLocks/>
          </p:cNvGrpSpPr>
          <p:nvPr/>
        </p:nvGrpSpPr>
        <p:grpSpPr bwMode="auto">
          <a:xfrm>
            <a:off x="899592" y="3140968"/>
            <a:ext cx="2092114" cy="1349773"/>
            <a:chOff x="2016" y="2592"/>
            <a:chExt cx="1920" cy="1095"/>
          </a:xfrm>
        </p:grpSpPr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296B7F0F-5DA8-3747-9ABB-D602754AA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592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06636B6F-423C-E448-B495-A722FF9410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97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Mismatch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959D8D3A-D13A-F44B-8451-D237BFB357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3360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Gap:</a:t>
              </a:r>
            </a:p>
          </p:txBody>
        </p:sp>
        <p:sp>
          <p:nvSpPr>
            <p:cNvPr id="9" name="Text Box 11">
              <a:extLst>
                <a:ext uri="{FF2B5EF4-FFF2-40B4-BE49-F238E27FC236}">
                  <a16:creationId xmlns:a16="http://schemas.microsoft.com/office/drawing/2014/main" id="{B9DA0D6C-2662-E54D-8B12-A0DFB10012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+1</a:t>
              </a:r>
            </a:p>
          </p:txBody>
        </p:sp>
        <p:sp>
          <p:nvSpPr>
            <p:cNvPr id="10" name="Text Box 12">
              <a:extLst>
                <a:ext uri="{FF2B5EF4-FFF2-40B4-BE49-F238E27FC236}">
                  <a16:creationId xmlns:a16="http://schemas.microsoft.com/office/drawing/2014/main" id="{26A6155E-1872-494E-AD4E-2461112F7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976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  <p:sp>
          <p:nvSpPr>
            <p:cNvPr id="11" name="Text Box 13">
              <a:extLst>
                <a:ext uri="{FF2B5EF4-FFF2-40B4-BE49-F238E27FC236}">
                  <a16:creationId xmlns:a16="http://schemas.microsoft.com/office/drawing/2014/main" id="{E0AAFA9F-FE92-934E-9358-598F5F61F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36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157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428736"/>
            <a:ext cx="56292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grpSp>
        <p:nvGrpSpPr>
          <p:cNvPr id="5" name="Group 7">
            <a:extLst>
              <a:ext uri="{FF2B5EF4-FFF2-40B4-BE49-F238E27FC236}">
                <a16:creationId xmlns:a16="http://schemas.microsoft.com/office/drawing/2014/main" id="{433FA454-2010-9442-9602-467EF5EE088B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2852936"/>
            <a:ext cx="2092114" cy="1349773"/>
            <a:chOff x="2016" y="2592"/>
            <a:chExt cx="1920" cy="1095"/>
          </a:xfrm>
        </p:grpSpPr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77D7A9B3-873C-154B-83FA-1FFBED423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592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88F72682-3AA3-B641-8133-C928EA4F7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97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Mismatch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5DB91240-DC4C-E443-A663-99E5EA63A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3360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Gap:</a:t>
              </a:r>
            </a:p>
          </p:txBody>
        </p:sp>
        <p:sp>
          <p:nvSpPr>
            <p:cNvPr id="9" name="Text Box 11">
              <a:extLst>
                <a:ext uri="{FF2B5EF4-FFF2-40B4-BE49-F238E27FC236}">
                  <a16:creationId xmlns:a16="http://schemas.microsoft.com/office/drawing/2014/main" id="{8F3F5D10-7BCC-214D-B9A0-BDB0F127C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+1</a:t>
              </a:r>
            </a:p>
          </p:txBody>
        </p:sp>
        <p:sp>
          <p:nvSpPr>
            <p:cNvPr id="10" name="Text Box 12">
              <a:extLst>
                <a:ext uri="{FF2B5EF4-FFF2-40B4-BE49-F238E27FC236}">
                  <a16:creationId xmlns:a16="http://schemas.microsoft.com/office/drawing/2014/main" id="{03EE3389-87F7-7B4A-BFC7-8E173587A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976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  <p:sp>
          <p:nvSpPr>
            <p:cNvPr id="11" name="Text Box 13">
              <a:extLst>
                <a:ext uri="{FF2B5EF4-FFF2-40B4-BE49-F238E27FC236}">
                  <a16:creationId xmlns:a16="http://schemas.microsoft.com/office/drawing/2014/main" id="{A893FA51-716B-4148-9EF9-CEB7ABC70C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36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0739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8025" y="1428736"/>
            <a:ext cx="58959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grpSp>
        <p:nvGrpSpPr>
          <p:cNvPr id="5" name="Group 7">
            <a:extLst>
              <a:ext uri="{FF2B5EF4-FFF2-40B4-BE49-F238E27FC236}">
                <a16:creationId xmlns:a16="http://schemas.microsoft.com/office/drawing/2014/main" id="{41C7B559-4CD8-754F-8026-239E20586708}"/>
              </a:ext>
            </a:extLst>
          </p:cNvPr>
          <p:cNvGrpSpPr>
            <a:grpSpLocks/>
          </p:cNvGrpSpPr>
          <p:nvPr/>
        </p:nvGrpSpPr>
        <p:grpSpPr bwMode="auto">
          <a:xfrm>
            <a:off x="539552" y="2924944"/>
            <a:ext cx="2092114" cy="1349773"/>
            <a:chOff x="2016" y="2592"/>
            <a:chExt cx="1920" cy="1095"/>
          </a:xfrm>
        </p:grpSpPr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AFA6EFB-ABD9-5D47-974A-C238D35CE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592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8495ECA7-BD3F-8943-AFCB-D755336D1E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976"/>
              <a:ext cx="15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 err="1">
                  <a:solidFill>
                    <a:schemeClr val="tx1"/>
                  </a:solidFill>
                  <a:latin typeface="+mj-lt"/>
                </a:rPr>
                <a:t>Mismatch</a:t>
              </a:r>
              <a:r>
                <a:rPr lang="ca-ES" sz="2800" b="0">
                  <a:solidFill>
                    <a:schemeClr val="tx1"/>
                  </a:solidFill>
                  <a:latin typeface="+mj-lt"/>
                </a:rPr>
                <a:t>:</a:t>
              </a: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423C3123-36C9-3740-A241-732DF6401A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3360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Gap:</a:t>
              </a:r>
            </a:p>
          </p:txBody>
        </p:sp>
        <p:sp>
          <p:nvSpPr>
            <p:cNvPr id="9" name="Text Box 11">
              <a:extLst>
                <a:ext uri="{FF2B5EF4-FFF2-40B4-BE49-F238E27FC236}">
                  <a16:creationId xmlns:a16="http://schemas.microsoft.com/office/drawing/2014/main" id="{4636E270-E27E-6E4F-8BD9-8287A75870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+1</a:t>
              </a:r>
            </a:p>
          </p:txBody>
        </p:sp>
        <p:sp>
          <p:nvSpPr>
            <p:cNvPr id="10" name="Text Box 12">
              <a:extLst>
                <a:ext uri="{FF2B5EF4-FFF2-40B4-BE49-F238E27FC236}">
                  <a16:creationId xmlns:a16="http://schemas.microsoft.com/office/drawing/2014/main" id="{0999D9CC-A5D3-4E42-85C2-0A658A5A0C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976"/>
              <a:ext cx="7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  <p:sp>
          <p:nvSpPr>
            <p:cNvPr id="11" name="Text Box 13">
              <a:extLst>
                <a:ext uri="{FF2B5EF4-FFF2-40B4-BE49-F238E27FC236}">
                  <a16:creationId xmlns:a16="http://schemas.microsoft.com/office/drawing/2014/main" id="{8ED99F58-CBC2-8644-BA2E-095FD6F5B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36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spcBef>
                  <a:spcPct val="50000"/>
                </a:spcBef>
              </a:pPr>
              <a:r>
                <a:rPr lang="ca-ES" sz="2800" b="0">
                  <a:solidFill>
                    <a:schemeClr val="tx1"/>
                  </a:solidFill>
                  <a:latin typeface="+mj-lt"/>
                </a:rPr>
                <a:t>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555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7"/>
          <p:cNvSpPr txBox="1">
            <a:spLocks noChangeArrowheads="1"/>
          </p:cNvSpPr>
          <p:nvPr/>
        </p:nvSpPr>
        <p:spPr bwMode="auto">
          <a:xfrm>
            <a:off x="132080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Courier" charset="0"/>
              </a:rPr>
              <a:t>-</a:t>
            </a:r>
            <a:endParaRPr lang="en-US" sz="2400">
              <a:solidFill>
                <a:schemeClr val="tx1"/>
              </a:solidFill>
              <a:latin typeface="Courier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</p:txBody>
      </p:sp>
      <p:sp>
        <p:nvSpPr>
          <p:cNvPr id="13" name="Text Box 48"/>
          <p:cNvSpPr txBox="1">
            <a:spLocks noChangeArrowheads="1"/>
          </p:cNvSpPr>
          <p:nvPr/>
        </p:nvSpPr>
        <p:spPr bwMode="auto">
          <a:xfrm>
            <a:off x="231140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–</a:t>
            </a:r>
          </a:p>
        </p:txBody>
      </p:sp>
      <p:sp>
        <p:nvSpPr>
          <p:cNvPr id="15" name="Oval 50"/>
          <p:cNvSpPr>
            <a:spLocks noChangeArrowheads="1"/>
          </p:cNvSpPr>
          <p:nvPr/>
        </p:nvSpPr>
        <p:spPr bwMode="auto">
          <a:xfrm>
            <a:off x="144462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16" name="Oval 51"/>
          <p:cNvSpPr>
            <a:spLocks noChangeArrowheads="1"/>
          </p:cNvSpPr>
          <p:nvPr/>
        </p:nvSpPr>
        <p:spPr bwMode="auto">
          <a:xfrm>
            <a:off x="243522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-1</a:t>
            </a:r>
          </a:p>
        </p:txBody>
      </p:sp>
      <p:grpSp>
        <p:nvGrpSpPr>
          <p:cNvPr id="18" name="Group 4"/>
          <p:cNvGrpSpPr>
            <a:grpSpLocks/>
          </p:cNvGrpSpPr>
          <p:nvPr/>
        </p:nvGrpSpPr>
        <p:grpSpPr bwMode="auto">
          <a:xfrm>
            <a:off x="214282" y="642918"/>
            <a:ext cx="3715162" cy="1439863"/>
            <a:chOff x="1315" y="3203"/>
            <a:chExt cx="3207" cy="907"/>
          </a:xfrm>
        </p:grpSpPr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1376" y="3228"/>
              <a:ext cx="1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 sz="2800">
                <a:solidFill>
                  <a:srgbClr val="003366"/>
                </a:solidFill>
              </a:endParaRPr>
            </a:p>
          </p:txBody>
        </p:sp>
        <p:grpSp>
          <p:nvGrpSpPr>
            <p:cNvPr id="20" name="Group 6"/>
            <p:cNvGrpSpPr>
              <a:grpSpLocks/>
            </p:cNvGrpSpPr>
            <p:nvPr/>
          </p:nvGrpSpPr>
          <p:grpSpPr bwMode="auto">
            <a:xfrm>
              <a:off x="1315" y="3203"/>
              <a:ext cx="3207" cy="907"/>
              <a:chOff x="1315" y="3203"/>
              <a:chExt cx="3207" cy="907"/>
            </a:xfrm>
          </p:grpSpPr>
          <p:sp>
            <p:nvSpPr>
              <p:cNvPr id="21" name="Text Box 7"/>
              <p:cNvSpPr txBox="1">
                <a:spLocks noChangeArrowheads="1"/>
              </p:cNvSpPr>
              <p:nvPr/>
            </p:nvSpPr>
            <p:spPr bwMode="auto">
              <a:xfrm>
                <a:off x="1315" y="3269"/>
                <a:ext cx="3207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-1) + s(</a:t>
                </a:r>
                <a:r>
                  <a:rPr lang="es-ES" sz="2400" b="0" i="1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C(</a:t>
                </a:r>
                <a:r>
                  <a:rPr lang="es-ES" sz="2400" b="0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 = </a:t>
                </a:r>
                <a:r>
                  <a:rPr lang="es-ES" sz="2400" err="1">
                    <a:solidFill>
                      <a:srgbClr val="003366"/>
                    </a:solidFill>
                  </a:rPr>
                  <a:t>max</a:t>
                </a:r>
                <a:r>
                  <a:rPr lang="es-ES" sz="2400" b="0">
                    <a:solidFill>
                      <a:srgbClr val="003366"/>
                    </a:solidFill>
                  </a:rPr>
                  <a:t>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 + s(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,-)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,j-1) + s(-,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</p:txBody>
          </p:sp>
          <p:sp>
            <p:nvSpPr>
              <p:cNvPr id="22" name="AutoShape 8"/>
              <p:cNvSpPr>
                <a:spLocks/>
              </p:cNvSpPr>
              <p:nvPr/>
            </p:nvSpPr>
            <p:spPr bwMode="auto">
              <a:xfrm>
                <a:off x="2610" y="3203"/>
                <a:ext cx="227" cy="907"/>
              </a:xfrm>
              <a:prstGeom prst="leftBrace">
                <a:avLst>
                  <a:gd name="adj1" fmla="val 33297"/>
                  <a:gd name="adj2" fmla="val 50000"/>
                </a:avLst>
              </a:prstGeom>
              <a:noFill/>
              <a:ln w="9525">
                <a:solidFill>
                  <a:srgbClr val="003366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ca-ES"/>
              </a:p>
            </p:txBody>
          </p:sp>
        </p:grpSp>
      </p:grp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714488"/>
            <a:ext cx="5319713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CEB9AE3-194D-7B49-B1E9-C20BCF8FC893}"/>
              </a:ext>
            </a:extLst>
          </p:cNvPr>
          <p:cNvSpPr/>
          <p:nvPr/>
        </p:nvSpPr>
        <p:spPr>
          <a:xfrm>
            <a:off x="431668" y="4503748"/>
            <a:ext cx="2967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path</a:t>
            </a:r>
            <a:r>
              <a:rPr lang="ca-ES" sz="1600" i="1">
                <a:solidFill>
                  <a:srgbClr val="FF0000"/>
                </a:solidFill>
                <a:latin typeface="Verdana" pitchFamily="34" charset="0"/>
              </a:rPr>
              <a:t> amb </a:t>
            </a:r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score</a:t>
            </a:r>
            <a:r>
              <a:rPr lang="ca-ES" sz="1600" b="1" i="1">
                <a:solidFill>
                  <a:srgbClr val="FF0000"/>
                </a:solidFill>
                <a:latin typeface="Verdana" pitchFamily="34" charset="0"/>
              </a:rPr>
              <a:t> més alt?</a:t>
            </a:r>
            <a:endParaRPr lang="ca-ES" sz="16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496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/>
          </p:cNvGrpSpPr>
          <p:nvPr/>
        </p:nvGrpSpPr>
        <p:grpSpPr bwMode="auto">
          <a:xfrm>
            <a:off x="214282" y="642918"/>
            <a:ext cx="3715162" cy="1439863"/>
            <a:chOff x="1315" y="3203"/>
            <a:chExt cx="3207" cy="907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376" y="3228"/>
              <a:ext cx="1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 sz="2800">
                <a:solidFill>
                  <a:srgbClr val="003366"/>
                </a:solidFill>
              </a:endParaRPr>
            </a:p>
          </p:txBody>
        </p:sp>
        <p:grpSp>
          <p:nvGrpSpPr>
            <p:cNvPr id="14" name="Group 6"/>
            <p:cNvGrpSpPr>
              <a:grpSpLocks/>
            </p:cNvGrpSpPr>
            <p:nvPr/>
          </p:nvGrpSpPr>
          <p:grpSpPr bwMode="auto">
            <a:xfrm>
              <a:off x="1315" y="3203"/>
              <a:ext cx="3207" cy="907"/>
              <a:chOff x="1315" y="3203"/>
              <a:chExt cx="3207" cy="907"/>
            </a:xfrm>
          </p:grpSpPr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1315" y="3269"/>
                <a:ext cx="3207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-1) + s(</a:t>
                </a:r>
                <a:r>
                  <a:rPr lang="es-ES" sz="2400" b="0" i="1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C(</a:t>
                </a:r>
                <a:r>
                  <a:rPr lang="es-ES" sz="2400" b="0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 = </a:t>
                </a:r>
                <a:r>
                  <a:rPr lang="es-ES" sz="2400" err="1">
                    <a:solidFill>
                      <a:srgbClr val="003366"/>
                    </a:solidFill>
                  </a:rPr>
                  <a:t>max</a:t>
                </a:r>
                <a:r>
                  <a:rPr lang="es-ES" sz="2400" b="0">
                    <a:solidFill>
                      <a:srgbClr val="003366"/>
                    </a:solidFill>
                  </a:rPr>
                  <a:t>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 + s(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,-)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,j-1) + s(-,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</p:txBody>
          </p:sp>
          <p:sp>
            <p:nvSpPr>
              <p:cNvPr id="16" name="AutoShape 8"/>
              <p:cNvSpPr>
                <a:spLocks/>
              </p:cNvSpPr>
              <p:nvPr/>
            </p:nvSpPr>
            <p:spPr bwMode="auto">
              <a:xfrm>
                <a:off x="2610" y="3203"/>
                <a:ext cx="227" cy="907"/>
              </a:xfrm>
              <a:prstGeom prst="leftBrace">
                <a:avLst>
                  <a:gd name="adj1" fmla="val 33297"/>
                  <a:gd name="adj2" fmla="val 50000"/>
                </a:avLst>
              </a:prstGeom>
              <a:noFill/>
              <a:ln w="9525">
                <a:solidFill>
                  <a:srgbClr val="003366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ca-ES"/>
              </a:p>
            </p:txBody>
          </p:sp>
        </p:grpSp>
      </p:grp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428736"/>
            <a:ext cx="56292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1275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</p:txBody>
      </p:sp>
      <p:sp>
        <p:nvSpPr>
          <p:cNvPr id="19" name="Text Box 47"/>
          <p:cNvSpPr txBox="1">
            <a:spLocks noChangeArrowheads="1"/>
          </p:cNvSpPr>
          <p:nvPr/>
        </p:nvSpPr>
        <p:spPr bwMode="auto">
          <a:xfrm>
            <a:off x="132080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Courier" charset="0"/>
              </a:rPr>
              <a:t>-</a:t>
            </a:r>
            <a:endParaRPr lang="en-US" sz="2400">
              <a:solidFill>
                <a:schemeClr val="tx1"/>
              </a:solidFill>
              <a:latin typeface="Courier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</p:txBody>
      </p:sp>
      <p:sp>
        <p:nvSpPr>
          <p:cNvPr id="20" name="Text Box 48"/>
          <p:cNvSpPr txBox="1">
            <a:spLocks noChangeArrowheads="1"/>
          </p:cNvSpPr>
          <p:nvPr/>
        </p:nvSpPr>
        <p:spPr bwMode="auto">
          <a:xfrm>
            <a:off x="231140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–</a:t>
            </a:r>
          </a:p>
        </p:txBody>
      </p:sp>
      <p:sp>
        <p:nvSpPr>
          <p:cNvPr id="21" name="Oval 49"/>
          <p:cNvSpPr>
            <a:spLocks noChangeArrowheads="1"/>
          </p:cNvSpPr>
          <p:nvPr/>
        </p:nvSpPr>
        <p:spPr bwMode="auto">
          <a:xfrm>
            <a:off x="53657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+1</a:t>
            </a:r>
          </a:p>
        </p:txBody>
      </p:sp>
      <p:sp>
        <p:nvSpPr>
          <p:cNvPr id="22" name="Oval 50"/>
          <p:cNvSpPr>
            <a:spLocks noChangeArrowheads="1"/>
          </p:cNvSpPr>
          <p:nvPr/>
        </p:nvSpPr>
        <p:spPr bwMode="auto">
          <a:xfrm>
            <a:off x="144462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23" name="Oval 51"/>
          <p:cNvSpPr>
            <a:spLocks noChangeArrowheads="1"/>
          </p:cNvSpPr>
          <p:nvPr/>
        </p:nvSpPr>
        <p:spPr bwMode="auto">
          <a:xfrm>
            <a:off x="243522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34F2CC34-2277-0342-BD73-48E43806FE37}"/>
              </a:ext>
            </a:extLst>
          </p:cNvPr>
          <p:cNvSpPr/>
          <p:nvPr/>
        </p:nvSpPr>
        <p:spPr>
          <a:xfrm>
            <a:off x="230740" y="4667700"/>
            <a:ext cx="2967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path</a:t>
            </a:r>
            <a:r>
              <a:rPr lang="ca-ES" sz="1600" i="1">
                <a:solidFill>
                  <a:srgbClr val="FF0000"/>
                </a:solidFill>
                <a:latin typeface="Verdana" pitchFamily="34" charset="0"/>
              </a:rPr>
              <a:t> amb </a:t>
            </a:r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score</a:t>
            </a:r>
            <a:r>
              <a:rPr lang="ca-ES" sz="1600" b="1" i="1">
                <a:solidFill>
                  <a:srgbClr val="FF0000"/>
                </a:solidFill>
                <a:latin typeface="Verdana" pitchFamily="34" charset="0"/>
              </a:rPr>
              <a:t> més alt?</a:t>
            </a:r>
            <a:endParaRPr lang="ca-ES" sz="16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2554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4282" y="642918"/>
            <a:ext cx="3715162" cy="1439863"/>
            <a:chOff x="1315" y="3203"/>
            <a:chExt cx="3207" cy="907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376" y="3228"/>
              <a:ext cx="1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 sz="2800">
                <a:solidFill>
                  <a:srgbClr val="003366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315" y="3203"/>
              <a:ext cx="3207" cy="907"/>
              <a:chOff x="1315" y="3203"/>
              <a:chExt cx="3207" cy="907"/>
            </a:xfrm>
          </p:grpSpPr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1315" y="3269"/>
                <a:ext cx="3207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-1) + s(</a:t>
                </a:r>
                <a:r>
                  <a:rPr lang="es-ES" sz="2400" b="0" i="1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C(</a:t>
                </a:r>
                <a:r>
                  <a:rPr lang="es-ES" sz="2400" b="0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 = </a:t>
                </a:r>
                <a:r>
                  <a:rPr lang="es-ES" sz="2400" err="1">
                    <a:solidFill>
                      <a:srgbClr val="003366"/>
                    </a:solidFill>
                  </a:rPr>
                  <a:t>max</a:t>
                </a:r>
                <a:r>
                  <a:rPr lang="es-ES" sz="2400" b="0">
                    <a:solidFill>
                      <a:srgbClr val="003366"/>
                    </a:solidFill>
                  </a:rPr>
                  <a:t>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 + s(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,-)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,j-1) + s(-,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</p:txBody>
          </p:sp>
          <p:sp>
            <p:nvSpPr>
              <p:cNvPr id="16" name="AutoShape 8"/>
              <p:cNvSpPr>
                <a:spLocks/>
              </p:cNvSpPr>
              <p:nvPr/>
            </p:nvSpPr>
            <p:spPr bwMode="auto">
              <a:xfrm>
                <a:off x="2610" y="3203"/>
                <a:ext cx="227" cy="907"/>
              </a:xfrm>
              <a:prstGeom prst="leftBrace">
                <a:avLst>
                  <a:gd name="adj1" fmla="val 33297"/>
                  <a:gd name="adj2" fmla="val 50000"/>
                </a:avLst>
              </a:prstGeom>
              <a:noFill/>
              <a:ln w="9525">
                <a:solidFill>
                  <a:srgbClr val="003366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ca-ES"/>
              </a:p>
            </p:txBody>
          </p:sp>
        </p:grpSp>
      </p:grp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434175"/>
            <a:ext cx="5700713" cy="526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41275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G</a:t>
            </a:r>
          </a:p>
        </p:txBody>
      </p:sp>
      <p:sp>
        <p:nvSpPr>
          <p:cNvPr id="14" name="Text Box 47"/>
          <p:cNvSpPr txBox="1">
            <a:spLocks noChangeArrowheads="1"/>
          </p:cNvSpPr>
          <p:nvPr/>
        </p:nvSpPr>
        <p:spPr bwMode="auto">
          <a:xfrm>
            <a:off x="1320800" y="2786058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latin typeface="Courier" charset="0"/>
              </a:rPr>
              <a:t>A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Courier" charset="0"/>
              </a:rPr>
              <a:t>A</a:t>
            </a:r>
            <a:endParaRPr lang="en-US" sz="2400">
              <a:solidFill>
                <a:schemeClr val="tx1"/>
              </a:solidFill>
              <a:latin typeface="Courier" charset="0"/>
            </a:endParaRPr>
          </a:p>
        </p:txBody>
      </p:sp>
      <p:sp>
        <p:nvSpPr>
          <p:cNvPr id="18" name="Oval 49"/>
          <p:cNvSpPr>
            <a:spLocks noChangeArrowheads="1"/>
          </p:cNvSpPr>
          <p:nvPr/>
        </p:nvSpPr>
        <p:spPr bwMode="auto">
          <a:xfrm>
            <a:off x="536575" y="4005258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 b="0">
                <a:solidFill>
                  <a:schemeClr val="tx1"/>
                </a:solidFill>
              </a:rPr>
              <a:t>+1</a:t>
            </a:r>
          </a:p>
        </p:txBody>
      </p:sp>
      <p:sp>
        <p:nvSpPr>
          <p:cNvPr id="19" name="Oval 50"/>
          <p:cNvSpPr>
            <a:spLocks noChangeArrowheads="1"/>
          </p:cNvSpPr>
          <p:nvPr/>
        </p:nvSpPr>
        <p:spPr bwMode="auto">
          <a:xfrm>
            <a:off x="2224589" y="3987920"/>
            <a:ext cx="24765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/>
              <a:t>+1</a:t>
            </a: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cxnSp>
        <p:nvCxnSpPr>
          <p:cNvPr id="5" name="Conector recto de flecha 4"/>
          <p:cNvCxnSpPr/>
          <p:nvPr/>
        </p:nvCxnSpPr>
        <p:spPr>
          <a:xfrm>
            <a:off x="4211960" y="2204864"/>
            <a:ext cx="360040" cy="28803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/>
          <p:nvPr/>
        </p:nvCxnSpPr>
        <p:spPr>
          <a:xfrm>
            <a:off x="4860032" y="2708920"/>
            <a:ext cx="360040" cy="28803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/>
          <p:nvPr/>
        </p:nvCxnSpPr>
        <p:spPr>
          <a:xfrm>
            <a:off x="5508104" y="3284984"/>
            <a:ext cx="360040" cy="28803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47"/>
          <p:cNvSpPr txBox="1">
            <a:spLocks noChangeArrowheads="1"/>
          </p:cNvSpPr>
          <p:nvPr/>
        </p:nvSpPr>
        <p:spPr bwMode="auto">
          <a:xfrm>
            <a:off x="2144351" y="2802714"/>
            <a:ext cx="495300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Courier" charset="0"/>
              </a:rPr>
              <a:t>T</a:t>
            </a:r>
            <a:endParaRPr lang="en-US" sz="2400">
              <a:solidFill>
                <a:schemeClr val="tx1"/>
              </a:solidFill>
              <a:latin typeface="Courier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Courier" charset="0"/>
              </a:rPr>
              <a:t>T</a:t>
            </a:r>
            <a:endParaRPr lang="en-US" sz="2400">
              <a:solidFill>
                <a:schemeClr val="tx1"/>
              </a:solidFill>
              <a:latin typeface="Courier" charset="0"/>
            </a:endParaRPr>
          </a:p>
        </p:txBody>
      </p:sp>
      <p:sp>
        <p:nvSpPr>
          <p:cNvPr id="25" name="Oval 50"/>
          <p:cNvSpPr>
            <a:spLocks noChangeArrowheads="1"/>
          </p:cNvSpPr>
          <p:nvPr/>
        </p:nvSpPr>
        <p:spPr bwMode="auto">
          <a:xfrm>
            <a:off x="1475656" y="4005064"/>
            <a:ext cx="247650" cy="23717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200"/>
              <a:t>+1</a:t>
            </a: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8B8D440E-B805-A545-BFC4-E6881B285BDB}"/>
              </a:ext>
            </a:extLst>
          </p:cNvPr>
          <p:cNvSpPr/>
          <p:nvPr/>
        </p:nvSpPr>
        <p:spPr>
          <a:xfrm>
            <a:off x="214282" y="4634172"/>
            <a:ext cx="2967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path</a:t>
            </a:r>
            <a:r>
              <a:rPr lang="ca-ES" sz="1600" i="1">
                <a:solidFill>
                  <a:srgbClr val="FF0000"/>
                </a:solidFill>
                <a:latin typeface="Verdana" pitchFamily="34" charset="0"/>
              </a:rPr>
              <a:t> amb </a:t>
            </a:r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score</a:t>
            </a:r>
            <a:r>
              <a:rPr lang="ca-ES" sz="1600" b="1" i="1">
                <a:solidFill>
                  <a:srgbClr val="FF0000"/>
                </a:solidFill>
                <a:latin typeface="Verdana" pitchFamily="34" charset="0"/>
              </a:rPr>
              <a:t> més alt?</a:t>
            </a:r>
            <a:endParaRPr lang="ca-ES" sz="16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2248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4282" y="642918"/>
            <a:ext cx="3715162" cy="1439863"/>
            <a:chOff x="1315" y="3203"/>
            <a:chExt cx="3207" cy="907"/>
          </a:xfrm>
        </p:grpSpPr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376" y="3228"/>
              <a:ext cx="10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s-ES" sz="2800">
                <a:solidFill>
                  <a:srgbClr val="003366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315" y="3203"/>
              <a:ext cx="3207" cy="907"/>
              <a:chOff x="1315" y="3203"/>
              <a:chExt cx="3207" cy="907"/>
            </a:xfrm>
          </p:grpSpPr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1315" y="3269"/>
                <a:ext cx="3207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-1) + s(</a:t>
                </a:r>
                <a:r>
                  <a:rPr lang="es-ES" sz="2400" b="0" i="1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C(</a:t>
                </a:r>
                <a:r>
                  <a:rPr lang="es-ES" sz="2400" b="0" err="1">
                    <a:solidFill>
                      <a:srgbClr val="003366"/>
                    </a:solidFill>
                  </a:rPr>
                  <a:t>i,j</a:t>
                </a:r>
                <a:r>
                  <a:rPr lang="es-ES" sz="2400" b="0">
                    <a:solidFill>
                      <a:srgbClr val="003366"/>
                    </a:solidFill>
                  </a:rPr>
                  <a:t>) = </a:t>
                </a:r>
                <a:r>
                  <a:rPr lang="es-ES" sz="2400" err="1">
                    <a:solidFill>
                      <a:srgbClr val="003366"/>
                    </a:solidFill>
                  </a:rPr>
                  <a:t>max</a:t>
                </a:r>
                <a:r>
                  <a:rPr lang="es-ES" sz="2400" b="0">
                    <a:solidFill>
                      <a:srgbClr val="003366"/>
                    </a:solidFill>
                  </a:rPr>
                  <a:t>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-1,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 + s(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,-)</a:t>
                </a:r>
              </a:p>
              <a:p>
                <a:pPr algn="l"/>
                <a:r>
                  <a:rPr lang="es-ES" sz="2400" b="0">
                    <a:solidFill>
                      <a:srgbClr val="003366"/>
                    </a:solidFill>
                  </a:rPr>
                  <a:t>                        C(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i</a:t>
                </a:r>
                <a:r>
                  <a:rPr lang="es-ES" sz="2400" b="0">
                    <a:solidFill>
                      <a:srgbClr val="003366"/>
                    </a:solidFill>
                  </a:rPr>
                  <a:t>,j-1) + s(-,</a:t>
                </a:r>
                <a:r>
                  <a:rPr lang="es-ES" sz="2400" b="0" i="1">
                    <a:solidFill>
                      <a:srgbClr val="003366"/>
                    </a:solidFill>
                  </a:rPr>
                  <a:t>j</a:t>
                </a:r>
                <a:r>
                  <a:rPr lang="es-ES" sz="2400" b="0">
                    <a:solidFill>
                      <a:srgbClr val="003366"/>
                    </a:solidFill>
                  </a:rPr>
                  <a:t>)</a:t>
                </a:r>
              </a:p>
            </p:txBody>
          </p:sp>
          <p:sp>
            <p:nvSpPr>
              <p:cNvPr id="16" name="AutoShape 8"/>
              <p:cNvSpPr>
                <a:spLocks/>
              </p:cNvSpPr>
              <p:nvPr/>
            </p:nvSpPr>
            <p:spPr bwMode="auto">
              <a:xfrm>
                <a:off x="2610" y="3203"/>
                <a:ext cx="227" cy="907"/>
              </a:xfrm>
              <a:prstGeom prst="leftBrace">
                <a:avLst>
                  <a:gd name="adj1" fmla="val 33297"/>
                  <a:gd name="adj2" fmla="val 50000"/>
                </a:avLst>
              </a:prstGeom>
              <a:noFill/>
              <a:ln w="9525">
                <a:solidFill>
                  <a:srgbClr val="003366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ca-ES"/>
              </a:p>
            </p:txBody>
          </p:sp>
        </p:grpSp>
      </p:grp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450566"/>
            <a:ext cx="5605465" cy="517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Construir la matriu C(</a:t>
            </a:r>
            <a:r>
              <a:rPr lang="ca-ES" sz="2400" i="1" err="1">
                <a:latin typeface="+mj-lt"/>
              </a:rPr>
              <a:t>n</a:t>
            </a:r>
            <a:r>
              <a:rPr lang="ca-ES" sz="2400" i="1">
                <a:latin typeface="+mj-lt"/>
              </a:rPr>
              <a:t> </a:t>
            </a:r>
            <a:r>
              <a:rPr lang="ca-ES" sz="2400">
                <a:latin typeface="+mj-lt"/>
              </a:rPr>
              <a:t>x </a:t>
            </a:r>
            <a:r>
              <a:rPr lang="ca-ES" sz="2400" i="1">
                <a:latin typeface="+mj-lt"/>
              </a:rPr>
              <a:t>m</a:t>
            </a:r>
            <a:r>
              <a:rPr lang="ca-ES" sz="2400">
                <a:latin typeface="+mj-lt"/>
              </a:rPr>
              <a:t>)</a:t>
            </a:r>
            <a:endParaRPr lang="ca-ES" sz="2400" baseline="-25000">
              <a:latin typeface="+mj-lt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D2E0D92-B2A7-D04F-9F76-3799352014EF}"/>
              </a:ext>
            </a:extLst>
          </p:cNvPr>
          <p:cNvSpPr/>
          <p:nvPr/>
        </p:nvSpPr>
        <p:spPr>
          <a:xfrm>
            <a:off x="284948" y="3696115"/>
            <a:ext cx="2967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path</a:t>
            </a:r>
            <a:r>
              <a:rPr lang="ca-ES" sz="1600" i="1">
                <a:solidFill>
                  <a:srgbClr val="FF0000"/>
                </a:solidFill>
                <a:latin typeface="Verdana" pitchFamily="34" charset="0"/>
              </a:rPr>
              <a:t> amb </a:t>
            </a:r>
            <a:r>
              <a:rPr lang="ca-ES" sz="1600" b="1" i="1" err="1">
                <a:solidFill>
                  <a:srgbClr val="FF0000"/>
                </a:solidFill>
                <a:latin typeface="Verdana" pitchFamily="34" charset="0"/>
              </a:rPr>
              <a:t>score</a:t>
            </a:r>
            <a:r>
              <a:rPr lang="ca-ES" sz="1600" b="1" i="1">
                <a:solidFill>
                  <a:srgbClr val="FF0000"/>
                </a:solidFill>
                <a:latin typeface="Verdana" pitchFamily="34" charset="0"/>
              </a:rPr>
              <a:t> més alt?</a:t>
            </a:r>
            <a:endParaRPr lang="ca-ES" sz="16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032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o_bfpc-dali2-ocs800.mov" descr="pilo_bfpc-dali2-ocs800.mov">
            <a:hlinkClick r:id="" action="ppaction://media"/>
            <a:extLst>
              <a:ext uri="{FF2B5EF4-FFF2-40B4-BE49-F238E27FC236}">
                <a16:creationId xmlns:a16="http://schemas.microsoft.com/office/drawing/2014/main" id="{7390767F-B3EC-0D47-932D-8A0CD58DA9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4642"/>
          <a:stretch/>
        </p:blipFill>
        <p:spPr>
          <a:xfrm>
            <a:off x="4380025" y="948387"/>
            <a:ext cx="4721620" cy="386104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B07D6F6-0C61-3549-BB72-D35AC622A1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025" y="961707"/>
            <a:ext cx="4724400" cy="3873500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00034" y="500042"/>
            <a:ext cx="7773988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 eaLnBrk="0" hangingPunct="0">
              <a:buSzPct val="50000"/>
            </a:pPr>
            <a:r>
              <a:rPr lang="ca-ES" sz="2400" b="1" u="sng"/>
              <a:t>Nota addicional sobre el significat biològic: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80E867-E1B4-E146-92B7-FD18F128EF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637" r="16001"/>
          <a:stretch/>
        </p:blipFill>
        <p:spPr>
          <a:xfrm>
            <a:off x="179512" y="1124744"/>
            <a:ext cx="4320480" cy="3385317"/>
          </a:xfrm>
          <a:prstGeom prst="rect">
            <a:avLst/>
          </a:prstGeom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id="{35B66E6D-9663-7F4A-B6CB-002F2AF68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537" y="4765269"/>
            <a:ext cx="9354181" cy="206210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 algn="just"/>
            <a:r>
              <a:rPr lang="ca-ES" sz="1600" b="0" dirty="0"/>
              <a:t>Quan presentem un alineament de proteïnes estem presentat els  aminoàcids </a:t>
            </a:r>
            <a:r>
              <a:rPr lang="ca-ES" sz="1600" dirty="0"/>
              <a:t>de la proteïna A </a:t>
            </a:r>
            <a:r>
              <a:rPr lang="ca-ES" sz="1600" b="0" dirty="0"/>
              <a:t>alineats amb els aminoàcids de la proteïna B. </a:t>
            </a:r>
          </a:p>
          <a:p>
            <a:pPr lvl="1" algn="just"/>
            <a:r>
              <a:rPr lang="ca-ES" sz="1600" dirty="0"/>
              <a:t>El significat biològic d’això és que: sigui el què sigui que fa l’aminoàcid en posició </a:t>
            </a:r>
            <a:r>
              <a:rPr lang="ca-ES" sz="1600" dirty="0" err="1"/>
              <a:t>N</a:t>
            </a:r>
            <a:r>
              <a:rPr lang="ca-ES" sz="1600" dirty="0"/>
              <a:t> del alineament de la proteïna A és el mateix que fa l’aminoàcid en la mateixa posició del alineament de la proteïna. Per exemple aquí l’ Alanina de la “</a:t>
            </a:r>
            <a:r>
              <a:rPr lang="ca-ES" sz="1600" dirty="0" err="1"/>
              <a:t>query</a:t>
            </a:r>
            <a:r>
              <a:rPr lang="ca-ES" sz="1600" dirty="0"/>
              <a:t>” (</a:t>
            </a:r>
            <a:r>
              <a:rPr lang="ca-ES" sz="1600" dirty="0" err="1"/>
              <a:t>4byzA</a:t>
            </a:r>
            <a:r>
              <a:rPr lang="ca-ES" sz="1600" dirty="0"/>
              <a:t>) de la posició 60 del alineament fa el mateix que la Glicina de la mateixa posició del alineament de la “</a:t>
            </a:r>
            <a:r>
              <a:rPr lang="ca-ES" sz="1600" dirty="0" err="1"/>
              <a:t>subject</a:t>
            </a:r>
            <a:r>
              <a:rPr lang="ca-ES" sz="1600" dirty="0"/>
              <a:t>” (</a:t>
            </a:r>
            <a:r>
              <a:rPr lang="ca-ES" sz="1600" dirty="0" err="1"/>
              <a:t>3vhjA</a:t>
            </a:r>
            <a:r>
              <a:rPr lang="ca-ES" sz="1600" dirty="0"/>
              <a:t>). </a:t>
            </a:r>
          </a:p>
          <a:p>
            <a:pPr lvl="1" algn="just"/>
            <a:r>
              <a:rPr lang="ca-ES" sz="1600" b="0" dirty="0"/>
              <a:t>Tingueu en compte que la primera posició de l'alineament de la </a:t>
            </a:r>
            <a:r>
              <a:rPr lang="ca-ES" sz="1600" b="0" dirty="0" err="1"/>
              <a:t>subject</a:t>
            </a:r>
            <a:r>
              <a:rPr lang="ca-ES" sz="1600" b="0" dirty="0"/>
              <a:t> és un gap, per tant la posició 60 del alineament correspon al </a:t>
            </a:r>
            <a:r>
              <a:rPr lang="ca-ES" sz="1600" b="0" dirty="0" err="1"/>
              <a:t>59è</a:t>
            </a:r>
            <a:r>
              <a:rPr lang="ca-ES" sz="1600" b="0" dirty="0"/>
              <a:t> aminoàcid de la seqüència.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8987033-9A60-F742-8BB6-F7AEB5993A4F}"/>
              </a:ext>
            </a:extLst>
          </p:cNvPr>
          <p:cNvSpPr/>
          <p:nvPr/>
        </p:nvSpPr>
        <p:spPr>
          <a:xfrm>
            <a:off x="6751785" y="2092731"/>
            <a:ext cx="445702" cy="3600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31C9B9-774C-B745-B67A-5F5CBE6DA944}"/>
              </a:ext>
            </a:extLst>
          </p:cNvPr>
          <p:cNvSpPr/>
          <p:nvPr/>
        </p:nvSpPr>
        <p:spPr>
          <a:xfrm>
            <a:off x="4026844" y="1844824"/>
            <a:ext cx="1131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5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1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14282" y="214290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Paso #3: Trobar el </a:t>
            </a:r>
            <a:r>
              <a:rPr lang="ca-ES" sz="2400" err="1">
                <a:latin typeface="+mj-lt"/>
              </a:rPr>
              <a:t>path</a:t>
            </a:r>
            <a:r>
              <a:rPr lang="ca-ES" sz="2400">
                <a:latin typeface="+mj-lt"/>
              </a:rPr>
              <a:t> (</a:t>
            </a:r>
            <a:r>
              <a:rPr lang="ca-ES" sz="2400" i="1" err="1">
                <a:latin typeface="+mj-lt"/>
              </a:rPr>
              <a:t>score</a:t>
            </a:r>
            <a:r>
              <a:rPr lang="ca-ES" sz="2400">
                <a:latin typeface="+mj-lt"/>
              </a:rPr>
              <a:t>) òptim.</a:t>
            </a:r>
            <a:endParaRPr lang="ca-ES" sz="2400" baseline="-25000">
              <a:latin typeface="+mj-lt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247650" y="1870075"/>
            <a:ext cx="28067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1600">
                <a:latin typeface="Verdana" pitchFamily="34" charset="0"/>
              </a:rPr>
              <a:t>El </a:t>
            </a:r>
            <a:r>
              <a:rPr lang="en-US" sz="1600" i="1">
                <a:latin typeface="Verdana" pitchFamily="34" charset="0"/>
              </a:rPr>
              <a:t>score</a:t>
            </a:r>
            <a:r>
              <a:rPr lang="en-US" sz="1600">
                <a:latin typeface="Verdana" pitchFamily="34" charset="0"/>
              </a:rPr>
              <a:t> para </a:t>
            </a:r>
            <a:r>
              <a:rPr lang="es-ES" sz="1600">
                <a:latin typeface="Verdana" pitchFamily="34" charset="0"/>
              </a:rPr>
              <a:t>el alineamiento óptimo es el valor que tenga el elemento C</a:t>
            </a:r>
            <a:r>
              <a:rPr lang="es-ES" sz="1600" baseline="-25000">
                <a:latin typeface="Verdana" pitchFamily="34" charset="0"/>
              </a:rPr>
              <a:t>(</a:t>
            </a:r>
            <a:r>
              <a:rPr lang="es-ES" sz="1600" i="1" baseline="-25000" err="1">
                <a:latin typeface="Verdana" pitchFamily="34" charset="0"/>
              </a:rPr>
              <a:t>n,m</a:t>
            </a:r>
            <a:r>
              <a:rPr lang="es-ES" sz="1600" baseline="-25000">
                <a:latin typeface="Verdana" pitchFamily="34" charset="0"/>
              </a:rPr>
              <a:t>)</a:t>
            </a:r>
            <a:r>
              <a:rPr lang="es-ES" sz="1600">
                <a:latin typeface="Verdana" pitchFamily="34" charset="0"/>
              </a:rPr>
              <a:t>.</a:t>
            </a:r>
          </a:p>
          <a:p>
            <a:pPr algn="just" eaLnBrk="0" hangingPunct="0">
              <a:spcBef>
                <a:spcPct val="50000"/>
              </a:spcBef>
            </a:pPr>
            <a:endParaRPr lang="es-ES" sz="1600">
              <a:latin typeface="Verdana" pitchFamily="34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" sz="1600">
                <a:latin typeface="Verdana" pitchFamily="34" charset="0"/>
              </a:rPr>
              <a:t>Score = +4</a:t>
            </a:r>
          </a:p>
          <a:p>
            <a:pPr algn="just" eaLnBrk="0" hangingPunct="0">
              <a:spcBef>
                <a:spcPct val="50000"/>
              </a:spcBef>
            </a:pPr>
            <a:endParaRPr lang="es-ES" sz="1600">
              <a:latin typeface="Verdana" pitchFamily="34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es-ES" sz="1600">
                <a:latin typeface="Verdana" pitchFamily="34" charset="0"/>
              </a:rPr>
              <a:t>El camino (</a:t>
            </a:r>
            <a:r>
              <a:rPr lang="es-ES" sz="1600" err="1">
                <a:latin typeface="Verdana" pitchFamily="34" charset="0"/>
              </a:rPr>
              <a:t>path</a:t>
            </a:r>
            <a:r>
              <a:rPr lang="es-ES" sz="1600">
                <a:latin typeface="Verdana" pitchFamily="34" charset="0"/>
              </a:rPr>
              <a:t>) óptimo se realiza desde este punto hasta el inicio de la matriz.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450566"/>
            <a:ext cx="5605465" cy="517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488929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23528" y="554307"/>
            <a:ext cx="814393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ca-ES" sz="2400">
                <a:latin typeface="+mj-lt"/>
              </a:rPr>
              <a:t>Trobar </a:t>
            </a:r>
            <a:r>
              <a:rPr lang="ca-ES" sz="2400" b="1" i="1" err="1">
                <a:solidFill>
                  <a:srgbClr val="FF0000"/>
                </a:solidFill>
                <a:latin typeface="Verdana" pitchFamily="34" charset="0"/>
              </a:rPr>
              <a:t>path</a:t>
            </a:r>
            <a:r>
              <a:rPr lang="ca-ES" sz="2400" i="1">
                <a:solidFill>
                  <a:srgbClr val="FF0000"/>
                </a:solidFill>
                <a:latin typeface="Verdana" pitchFamily="34" charset="0"/>
              </a:rPr>
              <a:t> amb </a:t>
            </a:r>
            <a:r>
              <a:rPr lang="ca-ES" sz="2400" b="1" i="1" err="1">
                <a:solidFill>
                  <a:srgbClr val="FF0000"/>
                </a:solidFill>
                <a:latin typeface="Verdana" pitchFamily="34" charset="0"/>
              </a:rPr>
              <a:t>score</a:t>
            </a:r>
            <a:r>
              <a:rPr lang="ca-ES" sz="2400" b="1" i="1">
                <a:solidFill>
                  <a:srgbClr val="FF0000"/>
                </a:solidFill>
                <a:latin typeface="Verdana" pitchFamily="34" charset="0"/>
              </a:rPr>
              <a:t> més alt?</a:t>
            </a:r>
            <a:endParaRPr lang="ca-ES" sz="2400" i="1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384586"/>
            <a:ext cx="5676903" cy="524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191241" y="3356992"/>
            <a:ext cx="2806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ca-ES" sz="1600" err="1">
                <a:latin typeface="Verdana" pitchFamily="34" charset="0"/>
              </a:rPr>
              <a:t>Path</a:t>
            </a:r>
            <a:r>
              <a:rPr lang="ca-ES" sz="1600">
                <a:latin typeface="Verdana" pitchFamily="34" charset="0"/>
              </a:rPr>
              <a:t> des del punt final fins l’inici de la matriu.</a:t>
            </a:r>
          </a:p>
        </p:txBody>
      </p:sp>
      <p:cxnSp>
        <p:nvCxnSpPr>
          <p:cNvPr id="5" name="Conector recto de flecha 4"/>
          <p:cNvCxnSpPr/>
          <p:nvPr/>
        </p:nvCxnSpPr>
        <p:spPr>
          <a:xfrm>
            <a:off x="5508104" y="3212976"/>
            <a:ext cx="360040" cy="288032"/>
          </a:xfrm>
          <a:prstGeom prst="straightConnector1">
            <a:avLst/>
          </a:prstGeom>
          <a:ln w="34925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/>
          <p:cNvCxnSpPr/>
          <p:nvPr/>
        </p:nvCxnSpPr>
        <p:spPr>
          <a:xfrm flipH="1">
            <a:off x="6084168" y="3794361"/>
            <a:ext cx="8384" cy="423664"/>
          </a:xfrm>
          <a:prstGeom prst="straightConnector1">
            <a:avLst/>
          </a:prstGeom>
          <a:ln w="34925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3897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uadroTexto"/>
          <p:cNvSpPr txBox="1"/>
          <p:nvPr/>
        </p:nvSpPr>
        <p:spPr>
          <a:xfrm>
            <a:off x="329261" y="941751"/>
            <a:ext cx="3034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/>
              <a:t>Es construeix des del final cap a l’inici (</a:t>
            </a:r>
            <a:r>
              <a:rPr lang="ca-ES" i="1" err="1"/>
              <a:t>traceback</a:t>
            </a:r>
            <a:r>
              <a:rPr lang="ca-ES"/>
              <a:t>)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33266" y="192369"/>
            <a:ext cx="6282967" cy="50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ca-ES" sz="2400">
                <a:latin typeface="+mj-lt"/>
              </a:rPr>
              <a:t>Representar l’alineament que ha resultat l’òptim</a:t>
            </a:r>
            <a:endParaRPr lang="ca-ES" sz="2400" baseline="-25000">
              <a:latin typeface="+mj-lt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428736"/>
            <a:ext cx="56292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22 Conector recto de flecha"/>
          <p:cNvCxnSpPr/>
          <p:nvPr/>
        </p:nvCxnSpPr>
        <p:spPr>
          <a:xfrm rot="10800000">
            <a:off x="8143900" y="5643578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8" name="Agrupar 17"/>
          <p:cNvGrpSpPr/>
          <p:nvPr/>
        </p:nvGrpSpPr>
        <p:grpSpPr>
          <a:xfrm>
            <a:off x="270100" y="4003394"/>
            <a:ext cx="2792246" cy="1668799"/>
            <a:chOff x="214282" y="3500438"/>
            <a:chExt cx="2792246" cy="1668799"/>
          </a:xfrm>
        </p:grpSpPr>
        <p:sp>
          <p:nvSpPr>
            <p:cNvPr id="7" name="Text Box 49"/>
            <p:cNvSpPr txBox="1">
              <a:spLocks noChangeArrowheads="1"/>
            </p:cNvSpPr>
            <p:nvPr/>
          </p:nvSpPr>
          <p:spPr bwMode="auto">
            <a:xfrm>
              <a:off x="542825" y="357187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8" name="Text Box 50"/>
            <p:cNvSpPr txBox="1">
              <a:spLocks noChangeArrowheads="1"/>
            </p:cNvSpPr>
            <p:nvPr/>
          </p:nvSpPr>
          <p:spPr bwMode="auto">
            <a:xfrm>
              <a:off x="871368" y="357187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latin typeface="Courier New" pitchFamily="49" charset="0"/>
                </a:rPr>
                <a:t>T</a:t>
              </a: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</p:txBody>
        </p:sp>
        <p:sp>
          <p:nvSpPr>
            <p:cNvPr id="9" name="Text Box 51"/>
            <p:cNvSpPr txBox="1">
              <a:spLocks noChangeArrowheads="1"/>
            </p:cNvSpPr>
            <p:nvPr/>
          </p:nvSpPr>
          <p:spPr bwMode="auto">
            <a:xfrm>
              <a:off x="1199912" y="357187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solidFill>
                    <a:srgbClr val="FF0000"/>
                  </a:solidFill>
                  <a:latin typeface="Courier New" pitchFamily="49" charset="0"/>
                </a:rPr>
                <a:t>-</a:t>
              </a:r>
              <a:endParaRPr lang="ca-ES" sz="3600">
                <a:solidFill>
                  <a:srgbClr val="FF0000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</p:txBody>
        </p:sp>
        <p:sp>
          <p:nvSpPr>
            <p:cNvPr id="10" name="Text Box 52"/>
            <p:cNvSpPr txBox="1">
              <a:spLocks noChangeArrowheads="1"/>
            </p:cNvSpPr>
            <p:nvPr/>
          </p:nvSpPr>
          <p:spPr bwMode="auto">
            <a:xfrm>
              <a:off x="1528455" y="357187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12" name="Text Box 53"/>
            <p:cNvSpPr txBox="1">
              <a:spLocks noChangeArrowheads="1"/>
            </p:cNvSpPr>
            <p:nvPr/>
          </p:nvSpPr>
          <p:spPr bwMode="auto">
            <a:xfrm>
              <a:off x="1865599" y="357187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</p:txBody>
        </p:sp>
        <p:sp>
          <p:nvSpPr>
            <p:cNvPr id="13" name="Text Box 54"/>
            <p:cNvSpPr txBox="1">
              <a:spLocks noChangeArrowheads="1"/>
            </p:cNvSpPr>
            <p:nvPr/>
          </p:nvSpPr>
          <p:spPr bwMode="auto">
            <a:xfrm>
              <a:off x="2185541" y="357187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</p:txBody>
        </p:sp>
        <p:sp>
          <p:nvSpPr>
            <p:cNvPr id="14" name="Text Box 55"/>
            <p:cNvSpPr txBox="1">
              <a:spLocks noChangeArrowheads="1"/>
            </p:cNvSpPr>
            <p:nvPr/>
          </p:nvSpPr>
          <p:spPr bwMode="auto">
            <a:xfrm>
              <a:off x="2514085" y="357187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15" name="Text Box 56"/>
            <p:cNvSpPr txBox="1">
              <a:spLocks noChangeArrowheads="1"/>
            </p:cNvSpPr>
            <p:nvPr/>
          </p:nvSpPr>
          <p:spPr bwMode="auto">
            <a:xfrm>
              <a:off x="214282" y="3571876"/>
              <a:ext cx="466794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G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G</a:t>
              </a:r>
            </a:p>
          </p:txBody>
        </p:sp>
        <p:cxnSp>
          <p:nvCxnSpPr>
            <p:cNvPr id="17" name="16 Conector recto de flecha"/>
            <p:cNvCxnSpPr/>
            <p:nvPr/>
          </p:nvCxnSpPr>
          <p:spPr>
            <a:xfrm rot="10800000">
              <a:off x="2285984" y="3500438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24 Conector recto"/>
            <p:cNvCxnSpPr/>
            <p:nvPr/>
          </p:nvCxnSpPr>
          <p:spPr>
            <a:xfrm rot="5400000">
              <a:off x="178563" y="4321975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25 Conector recto"/>
            <p:cNvCxnSpPr/>
            <p:nvPr/>
          </p:nvCxnSpPr>
          <p:spPr>
            <a:xfrm rot="5400000">
              <a:off x="534959" y="432118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26 Conector recto"/>
            <p:cNvCxnSpPr/>
            <p:nvPr/>
          </p:nvCxnSpPr>
          <p:spPr>
            <a:xfrm rot="5400000">
              <a:off x="847498" y="4268918"/>
              <a:ext cx="500066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27 Conector recto"/>
            <p:cNvCxnSpPr/>
            <p:nvPr/>
          </p:nvCxnSpPr>
          <p:spPr>
            <a:xfrm rot="5400000">
              <a:off x="1535091" y="432118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28 Conector recto"/>
            <p:cNvCxnSpPr/>
            <p:nvPr/>
          </p:nvCxnSpPr>
          <p:spPr>
            <a:xfrm rot="5400000">
              <a:off x="1893075" y="4321975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29 Conector recto"/>
            <p:cNvCxnSpPr/>
            <p:nvPr/>
          </p:nvCxnSpPr>
          <p:spPr>
            <a:xfrm rot="5400000">
              <a:off x="2463785" y="432118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Conector recto de flecha 21"/>
          <p:cNvCxnSpPr/>
          <p:nvPr/>
        </p:nvCxnSpPr>
        <p:spPr>
          <a:xfrm flipH="1" flipV="1">
            <a:off x="5436096" y="3284984"/>
            <a:ext cx="504056" cy="360040"/>
          </a:xfrm>
          <a:prstGeom prst="straightConnector1">
            <a:avLst/>
          </a:prstGeom>
          <a:ln w="3492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/>
          <p:nvPr/>
        </p:nvCxnSpPr>
        <p:spPr>
          <a:xfrm flipV="1">
            <a:off x="6092552" y="3717032"/>
            <a:ext cx="8201" cy="520095"/>
          </a:xfrm>
          <a:prstGeom prst="straightConnector1">
            <a:avLst/>
          </a:prstGeom>
          <a:ln w="3492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Agrupar 15"/>
          <p:cNvGrpSpPr/>
          <p:nvPr/>
        </p:nvGrpSpPr>
        <p:grpSpPr>
          <a:xfrm>
            <a:off x="266808" y="1847500"/>
            <a:ext cx="2792246" cy="1668799"/>
            <a:chOff x="214282" y="1616928"/>
            <a:chExt cx="2792246" cy="1668799"/>
          </a:xfrm>
        </p:grpSpPr>
        <p:sp>
          <p:nvSpPr>
            <p:cNvPr id="31" name="Text Box 49"/>
            <p:cNvSpPr txBox="1">
              <a:spLocks noChangeArrowheads="1"/>
            </p:cNvSpPr>
            <p:nvPr/>
          </p:nvSpPr>
          <p:spPr bwMode="auto">
            <a:xfrm>
              <a:off x="542825" y="168836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32" name="Text Box 50"/>
            <p:cNvSpPr txBox="1">
              <a:spLocks noChangeArrowheads="1"/>
            </p:cNvSpPr>
            <p:nvPr/>
          </p:nvSpPr>
          <p:spPr bwMode="auto">
            <a:xfrm>
              <a:off x="871368" y="168836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-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</a:p>
          </p:txBody>
        </p:sp>
        <p:sp>
          <p:nvSpPr>
            <p:cNvPr id="33" name="Text Box 51"/>
            <p:cNvSpPr txBox="1">
              <a:spLocks noChangeArrowheads="1"/>
            </p:cNvSpPr>
            <p:nvPr/>
          </p:nvSpPr>
          <p:spPr bwMode="auto">
            <a:xfrm>
              <a:off x="1199912" y="168836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 err="1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</p:txBody>
        </p:sp>
        <p:sp>
          <p:nvSpPr>
            <p:cNvPr id="34" name="Text Box 52"/>
            <p:cNvSpPr txBox="1">
              <a:spLocks noChangeArrowheads="1"/>
            </p:cNvSpPr>
            <p:nvPr/>
          </p:nvSpPr>
          <p:spPr bwMode="auto">
            <a:xfrm>
              <a:off x="1528455" y="168836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35" name="Text Box 53"/>
            <p:cNvSpPr txBox="1">
              <a:spLocks noChangeArrowheads="1"/>
            </p:cNvSpPr>
            <p:nvPr/>
          </p:nvSpPr>
          <p:spPr bwMode="auto">
            <a:xfrm>
              <a:off x="1865599" y="168836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</p:txBody>
        </p:sp>
        <p:sp>
          <p:nvSpPr>
            <p:cNvPr id="36" name="Text Box 54"/>
            <p:cNvSpPr txBox="1">
              <a:spLocks noChangeArrowheads="1"/>
            </p:cNvSpPr>
            <p:nvPr/>
          </p:nvSpPr>
          <p:spPr bwMode="auto">
            <a:xfrm>
              <a:off x="2185541" y="1688366"/>
              <a:ext cx="461986" cy="1588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T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C</a:t>
              </a:r>
            </a:p>
          </p:txBody>
        </p:sp>
        <p:sp>
          <p:nvSpPr>
            <p:cNvPr id="37" name="Text Box 55"/>
            <p:cNvSpPr txBox="1">
              <a:spLocks noChangeArrowheads="1"/>
            </p:cNvSpPr>
            <p:nvPr/>
          </p:nvSpPr>
          <p:spPr bwMode="auto">
            <a:xfrm>
              <a:off x="2514085" y="1688366"/>
              <a:ext cx="492443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A</a:t>
              </a:r>
            </a:p>
          </p:txBody>
        </p:sp>
        <p:sp>
          <p:nvSpPr>
            <p:cNvPr id="38" name="Text Box 56"/>
            <p:cNvSpPr txBox="1">
              <a:spLocks noChangeArrowheads="1"/>
            </p:cNvSpPr>
            <p:nvPr/>
          </p:nvSpPr>
          <p:spPr bwMode="auto">
            <a:xfrm>
              <a:off x="214282" y="1688366"/>
              <a:ext cx="466794" cy="159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G</a:t>
              </a:r>
            </a:p>
            <a:p>
              <a:pPr algn="l" eaLnBrk="0" hangingPunct="0">
                <a:lnSpc>
                  <a:spcPct val="90000"/>
                </a:lnSpc>
              </a:pPr>
              <a:endParaRPr lang="ca-ES" sz="3600">
                <a:solidFill>
                  <a:schemeClr val="tx1"/>
                </a:solidFill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lang="ca-ES" sz="3600">
                  <a:solidFill>
                    <a:schemeClr val="tx1"/>
                  </a:solidFill>
                  <a:latin typeface="Courier New" pitchFamily="49" charset="0"/>
                </a:rPr>
                <a:t>G</a:t>
              </a:r>
            </a:p>
          </p:txBody>
        </p:sp>
        <p:cxnSp>
          <p:nvCxnSpPr>
            <p:cNvPr id="39" name="16 Conector recto de flecha"/>
            <p:cNvCxnSpPr/>
            <p:nvPr/>
          </p:nvCxnSpPr>
          <p:spPr>
            <a:xfrm rot="10800000">
              <a:off x="2285984" y="1616928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24 Conector recto"/>
            <p:cNvCxnSpPr/>
            <p:nvPr/>
          </p:nvCxnSpPr>
          <p:spPr>
            <a:xfrm rot="5400000">
              <a:off x="178563" y="2438465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25 Conector recto"/>
            <p:cNvCxnSpPr/>
            <p:nvPr/>
          </p:nvCxnSpPr>
          <p:spPr>
            <a:xfrm rot="5400000">
              <a:off x="534959" y="243767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26 Conector recto"/>
            <p:cNvCxnSpPr/>
            <p:nvPr/>
          </p:nvCxnSpPr>
          <p:spPr>
            <a:xfrm rot="5400000">
              <a:off x="1178695" y="2438465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27 Conector recto"/>
            <p:cNvCxnSpPr/>
            <p:nvPr/>
          </p:nvCxnSpPr>
          <p:spPr>
            <a:xfrm rot="5400000">
              <a:off x="1535091" y="243767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28 Conector recto"/>
            <p:cNvCxnSpPr/>
            <p:nvPr/>
          </p:nvCxnSpPr>
          <p:spPr>
            <a:xfrm rot="5400000">
              <a:off x="1893075" y="2438465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29 Conector recto"/>
            <p:cNvCxnSpPr/>
            <p:nvPr/>
          </p:nvCxnSpPr>
          <p:spPr>
            <a:xfrm rot="5400000">
              <a:off x="2463785" y="2437671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9CB6B070-ADAF-254B-BB52-45BBEDEA67F3}"/>
              </a:ext>
            </a:extLst>
          </p:cNvPr>
          <p:cNvSpPr/>
          <p:nvPr/>
        </p:nvSpPr>
        <p:spPr>
          <a:xfrm>
            <a:off x="477974" y="5981405"/>
            <a:ext cx="280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s-ES" sz="1200" b="1" i="1">
                <a:solidFill>
                  <a:srgbClr val="FF0000"/>
                </a:solidFill>
              </a:rPr>
              <a:t>When a program returns a sequence alignment, it may not be the only best alignment</a:t>
            </a:r>
            <a:endParaRPr lang="en-US" altLang="es-ES" sz="1200" i="1">
              <a:solidFill>
                <a:srgbClr val="FF0000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AD85D02-8D75-084F-9547-A128B060F32D}"/>
              </a:ext>
            </a:extLst>
          </p:cNvPr>
          <p:cNvSpPr/>
          <p:nvPr/>
        </p:nvSpPr>
        <p:spPr>
          <a:xfrm>
            <a:off x="374794" y="5493300"/>
            <a:ext cx="1154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err="1"/>
              <a:t>Score</a:t>
            </a:r>
            <a:r>
              <a:rPr lang="ca-ES"/>
              <a:t> = +4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FF731E71-CEFD-FB44-BD2E-98F3F10D6049}"/>
              </a:ext>
            </a:extLst>
          </p:cNvPr>
          <p:cNvSpPr/>
          <p:nvPr/>
        </p:nvSpPr>
        <p:spPr>
          <a:xfrm>
            <a:off x="326105" y="3327016"/>
            <a:ext cx="1154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err="1"/>
              <a:t>Score</a:t>
            </a:r>
            <a:r>
              <a:rPr lang="ca-ES"/>
              <a:t> = +4</a:t>
            </a:r>
          </a:p>
        </p:txBody>
      </p:sp>
    </p:spTree>
    <p:extLst>
      <p:ext uri="{BB962C8B-B14F-4D97-AF65-F5344CB8AC3E}">
        <p14:creationId xmlns:p14="http://schemas.microsoft.com/office/powerpoint/2010/main" val="25938739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2844" y="433968"/>
            <a:ext cx="8543925" cy="1631216"/>
          </a:xfrm>
          <a:prstGeom prst="rect">
            <a:avLst/>
          </a:prstGeom>
          <a:noFill/>
          <a:ln>
            <a:noFill/>
          </a:ln>
          <a:effectLst>
            <a:outerShdw blurRad="63500" dist="57501" dir="1676261" algn="ctr" rotWithShape="0">
              <a:schemeClr val="bg1">
                <a:alpha val="74998"/>
              </a:schemeClr>
            </a:outerShdw>
          </a:effectLst>
        </p:spPr>
        <p:txBody>
          <a:bodyPr>
            <a:spAutoFit/>
          </a:bodyPr>
          <a:lstStyle/>
          <a:p>
            <a:pPr lvl="1" algn="just">
              <a:defRPr/>
            </a:pPr>
            <a:r>
              <a:rPr lang="ca-ES" sz="2000"/>
              <a:t>L’</a:t>
            </a:r>
            <a:r>
              <a:rPr lang="ca-ES" sz="2000" b="1" u="sng"/>
              <a:t>algoritme de </a:t>
            </a:r>
            <a:r>
              <a:rPr lang="ca-ES" sz="2000" b="1" u="sng" err="1">
                <a:solidFill>
                  <a:srgbClr val="FF0000"/>
                </a:solidFill>
              </a:rPr>
              <a:t>Needleman</a:t>
            </a:r>
            <a:r>
              <a:rPr lang="ca-ES" sz="2000" b="1" u="sng">
                <a:solidFill>
                  <a:srgbClr val="FF0000"/>
                </a:solidFill>
              </a:rPr>
              <a:t> </a:t>
            </a:r>
            <a:r>
              <a:rPr lang="ca-ES" sz="2000" b="1" u="sng"/>
              <a:t>i </a:t>
            </a:r>
            <a:r>
              <a:rPr lang="ca-ES" sz="2000" b="1" u="sng" err="1">
                <a:solidFill>
                  <a:srgbClr val="FF0000"/>
                </a:solidFill>
              </a:rPr>
              <a:t>Wunsch</a:t>
            </a:r>
            <a:r>
              <a:rPr lang="ca-ES" sz="2000" b="1" u="sng">
                <a:solidFill>
                  <a:srgbClr val="FF0000"/>
                </a:solidFill>
              </a:rPr>
              <a:t> </a:t>
            </a:r>
            <a:r>
              <a:rPr lang="ca-ES" sz="2000" b="1" u="sng"/>
              <a:t>(1970)</a:t>
            </a:r>
            <a:r>
              <a:rPr lang="ca-ES" sz="2000"/>
              <a:t> permet fer </a:t>
            </a:r>
            <a:r>
              <a:rPr lang="ca-ES" sz="2000" b="1" u="sng"/>
              <a:t>alineaments </a:t>
            </a:r>
            <a:r>
              <a:rPr lang="ca-ES" sz="2000" b="1" u="sng">
                <a:solidFill>
                  <a:srgbClr val="FF0000"/>
                </a:solidFill>
              </a:rPr>
              <a:t>globals</a:t>
            </a:r>
            <a:r>
              <a:rPr lang="ca-ES" sz="2000">
                <a:solidFill>
                  <a:srgbClr val="FF0000"/>
                </a:solidFill>
              </a:rPr>
              <a:t> </a:t>
            </a:r>
            <a:r>
              <a:rPr lang="ca-ES" sz="2000"/>
              <a:t>òptims (alinea les seqüències al llarg de </a:t>
            </a:r>
            <a:r>
              <a:rPr lang="ca-ES" sz="2000" b="1"/>
              <a:t>tota</a:t>
            </a:r>
            <a:r>
              <a:rPr lang="ca-ES" sz="2000"/>
              <a:t> la seva longitud).</a:t>
            </a:r>
          </a:p>
          <a:p>
            <a:pPr lvl="2" algn="just">
              <a:buFont typeface="Arial" pitchFamily="34" charset="0"/>
              <a:buChar char="•"/>
              <a:defRPr/>
            </a:pPr>
            <a:r>
              <a:rPr lang="ca-ES" sz="2000">
                <a:latin typeface="+mj-lt"/>
              </a:rPr>
              <a:t> Seqüències de </a:t>
            </a:r>
            <a:r>
              <a:rPr lang="ca-ES" sz="2000" i="1">
                <a:solidFill>
                  <a:srgbClr val="FF0000"/>
                </a:solidFill>
                <a:latin typeface="+mj-lt"/>
              </a:rPr>
              <a:t>longituds semblants</a:t>
            </a:r>
          </a:p>
          <a:p>
            <a:pPr lvl="2" algn="just">
              <a:buFont typeface="Arial" pitchFamily="34" charset="0"/>
              <a:buChar char="•"/>
              <a:defRPr/>
            </a:pPr>
            <a:r>
              <a:rPr lang="ca-ES" sz="2000">
                <a:latin typeface="+mj-lt"/>
              </a:rPr>
              <a:t> </a:t>
            </a:r>
            <a:r>
              <a:rPr lang="ca-ES" sz="2000"/>
              <a:t>Seqüències </a:t>
            </a:r>
            <a:r>
              <a:rPr lang="ca-ES" sz="2000" i="1">
                <a:solidFill>
                  <a:srgbClr val="FF0000"/>
                </a:solidFill>
                <a:latin typeface="+mj-lt"/>
              </a:rPr>
              <a:t>relativament semblants</a:t>
            </a:r>
          </a:p>
          <a:p>
            <a:pPr lvl="1" algn="just">
              <a:defRPr/>
            </a:pPr>
            <a:endParaRPr lang="ca-ES" sz="2000" b="1" u="sng">
              <a:latin typeface="+mj-lt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b="53953"/>
          <a:stretch>
            <a:fillRect/>
          </a:stretch>
        </p:blipFill>
        <p:spPr bwMode="auto">
          <a:xfrm>
            <a:off x="1534144" y="2005604"/>
            <a:ext cx="5507854" cy="113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571472" y="3214686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/>
              <a:t>El 1981, Temple </a:t>
            </a:r>
            <a:r>
              <a:rPr lang="ca-ES" b="1">
                <a:solidFill>
                  <a:srgbClr val="FF0000"/>
                </a:solidFill>
              </a:rPr>
              <a:t>Smith</a:t>
            </a:r>
            <a:r>
              <a:rPr lang="ca-ES">
                <a:solidFill>
                  <a:srgbClr val="FF0000"/>
                </a:solidFill>
              </a:rPr>
              <a:t> </a:t>
            </a:r>
            <a:r>
              <a:rPr lang="ca-ES"/>
              <a:t>i Mike </a:t>
            </a:r>
            <a:r>
              <a:rPr lang="ca-ES" b="1">
                <a:solidFill>
                  <a:srgbClr val="FF0000"/>
                </a:solidFill>
              </a:rPr>
              <a:t>Waterman</a:t>
            </a:r>
            <a:r>
              <a:rPr lang="ca-ES">
                <a:solidFill>
                  <a:srgbClr val="FF0000"/>
                </a:solidFill>
              </a:rPr>
              <a:t> </a:t>
            </a:r>
            <a:r>
              <a:rPr lang="ca-ES"/>
              <a:t>proposen una modificació del algoritme de Needleman-Wunsch par a obtenir alineaments </a:t>
            </a:r>
            <a:r>
              <a:rPr lang="ca-ES" b="1" u="sng">
                <a:solidFill>
                  <a:srgbClr val="FF0000"/>
                </a:solidFill>
              </a:rPr>
              <a:t>locals</a:t>
            </a:r>
            <a:r>
              <a:rPr lang="ca-ES">
                <a:solidFill>
                  <a:srgbClr val="FF0000"/>
                </a:solidFill>
              </a:rPr>
              <a:t> </a:t>
            </a:r>
            <a:r>
              <a:rPr lang="ca-ES"/>
              <a:t>obtenint el millor score entre dos sub-seqüències d’un parell de seqüències.</a:t>
            </a:r>
          </a:p>
          <a:p>
            <a:pPr lvl="1">
              <a:buFont typeface="Arial" pitchFamily="34" charset="0"/>
              <a:buChar char="•"/>
            </a:pPr>
            <a:r>
              <a:rPr lang="ca-ES"/>
              <a:t> Útil en seqüències més </a:t>
            </a:r>
            <a:r>
              <a:rPr lang="ca-ES" i="1">
                <a:solidFill>
                  <a:srgbClr val="FF0000"/>
                </a:solidFill>
              </a:rPr>
              <a:t>divergents</a:t>
            </a:r>
          </a:p>
          <a:p>
            <a:pPr lvl="1">
              <a:buFont typeface="Arial" pitchFamily="34" charset="0"/>
              <a:buChar char="•"/>
            </a:pPr>
            <a:r>
              <a:rPr lang="ca-ES"/>
              <a:t> Les seqüències poden tenir </a:t>
            </a:r>
            <a:r>
              <a:rPr lang="ca-ES" i="1">
                <a:solidFill>
                  <a:srgbClr val="FF0000"/>
                </a:solidFill>
              </a:rPr>
              <a:t>qualsevol longitud</a:t>
            </a:r>
          </a:p>
          <a:p>
            <a:pPr lvl="1">
              <a:buFont typeface="Arial" pitchFamily="34" charset="0"/>
              <a:buChar char="•"/>
            </a:pPr>
            <a:r>
              <a:rPr lang="ca-ES"/>
              <a:t> Es diferencía del mètode anterior en la construcció de la matriu C(</a:t>
            </a:r>
            <a:r>
              <a:rPr lang="ca-ES" i="1"/>
              <a:t>m</a:t>
            </a:r>
            <a:r>
              <a:rPr lang="ca-ES"/>
              <a:t>x</a:t>
            </a:r>
            <a:r>
              <a:rPr lang="ca-ES" i="1"/>
              <a:t>n</a:t>
            </a:r>
            <a:r>
              <a:rPr lang="ca-ES"/>
              <a:t>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49801"/>
          <a:stretch>
            <a:fillRect/>
          </a:stretch>
        </p:blipFill>
        <p:spPr bwMode="auto">
          <a:xfrm>
            <a:off x="1357290" y="4929198"/>
            <a:ext cx="539344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63750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640"/>
            <a:ext cx="8420100" cy="1127048"/>
          </a:xfrm>
          <a:noFill/>
        </p:spPr>
        <p:txBody>
          <a:bodyPr>
            <a:normAutofit fontScale="90000"/>
          </a:bodyPr>
          <a:lstStyle/>
          <a:p>
            <a:r>
              <a:rPr lang="ca-ES">
                <a:ea typeface="ＭＳ Ｐゴシック" charset="-128"/>
              </a:rPr>
              <a:t>Alineaments </a:t>
            </a:r>
            <a:br>
              <a:rPr lang="ca-ES">
                <a:ea typeface="ＭＳ Ｐゴシック" charset="-128"/>
              </a:rPr>
            </a:br>
            <a:r>
              <a:rPr lang="ca-ES">
                <a:ea typeface="ＭＳ Ｐゴシック" charset="-128"/>
              </a:rPr>
              <a:t>Global      </a:t>
            </a:r>
            <a:r>
              <a:rPr lang="ca-ES" i="1">
                <a:ea typeface="ＭＳ Ｐゴシック" charset="-128"/>
              </a:rPr>
              <a:t>vs</a:t>
            </a:r>
            <a:r>
              <a:rPr lang="ca-ES">
                <a:ea typeface="ＭＳ Ｐゴシック" charset="-128"/>
              </a:rPr>
              <a:t>      Local  </a:t>
            </a: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1104874" y="1885962"/>
            <a:ext cx="2476500" cy="2286000"/>
          </a:xfrm>
          <a:custGeom>
            <a:avLst/>
            <a:gdLst>
              <a:gd name="T0" fmla="*/ 0 w 1440"/>
              <a:gd name="T1" fmla="*/ 0 h 1440"/>
              <a:gd name="T2" fmla="*/ 1135750461 w 1440"/>
              <a:gd name="T3" fmla="*/ 967740069 h 1440"/>
              <a:gd name="T4" fmla="*/ 1277719215 w 1440"/>
              <a:gd name="T5" fmla="*/ 967740069 h 1440"/>
              <a:gd name="T6" fmla="*/ 1845594661 w 1440"/>
              <a:gd name="T7" fmla="*/ 1451609905 h 1440"/>
              <a:gd name="T8" fmla="*/ 1987563415 w 1440"/>
              <a:gd name="T9" fmla="*/ 1451609905 h 1440"/>
              <a:gd name="T10" fmla="*/ 2147483647 w 1440"/>
              <a:gd name="T11" fmla="*/ 1814512678 h 1440"/>
              <a:gd name="T12" fmla="*/ 2147483647 w 1440"/>
              <a:gd name="T13" fmla="*/ 2147483647 h 1440"/>
              <a:gd name="T14" fmla="*/ 2147483647 w 1440"/>
              <a:gd name="T15" fmla="*/ 2147483647 h 1440"/>
              <a:gd name="T16" fmla="*/ 2147483647 w 1440"/>
              <a:gd name="T17" fmla="*/ 2147483647 h 1440"/>
              <a:gd name="T18" fmla="*/ 2147483647 w 1440"/>
              <a:gd name="T19" fmla="*/ 2147483647 h 14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40"/>
              <a:gd name="T31" fmla="*/ 0 h 1440"/>
              <a:gd name="T32" fmla="*/ 1440 w 1440"/>
              <a:gd name="T33" fmla="*/ 1440 h 14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40" h="1440">
                <a:moveTo>
                  <a:pt x="0" y="0"/>
                </a:moveTo>
                <a:lnTo>
                  <a:pt x="384" y="384"/>
                </a:lnTo>
                <a:lnTo>
                  <a:pt x="432" y="384"/>
                </a:lnTo>
                <a:lnTo>
                  <a:pt x="624" y="576"/>
                </a:lnTo>
                <a:lnTo>
                  <a:pt x="672" y="576"/>
                </a:lnTo>
                <a:lnTo>
                  <a:pt x="816" y="720"/>
                </a:lnTo>
                <a:lnTo>
                  <a:pt x="816" y="864"/>
                </a:lnTo>
                <a:lnTo>
                  <a:pt x="1248" y="1296"/>
                </a:lnTo>
                <a:lnTo>
                  <a:pt x="1296" y="1296"/>
                </a:lnTo>
                <a:lnTo>
                  <a:pt x="1440" y="1440"/>
                </a:lnTo>
              </a:path>
            </a:pathLst>
          </a:cu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5937274" y="2041506"/>
            <a:ext cx="660400" cy="609600"/>
          </a:xfrm>
          <a:custGeom>
            <a:avLst/>
            <a:gdLst>
              <a:gd name="T0" fmla="*/ 0 w 384"/>
              <a:gd name="T1" fmla="*/ 0 h 384"/>
              <a:gd name="T2" fmla="*/ 425906378 w 384"/>
              <a:gd name="T3" fmla="*/ 362902484 h 384"/>
              <a:gd name="T4" fmla="*/ 425906378 w 384"/>
              <a:gd name="T5" fmla="*/ 483870045 h 384"/>
              <a:gd name="T6" fmla="*/ 709844000 w 384"/>
              <a:gd name="T7" fmla="*/ 725804968 h 384"/>
              <a:gd name="T8" fmla="*/ 851812757 w 384"/>
              <a:gd name="T9" fmla="*/ 725804968 h 384"/>
              <a:gd name="T10" fmla="*/ 1135750486 w 384"/>
              <a:gd name="T11" fmla="*/ 967740089 h 3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4"/>
              <a:gd name="T19" fmla="*/ 0 h 384"/>
              <a:gd name="T20" fmla="*/ 384 w 384"/>
              <a:gd name="T21" fmla="*/ 384 h 3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4" h="384">
                <a:moveTo>
                  <a:pt x="0" y="0"/>
                </a:moveTo>
                <a:lnTo>
                  <a:pt x="144" y="144"/>
                </a:lnTo>
                <a:lnTo>
                  <a:pt x="144" y="192"/>
                </a:lnTo>
                <a:lnTo>
                  <a:pt x="240" y="288"/>
                </a:lnTo>
                <a:lnTo>
                  <a:pt x="288" y="288"/>
                </a:lnTo>
                <a:lnTo>
                  <a:pt x="384" y="384"/>
                </a:lnTo>
              </a:path>
            </a:pathLst>
          </a:cu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04874" y="1879612"/>
            <a:ext cx="24765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a-E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857224" y="1422412"/>
            <a:ext cx="305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1400" b="0" err="1">
                <a:solidFill>
                  <a:schemeClr val="tx1"/>
                </a:solidFill>
                <a:latin typeface="Verdana" pitchFamily="34" charset="0"/>
              </a:rPr>
              <a:t>Needleman</a:t>
            </a:r>
            <a:r>
              <a:rPr lang="es-ES_tradnl" sz="1400" b="0">
                <a:solidFill>
                  <a:schemeClr val="tx1"/>
                </a:solidFill>
                <a:latin typeface="Verdana" pitchFamily="34" charset="0"/>
              </a:rPr>
              <a:t> &amp; </a:t>
            </a:r>
            <a:r>
              <a:rPr lang="es-ES_tradnl" sz="1400" b="0" err="1">
                <a:solidFill>
                  <a:schemeClr val="tx1"/>
                </a:solidFill>
                <a:latin typeface="Verdana" pitchFamily="34" charset="0"/>
              </a:rPr>
              <a:t>Wunsch</a:t>
            </a:r>
            <a:r>
              <a:rPr lang="es-ES_tradnl" sz="1400" b="0">
                <a:solidFill>
                  <a:schemeClr val="tx1"/>
                </a:solidFill>
                <a:latin typeface="Verdana" pitchFamily="34" charset="0"/>
              </a:rPr>
              <a:t> (1970)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14348" y="4318012"/>
            <a:ext cx="3357586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ca-ES" sz="1600" b="0">
                <a:latin typeface="Verdana" pitchFamily="34" charset="0"/>
              </a:rPr>
              <a:t> Las seqüències s’alinean d’un extrem a l’altre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194324" y="1889106"/>
            <a:ext cx="24765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a-ES"/>
          </a:p>
        </p:txBody>
      </p: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4946674" y="714358"/>
            <a:ext cx="3054350" cy="1000126"/>
            <a:chOff x="3744" y="748"/>
            <a:chExt cx="1776" cy="630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3888" y="748"/>
              <a:ext cx="14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ca-ES" sz="1600" b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744" y="1186"/>
              <a:ext cx="177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s-ES_tradnl" sz="1400" b="0">
                  <a:solidFill>
                    <a:schemeClr val="tx1"/>
                  </a:solidFill>
                  <a:latin typeface="Verdana" pitchFamily="34" charset="0"/>
                </a:rPr>
                <a:t>Smith &amp; </a:t>
              </a:r>
              <a:r>
                <a:rPr lang="es-ES_tradnl" sz="1400" b="0" err="1">
                  <a:solidFill>
                    <a:schemeClr val="tx1"/>
                  </a:solidFill>
                  <a:latin typeface="Verdana" pitchFamily="34" charset="0"/>
                </a:rPr>
                <a:t>Waterman</a:t>
              </a:r>
              <a:r>
                <a:rPr lang="es-ES_tradnl" sz="1400" b="0">
                  <a:solidFill>
                    <a:schemeClr val="tx1"/>
                  </a:solidFill>
                  <a:latin typeface="Verdana" pitchFamily="34" charset="0"/>
                </a:rPr>
                <a:t> (1981)</a:t>
              </a:r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072066" y="4357694"/>
            <a:ext cx="344964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ca-ES" sz="1600">
                <a:latin typeface="Verdana" pitchFamily="34" charset="0"/>
              </a:rPr>
              <a:t> Las seqüències s'alineen en petites regions i aïllades</a:t>
            </a:r>
            <a:endParaRPr lang="ca-ES" sz="1600" b="0"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ca-ES" sz="1600">
                <a:latin typeface="Verdana" pitchFamily="34" charset="0"/>
              </a:rPr>
              <a:t> Mostren regions (dominis) conservats entre seqüències relativament distants</a:t>
            </a:r>
            <a:endParaRPr lang="ca-ES" sz="1600" b="0">
              <a:latin typeface="Verdana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899592" y="6021288"/>
            <a:ext cx="7882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/>
              <a:t>Ambdues </a:t>
            </a:r>
            <a:r>
              <a:rPr lang="ca-ES" i="1"/>
              <a:t>estratègies són </a:t>
            </a:r>
            <a:r>
              <a:rPr lang="ca-ES" b="1" i="1"/>
              <a:t>computacionalment “costoses” par a seqüències grans</a:t>
            </a:r>
          </a:p>
        </p:txBody>
      </p:sp>
    </p:spTree>
    <p:extLst>
      <p:ext uri="{BB962C8B-B14F-4D97-AF65-F5344CB8AC3E}">
        <p14:creationId xmlns:p14="http://schemas.microsoft.com/office/powerpoint/2010/main" val="1349143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46 CuadroTexto"/>
          <p:cNvSpPr txBox="1"/>
          <p:nvPr/>
        </p:nvSpPr>
        <p:spPr>
          <a:xfrm>
            <a:off x="2446470" y="5575178"/>
            <a:ext cx="46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b="1"/>
              <a:t>Temps en que ha actuat la mutació i la selecció </a:t>
            </a:r>
          </a:p>
        </p:txBody>
      </p:sp>
      <p:sp>
        <p:nvSpPr>
          <p:cNvPr id="38" name="46 CuadroTexto"/>
          <p:cNvSpPr txBox="1"/>
          <p:nvPr/>
        </p:nvSpPr>
        <p:spPr>
          <a:xfrm>
            <a:off x="1261612" y="397206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3200" b="1"/>
              <a:t>Què significa que dos seqüències estan </a:t>
            </a:r>
            <a:r>
              <a:rPr lang="ca-ES" sz="3200" b="1">
                <a:solidFill>
                  <a:srgbClr val="FF0000"/>
                </a:solidFill>
              </a:rPr>
              <a:t>relacionades</a:t>
            </a:r>
            <a:r>
              <a:rPr lang="ca-ES" sz="3200" b="1"/>
              <a:t>?</a:t>
            </a:r>
          </a:p>
          <a:p>
            <a:endParaRPr lang="ca-ES" sz="2400" b="1"/>
          </a:p>
          <a:p>
            <a:r>
              <a:rPr lang="ca-ES" sz="2400" b="1"/>
              <a:t>És una evidència que han divergit d’un </a:t>
            </a:r>
            <a:r>
              <a:rPr lang="ca-ES" sz="2400" b="1">
                <a:solidFill>
                  <a:srgbClr val="FF0000"/>
                </a:solidFill>
              </a:rPr>
              <a:t>ancestre comú</a:t>
            </a:r>
          </a:p>
        </p:txBody>
      </p:sp>
      <p:cxnSp>
        <p:nvCxnSpPr>
          <p:cNvPr id="10" name="Conector recto de flecha 9"/>
          <p:cNvCxnSpPr/>
          <p:nvPr/>
        </p:nvCxnSpPr>
        <p:spPr>
          <a:xfrm>
            <a:off x="3707904" y="5229200"/>
            <a:ext cx="2524240" cy="0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3 CuadroTexto">
            <a:extLst>
              <a:ext uri="{FF2B5EF4-FFF2-40B4-BE49-F238E27FC236}">
                <a16:creationId xmlns:a16="http://schemas.microsoft.com/office/drawing/2014/main" id="{32DA12B4-F130-2B45-9904-BC07AF7DD4B0}"/>
              </a:ext>
            </a:extLst>
          </p:cNvPr>
          <p:cNvSpPr txBox="1"/>
          <p:nvPr/>
        </p:nvSpPr>
        <p:spPr>
          <a:xfrm>
            <a:off x="2478578" y="3684218"/>
            <a:ext cx="175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/>
              <a:t>ACGGCT</a:t>
            </a:r>
          </a:p>
          <a:p>
            <a:pPr algn="ctr"/>
            <a:r>
              <a:rPr lang="ca-ES" b="1"/>
              <a:t>(Ancestre comú)</a:t>
            </a:r>
          </a:p>
        </p:txBody>
      </p:sp>
      <p:sp>
        <p:nvSpPr>
          <p:cNvPr id="12" name="4 CuadroTexto">
            <a:extLst>
              <a:ext uri="{FF2B5EF4-FFF2-40B4-BE49-F238E27FC236}">
                <a16:creationId xmlns:a16="http://schemas.microsoft.com/office/drawing/2014/main" id="{58B26D5A-F9E3-0D4D-9F2E-8862E8DC7CF6}"/>
              </a:ext>
            </a:extLst>
          </p:cNvPr>
          <p:cNvSpPr txBox="1"/>
          <p:nvPr/>
        </p:nvSpPr>
        <p:spPr>
          <a:xfrm>
            <a:off x="5259001" y="2960378"/>
            <a:ext cx="17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 err="1">
                <a:solidFill>
                  <a:srgbClr val="FF0000"/>
                </a:solidFill>
              </a:rPr>
              <a:t>Seq</a:t>
            </a:r>
            <a:r>
              <a:rPr lang="ca-ES" b="1">
                <a:solidFill>
                  <a:srgbClr val="FF0000"/>
                </a:solidFill>
              </a:rPr>
              <a:t> 1     ACGGTT</a:t>
            </a:r>
          </a:p>
        </p:txBody>
      </p:sp>
      <p:sp>
        <p:nvSpPr>
          <p:cNvPr id="13" name="5 CuadroTexto">
            <a:extLst>
              <a:ext uri="{FF2B5EF4-FFF2-40B4-BE49-F238E27FC236}">
                <a16:creationId xmlns:a16="http://schemas.microsoft.com/office/drawing/2014/main" id="{5D13EC4F-2AA8-4542-AFB9-88320DA54F5D}"/>
              </a:ext>
            </a:extLst>
          </p:cNvPr>
          <p:cNvSpPr txBox="1"/>
          <p:nvPr/>
        </p:nvSpPr>
        <p:spPr>
          <a:xfrm>
            <a:off x="6352043" y="4547972"/>
            <a:ext cx="157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>
                <a:solidFill>
                  <a:schemeClr val="accent3">
                    <a:lumMod val="75000"/>
                  </a:schemeClr>
                </a:solidFill>
              </a:rPr>
              <a:t>Seq 3    ACGGT</a:t>
            </a:r>
          </a:p>
        </p:txBody>
      </p:sp>
      <p:cxnSp>
        <p:nvCxnSpPr>
          <p:cNvPr id="14" name="6 Conector recto de flecha">
            <a:extLst>
              <a:ext uri="{FF2B5EF4-FFF2-40B4-BE49-F238E27FC236}">
                <a16:creationId xmlns:a16="http://schemas.microsoft.com/office/drawing/2014/main" id="{AA2E63AB-B095-5845-A0E5-A4E413AC0B24}"/>
              </a:ext>
            </a:extLst>
          </p:cNvPr>
          <p:cNvCxnSpPr>
            <a:cxnSpLocks/>
          </p:cNvCxnSpPr>
          <p:nvPr/>
        </p:nvCxnSpPr>
        <p:spPr>
          <a:xfrm flipV="1">
            <a:off x="4223467" y="3281849"/>
            <a:ext cx="975647" cy="6018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7 Conector recto de flecha">
            <a:extLst>
              <a:ext uri="{FF2B5EF4-FFF2-40B4-BE49-F238E27FC236}">
                <a16:creationId xmlns:a16="http://schemas.microsoft.com/office/drawing/2014/main" id="{2A428D1C-FA83-0741-B888-86CA9BBA0194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4238495" y="3876669"/>
            <a:ext cx="2113548" cy="8559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8 CuadroTexto">
            <a:extLst>
              <a:ext uri="{FF2B5EF4-FFF2-40B4-BE49-F238E27FC236}">
                <a16:creationId xmlns:a16="http://schemas.microsoft.com/office/drawing/2014/main" id="{39BC9836-4706-684F-8C85-588A637559A1}"/>
              </a:ext>
            </a:extLst>
          </p:cNvPr>
          <p:cNvSpPr txBox="1"/>
          <p:nvPr/>
        </p:nvSpPr>
        <p:spPr>
          <a:xfrm>
            <a:off x="5868144" y="3497590"/>
            <a:ext cx="172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 err="1">
                <a:solidFill>
                  <a:srgbClr val="8EB4E3"/>
                </a:solidFill>
              </a:rPr>
              <a:t>Seq</a:t>
            </a:r>
            <a:r>
              <a:rPr lang="ca-ES" b="1">
                <a:solidFill>
                  <a:srgbClr val="8EB4E3"/>
                </a:solidFill>
              </a:rPr>
              <a:t> 2    ACGGAT</a:t>
            </a:r>
          </a:p>
        </p:txBody>
      </p:sp>
      <p:cxnSp>
        <p:nvCxnSpPr>
          <p:cNvPr id="17" name="10 Conector recto de flecha">
            <a:extLst>
              <a:ext uri="{FF2B5EF4-FFF2-40B4-BE49-F238E27FC236}">
                <a16:creationId xmlns:a16="http://schemas.microsoft.com/office/drawing/2014/main" id="{D815993E-9B3E-F942-AE5F-16DF10B3098A}"/>
              </a:ext>
            </a:extLst>
          </p:cNvPr>
          <p:cNvCxnSpPr>
            <a:cxnSpLocks/>
          </p:cNvCxnSpPr>
          <p:nvPr/>
        </p:nvCxnSpPr>
        <p:spPr>
          <a:xfrm flipV="1">
            <a:off x="4228714" y="3713866"/>
            <a:ext cx="1639430" cy="1772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73674" y="1428736"/>
            <a:ext cx="175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/>
              <a:t>ACGGCT</a:t>
            </a:r>
          </a:p>
          <a:p>
            <a:pPr algn="ctr"/>
            <a:r>
              <a:rPr lang="ca-ES" b="1"/>
              <a:t>(Ancestre comú)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156713" y="428604"/>
            <a:ext cx="174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 err="1">
                <a:solidFill>
                  <a:srgbClr val="FF0000"/>
                </a:solidFill>
              </a:rPr>
              <a:t>Seq</a:t>
            </a:r>
            <a:r>
              <a:rPr lang="ca-ES" b="1">
                <a:solidFill>
                  <a:srgbClr val="FF0000"/>
                </a:solidFill>
              </a:rPr>
              <a:t> 1     ACGGTT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228151" y="2143116"/>
            <a:ext cx="157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>
                <a:solidFill>
                  <a:schemeClr val="accent3">
                    <a:lumMod val="75000"/>
                  </a:schemeClr>
                </a:solidFill>
              </a:rPr>
              <a:t>Seq 3    ACGGT</a:t>
            </a:r>
          </a:p>
        </p:txBody>
      </p:sp>
      <p:cxnSp>
        <p:nvCxnSpPr>
          <p:cNvPr id="7" name="6 Conector recto de flecha"/>
          <p:cNvCxnSpPr>
            <a:endCxn id="5" idx="1"/>
          </p:cNvCxnSpPr>
          <p:nvPr/>
        </p:nvCxnSpPr>
        <p:spPr>
          <a:xfrm flipV="1">
            <a:off x="2299325" y="613270"/>
            <a:ext cx="1857388" cy="10297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>
            <a:endCxn id="6" idx="1"/>
          </p:cNvCxnSpPr>
          <p:nvPr/>
        </p:nvCxnSpPr>
        <p:spPr>
          <a:xfrm>
            <a:off x="2299325" y="1643050"/>
            <a:ext cx="1928826" cy="6847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4217657" y="1273718"/>
            <a:ext cx="172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a-ES" b="1">
                <a:solidFill>
                  <a:srgbClr val="8EB4E3"/>
                </a:solidFill>
              </a:rPr>
              <a:t>Seq 2    ACGGAT</a:t>
            </a:r>
          </a:p>
        </p:txBody>
      </p:sp>
      <p:cxnSp>
        <p:nvCxnSpPr>
          <p:cNvPr id="11" name="10 Conector recto de flecha"/>
          <p:cNvCxnSpPr>
            <a:endCxn id="9" idx="1"/>
          </p:cNvCxnSpPr>
          <p:nvPr/>
        </p:nvCxnSpPr>
        <p:spPr>
          <a:xfrm flipV="1">
            <a:off x="2276858" y="1458384"/>
            <a:ext cx="1940799" cy="1846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49" name="48 Grupo"/>
          <p:cNvGrpSpPr/>
          <p:nvPr/>
        </p:nvGrpSpPr>
        <p:grpSpPr>
          <a:xfrm>
            <a:off x="527335" y="3581285"/>
            <a:ext cx="8158170" cy="1863939"/>
            <a:chOff x="527335" y="3211524"/>
            <a:chExt cx="8158170" cy="1863939"/>
          </a:xfrm>
        </p:grpSpPr>
        <p:grpSp>
          <p:nvGrpSpPr>
            <p:cNvPr id="12" name="Group 2"/>
            <p:cNvGrpSpPr>
              <a:grpSpLocks/>
            </p:cNvGrpSpPr>
            <p:nvPr/>
          </p:nvGrpSpPr>
          <p:grpSpPr bwMode="auto">
            <a:xfrm>
              <a:off x="1071538" y="3211524"/>
              <a:ext cx="1285884" cy="930275"/>
              <a:chOff x="624" y="1008"/>
              <a:chExt cx="4848" cy="586"/>
            </a:xfrm>
          </p:grpSpPr>
          <p:sp>
            <p:nvSpPr>
              <p:cNvPr id="13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rgbClr val="FF0000"/>
                    </a:solidFill>
                    <a:latin typeface="Courier New" pitchFamily="49" charset="0"/>
                  </a:rPr>
                  <a:t>ACGGTT</a:t>
                </a:r>
              </a:p>
            </p:txBody>
          </p:sp>
          <p:sp>
            <p:nvSpPr>
              <p:cNvPr id="15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grpSp>
          <p:nvGrpSpPr>
            <p:cNvPr id="16" name="Group 2"/>
            <p:cNvGrpSpPr>
              <a:grpSpLocks/>
            </p:cNvGrpSpPr>
            <p:nvPr/>
          </p:nvGrpSpPr>
          <p:grpSpPr bwMode="auto">
            <a:xfrm>
              <a:off x="3571868" y="3213105"/>
              <a:ext cx="1285884" cy="930275"/>
              <a:chOff x="624" y="1008"/>
              <a:chExt cx="4848" cy="586"/>
            </a:xfrm>
          </p:grpSpPr>
          <p:sp>
            <p:nvSpPr>
              <p:cNvPr id="17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18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chemeClr val="tx2">
                        <a:lumMod val="40000"/>
                        <a:lumOff val="60000"/>
                      </a:schemeClr>
                    </a:solidFill>
                    <a:latin typeface="Courier New" pitchFamily="49" charset="0"/>
                  </a:rPr>
                  <a:t>ACGGAT</a:t>
                </a:r>
              </a:p>
            </p:txBody>
          </p:sp>
          <p:sp>
            <p:nvSpPr>
              <p:cNvPr id="19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grpSp>
          <p:nvGrpSpPr>
            <p:cNvPr id="20" name="Group 2"/>
            <p:cNvGrpSpPr>
              <a:grpSpLocks/>
            </p:cNvGrpSpPr>
            <p:nvPr/>
          </p:nvGrpSpPr>
          <p:grpSpPr bwMode="auto">
            <a:xfrm>
              <a:off x="6143636" y="3211524"/>
              <a:ext cx="1285884" cy="930275"/>
              <a:chOff x="624" y="1008"/>
              <a:chExt cx="4848" cy="586"/>
            </a:xfrm>
          </p:grpSpPr>
          <p:sp>
            <p:nvSpPr>
              <p:cNvPr id="21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22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rgbClr val="77933C"/>
                    </a:solidFill>
                    <a:latin typeface="Courier New" pitchFamily="49" charset="0"/>
                  </a:rPr>
                  <a:t>ACGG-T</a:t>
                </a:r>
              </a:p>
            </p:txBody>
          </p:sp>
          <p:sp>
            <p:nvSpPr>
              <p:cNvPr id="23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sp>
          <p:nvSpPr>
            <p:cNvPr id="24" name="23 CuadroTexto"/>
            <p:cNvSpPr txBox="1"/>
            <p:nvPr/>
          </p:nvSpPr>
          <p:spPr>
            <a:xfrm>
              <a:off x="7429520" y="3354400"/>
              <a:ext cx="1255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/>
                <a:t>Forat (</a:t>
              </a:r>
              <a:r>
                <a:rPr lang="ca-ES" i="1"/>
                <a:t>Gap</a:t>
              </a:r>
              <a:r>
                <a:rPr lang="ca-ES"/>
                <a:t>)</a:t>
              </a:r>
            </a:p>
          </p:txBody>
        </p:sp>
        <p:cxnSp>
          <p:nvCxnSpPr>
            <p:cNvPr id="43" name="42 Conector recto de flecha"/>
            <p:cNvCxnSpPr/>
            <p:nvPr/>
          </p:nvCxnSpPr>
          <p:spPr>
            <a:xfrm rot="10800000" flipV="1">
              <a:off x="6929454" y="3568714"/>
              <a:ext cx="428628" cy="2857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44" name="43 CuadroTexto"/>
            <p:cNvSpPr txBox="1"/>
            <p:nvPr/>
          </p:nvSpPr>
          <p:spPr>
            <a:xfrm>
              <a:off x="1067219" y="4429132"/>
              <a:ext cx="11721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/>
                <a:t>83,3%</a:t>
              </a:r>
            </a:p>
            <a:p>
              <a:pPr algn="ctr"/>
              <a:r>
                <a:rPr lang="ca-ES"/>
                <a:t>idèntiques</a:t>
              </a:r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3618518" y="4429132"/>
              <a:ext cx="11721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/>
                <a:t>83,3%</a:t>
              </a:r>
            </a:p>
            <a:p>
              <a:pPr algn="ctr"/>
              <a:r>
                <a:rPr lang="ca-ES"/>
                <a:t>idèntiques</a:t>
              </a:r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118848" y="4429132"/>
              <a:ext cx="11721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/>
                <a:t>83,3%</a:t>
              </a:r>
            </a:p>
            <a:p>
              <a:pPr algn="ctr"/>
              <a:r>
                <a:rPr lang="ca-ES"/>
                <a:t>idèntiques</a:t>
              </a:r>
            </a:p>
          </p:txBody>
        </p:sp>
        <p:sp>
          <p:nvSpPr>
            <p:cNvPr id="48" name="47 CuadroTexto"/>
            <p:cNvSpPr txBox="1"/>
            <p:nvPr/>
          </p:nvSpPr>
          <p:spPr>
            <a:xfrm>
              <a:off x="527335" y="3769512"/>
              <a:ext cx="5955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>
                  <a:solidFill>
                    <a:srgbClr val="FF0000"/>
                  </a:solidFill>
                </a:rPr>
                <a:t>Seq1</a:t>
              </a:r>
              <a:r>
                <a:rPr lang="ca-ES"/>
                <a:t>   </a:t>
              </a:r>
              <a:r>
                <a:rPr lang="ca-ES">
                  <a:solidFill>
                    <a:srgbClr val="FF0000"/>
                  </a:solidFill>
                </a:rPr>
                <a:t>                  </a:t>
              </a:r>
              <a:r>
                <a:rPr lang="ca-ES"/>
                <a:t>                  </a:t>
              </a:r>
              <a:r>
                <a:rPr lang="ca-ES">
                  <a:solidFill>
                    <a:srgbClr val="8EB4E3"/>
                  </a:solidFill>
                </a:rPr>
                <a:t>Seq2</a:t>
              </a:r>
              <a:r>
                <a:rPr lang="ca-ES"/>
                <a:t>                                         </a:t>
              </a:r>
              <a:r>
                <a:rPr lang="ca-ES">
                  <a:solidFill>
                    <a:srgbClr val="77933C"/>
                  </a:solidFill>
                </a:rPr>
                <a:t>Seq3</a:t>
              </a:r>
            </a:p>
          </p:txBody>
        </p:sp>
      </p:grpSp>
      <p:grpSp>
        <p:nvGrpSpPr>
          <p:cNvPr id="55" name="54 Grupo"/>
          <p:cNvGrpSpPr/>
          <p:nvPr/>
        </p:nvGrpSpPr>
        <p:grpSpPr>
          <a:xfrm>
            <a:off x="6357950" y="428604"/>
            <a:ext cx="2459740" cy="2071702"/>
            <a:chOff x="6357950" y="428604"/>
            <a:chExt cx="2459740" cy="2071702"/>
          </a:xfrm>
        </p:grpSpPr>
        <p:sp>
          <p:nvSpPr>
            <p:cNvPr id="51" name="50 CuadroTexto"/>
            <p:cNvSpPr txBox="1"/>
            <p:nvPr/>
          </p:nvSpPr>
          <p:spPr>
            <a:xfrm>
              <a:off x="6357950" y="428604"/>
              <a:ext cx="22204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/>
                <a:t>Substitució (transició)</a:t>
              </a:r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357950" y="1273718"/>
              <a:ext cx="2459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/>
                <a:t>Substitució (transversió)</a:t>
              </a:r>
            </a:p>
          </p:txBody>
        </p:sp>
        <p:sp>
          <p:nvSpPr>
            <p:cNvPr id="54" name="53 CuadroTexto"/>
            <p:cNvSpPr txBox="1"/>
            <p:nvPr/>
          </p:nvSpPr>
          <p:spPr>
            <a:xfrm>
              <a:off x="6357950" y="2130974"/>
              <a:ext cx="8816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/>
                <a:t>Deleció</a:t>
              </a:r>
            </a:p>
          </p:txBody>
        </p:sp>
      </p:grpSp>
      <p:sp>
        <p:nvSpPr>
          <p:cNvPr id="36" name="35 CuadroTexto"/>
          <p:cNvSpPr txBox="1"/>
          <p:nvPr/>
        </p:nvSpPr>
        <p:spPr>
          <a:xfrm>
            <a:off x="349465" y="3347901"/>
            <a:ext cx="994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/>
              <a:t>Identitat</a:t>
            </a:r>
          </a:p>
        </p:txBody>
      </p:sp>
      <p:cxnSp>
        <p:nvCxnSpPr>
          <p:cNvPr id="37" name="36 Conector recto de flecha"/>
          <p:cNvCxnSpPr>
            <a:cxnSpLocks/>
          </p:cNvCxnSpPr>
          <p:nvPr/>
        </p:nvCxnSpPr>
        <p:spPr>
          <a:xfrm>
            <a:off x="798257" y="3705713"/>
            <a:ext cx="353007" cy="3407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5" name="35 CuadroTexto">
            <a:extLst>
              <a:ext uri="{FF2B5EF4-FFF2-40B4-BE49-F238E27FC236}">
                <a16:creationId xmlns:a16="http://schemas.microsoft.com/office/drawing/2014/main" id="{9CF46D5D-277E-E04B-B937-50F5CFE57868}"/>
              </a:ext>
            </a:extLst>
          </p:cNvPr>
          <p:cNvSpPr txBox="1"/>
          <p:nvPr/>
        </p:nvSpPr>
        <p:spPr>
          <a:xfrm>
            <a:off x="4806914" y="3360654"/>
            <a:ext cx="693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/>
              <a:t>Canvi</a:t>
            </a:r>
          </a:p>
        </p:txBody>
      </p:sp>
      <p:cxnSp>
        <p:nvCxnSpPr>
          <p:cNvPr id="38" name="36 Conector recto de flecha">
            <a:extLst>
              <a:ext uri="{FF2B5EF4-FFF2-40B4-BE49-F238E27FC236}">
                <a16:creationId xmlns:a16="http://schemas.microsoft.com/office/drawing/2014/main" id="{C7BA2886-26C3-E145-937D-E7C42AD8B79E}"/>
              </a:ext>
            </a:extLst>
          </p:cNvPr>
          <p:cNvCxnSpPr>
            <a:cxnSpLocks/>
          </p:cNvCxnSpPr>
          <p:nvPr/>
        </p:nvCxnSpPr>
        <p:spPr>
          <a:xfrm flipH="1">
            <a:off x="4356812" y="3654745"/>
            <a:ext cx="483423" cy="3809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9" name="35 CuadroTexto">
            <a:extLst>
              <a:ext uri="{FF2B5EF4-FFF2-40B4-BE49-F238E27FC236}">
                <a16:creationId xmlns:a16="http://schemas.microsoft.com/office/drawing/2014/main" id="{DC9228D9-FFB7-E046-B192-5BE4F6284E59}"/>
              </a:ext>
            </a:extLst>
          </p:cNvPr>
          <p:cNvSpPr txBox="1"/>
          <p:nvPr/>
        </p:nvSpPr>
        <p:spPr>
          <a:xfrm>
            <a:off x="2260128" y="3375752"/>
            <a:ext cx="693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/>
              <a:t>Canvi</a:t>
            </a:r>
          </a:p>
        </p:txBody>
      </p:sp>
      <p:cxnSp>
        <p:nvCxnSpPr>
          <p:cNvPr id="40" name="36 Conector recto de flecha">
            <a:extLst>
              <a:ext uri="{FF2B5EF4-FFF2-40B4-BE49-F238E27FC236}">
                <a16:creationId xmlns:a16="http://schemas.microsoft.com/office/drawing/2014/main" id="{D09B6D5A-1139-3342-B3DA-4CB78D335D44}"/>
              </a:ext>
            </a:extLst>
          </p:cNvPr>
          <p:cNvCxnSpPr>
            <a:cxnSpLocks/>
          </p:cNvCxnSpPr>
          <p:nvPr/>
        </p:nvCxnSpPr>
        <p:spPr>
          <a:xfrm flipH="1">
            <a:off x="1810026" y="3669843"/>
            <a:ext cx="483423" cy="3809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F874AEB-9C24-CA46-875A-3E4160C0B398}"/>
              </a:ext>
            </a:extLst>
          </p:cNvPr>
          <p:cNvSpPr txBox="1"/>
          <p:nvPr/>
        </p:nvSpPr>
        <p:spPr>
          <a:xfrm>
            <a:off x="1714480" y="5841692"/>
            <a:ext cx="5955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/>
              <a:t>Cal un </a:t>
            </a:r>
            <a:r>
              <a:rPr lang="ca-ES" b="1">
                <a:solidFill>
                  <a:srgbClr val="FF0000"/>
                </a:solidFill>
              </a:rPr>
              <a:t>sistema de puntuació </a:t>
            </a:r>
            <a:r>
              <a:rPr lang="ca-ES"/>
              <a:t>per determinar com d’</a:t>
            </a:r>
            <a:r>
              <a:rPr lang="ca-ES" i="1"/>
              <a:t>idèntiques </a:t>
            </a:r>
            <a:r>
              <a:rPr lang="ca-ES"/>
              <a:t>(o</a:t>
            </a:r>
            <a:r>
              <a:rPr lang="ca-ES" i="1"/>
              <a:t> semblants)</a:t>
            </a:r>
            <a:r>
              <a:rPr lang="ca-ES"/>
              <a:t> són aquestes seqüències entre ells 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6977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035" y="357166"/>
            <a:ext cx="81439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400" dirty="0"/>
              <a:t>Assignació d’una puntuació: </a:t>
            </a:r>
            <a:r>
              <a:rPr lang="ca-ES" sz="2400" b="1" dirty="0"/>
              <a:t>sistema de puntuació</a:t>
            </a:r>
          </a:p>
          <a:p>
            <a:pPr algn="ctr"/>
            <a:endParaRPr lang="ca-ES" sz="2400" dirty="0"/>
          </a:p>
          <a:p>
            <a:pPr algn="just"/>
            <a:r>
              <a:rPr lang="ca-ES" dirty="0"/>
              <a:t>A cada parell de l’alineament s’assigna un valor que serà major o menor (també amb valors negatius) en funció de la probabilitat de l’esdeveniment evolutiu que ha pogut generar aquell canvi. Després es sumen tots aquests valors al llarg de l'alineament (</a:t>
            </a:r>
            <a:r>
              <a:rPr lang="ca-ES" b="1" u="sng" dirty="0">
                <a:solidFill>
                  <a:srgbClr val="FF0000"/>
                </a:solidFill>
              </a:rPr>
              <a:t>Sistema de puntuació additiu</a:t>
            </a:r>
            <a:r>
              <a:rPr lang="ca-ES" dirty="0"/>
              <a:t>)</a:t>
            </a:r>
          </a:p>
          <a:p>
            <a:pPr algn="just"/>
            <a:endParaRPr lang="ca-ES" dirty="0"/>
          </a:p>
          <a:p>
            <a:pPr algn="just"/>
            <a:r>
              <a:rPr lang="ca-ES" dirty="0"/>
              <a:t>A las puntuacions negatives se les coneix como </a:t>
            </a:r>
            <a:r>
              <a:rPr lang="ca-ES" b="1" u="sng" dirty="0">
                <a:solidFill>
                  <a:srgbClr val="FF0000"/>
                </a:solidFill>
              </a:rPr>
              <a:t>penalitzacions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051720" y="3933056"/>
            <a:ext cx="26935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dirty="0"/>
              <a:t>Identitats (</a:t>
            </a:r>
            <a:r>
              <a:rPr lang="ca-ES" sz="1600" i="1" dirty="0" err="1"/>
              <a:t>match</a:t>
            </a:r>
            <a:r>
              <a:rPr lang="ca-ES" sz="1600" dirty="0"/>
              <a:t>)</a:t>
            </a:r>
          </a:p>
          <a:p>
            <a:r>
              <a:rPr lang="ca-ES" sz="1600" dirty="0"/>
              <a:t>Transicions</a:t>
            </a:r>
          </a:p>
          <a:p>
            <a:r>
              <a:rPr lang="ca-ES" sz="1600" dirty="0"/>
              <a:t>Transversions</a:t>
            </a:r>
          </a:p>
          <a:p>
            <a:r>
              <a:rPr lang="ca-ES" sz="1600" i="1" dirty="0" err="1"/>
              <a:t>Indels</a:t>
            </a:r>
            <a:r>
              <a:rPr lang="ca-ES" sz="1600" dirty="0"/>
              <a:t> (Insercions o Delecions)</a:t>
            </a:r>
          </a:p>
        </p:txBody>
      </p:sp>
      <p:sp>
        <p:nvSpPr>
          <p:cNvPr id="8" name="7 Flecha abajo"/>
          <p:cNvSpPr/>
          <p:nvPr/>
        </p:nvSpPr>
        <p:spPr>
          <a:xfrm>
            <a:off x="1627412" y="3713042"/>
            <a:ext cx="357190" cy="164307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CuadroTexto"/>
          <p:cNvSpPr txBox="1"/>
          <p:nvPr/>
        </p:nvSpPr>
        <p:spPr>
          <a:xfrm>
            <a:off x="495304" y="3212976"/>
            <a:ext cx="128503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3600" b="1"/>
              <a:t>+ </a:t>
            </a:r>
            <a:r>
              <a:rPr lang="ca-ES" sz="1600" b="1"/>
              <a:t>probable</a:t>
            </a:r>
          </a:p>
          <a:p>
            <a:endParaRPr lang="ca-ES" sz="3600" b="1"/>
          </a:p>
          <a:p>
            <a:endParaRPr lang="ca-ES" sz="3600" b="1"/>
          </a:p>
          <a:p>
            <a:r>
              <a:rPr lang="ca-ES" sz="3600" b="1"/>
              <a:t>- </a:t>
            </a:r>
            <a:r>
              <a:rPr lang="ca-ES" sz="1600" b="1"/>
              <a:t>probable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48F9C946-6FB8-6343-8CD0-32A9D76D6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4048" y="3068960"/>
            <a:ext cx="2913851" cy="2792899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6A976F5-9D78-F24D-B447-6E56C890221C}"/>
              </a:ext>
            </a:extLst>
          </p:cNvPr>
          <p:cNvSpPr/>
          <p:nvPr/>
        </p:nvSpPr>
        <p:spPr>
          <a:xfrm>
            <a:off x="3381287" y="4280743"/>
            <a:ext cx="1241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/>
              <a:t>(</a:t>
            </a:r>
            <a:r>
              <a:rPr lang="ca-ES" i="1" err="1"/>
              <a:t>mismatch</a:t>
            </a:r>
            <a:r>
              <a:rPr lang="ca-ES"/>
              <a:t>)</a:t>
            </a:r>
          </a:p>
        </p:txBody>
      </p:sp>
      <p:sp>
        <p:nvSpPr>
          <p:cNvPr id="10" name="25 Cerrar llave">
            <a:extLst>
              <a:ext uri="{FF2B5EF4-FFF2-40B4-BE49-F238E27FC236}">
                <a16:creationId xmlns:a16="http://schemas.microsoft.com/office/drawing/2014/main" id="{0239903B-8339-CE47-B697-01706873F10D}"/>
              </a:ext>
            </a:extLst>
          </p:cNvPr>
          <p:cNvSpPr/>
          <p:nvPr/>
        </p:nvSpPr>
        <p:spPr>
          <a:xfrm>
            <a:off x="3258858" y="4336185"/>
            <a:ext cx="156978" cy="261205"/>
          </a:xfrm>
          <a:prstGeom prst="rightBrace">
            <a:avLst>
              <a:gd name="adj1" fmla="val 8500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F4AB653E-FCF9-8C45-9D0F-2428A5CB6825}"/>
              </a:ext>
            </a:extLst>
          </p:cNvPr>
          <p:cNvGrpSpPr/>
          <p:nvPr/>
        </p:nvGrpSpPr>
        <p:grpSpPr>
          <a:xfrm>
            <a:off x="592399" y="4264005"/>
            <a:ext cx="7477984" cy="2097524"/>
            <a:chOff x="467544" y="188640"/>
            <a:chExt cx="7477984" cy="2097524"/>
          </a:xfrm>
        </p:grpSpPr>
        <p:grpSp>
          <p:nvGrpSpPr>
            <p:cNvPr id="29" name="Group 2"/>
            <p:cNvGrpSpPr>
              <a:grpSpLocks/>
            </p:cNvGrpSpPr>
            <p:nvPr/>
          </p:nvGrpSpPr>
          <p:grpSpPr bwMode="auto">
            <a:xfrm>
              <a:off x="1011747" y="548680"/>
              <a:ext cx="1285884" cy="930275"/>
              <a:chOff x="624" y="1008"/>
              <a:chExt cx="4848" cy="586"/>
            </a:xfrm>
          </p:grpSpPr>
          <p:sp>
            <p:nvSpPr>
              <p:cNvPr id="45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46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rgbClr val="FF0000"/>
                    </a:solidFill>
                    <a:latin typeface="Courier New" pitchFamily="49" charset="0"/>
                  </a:rPr>
                  <a:t>ACGGTT</a:t>
                </a:r>
              </a:p>
            </p:txBody>
          </p:sp>
          <p:sp>
            <p:nvSpPr>
              <p:cNvPr id="47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grpSp>
          <p:nvGrpSpPr>
            <p:cNvPr id="31" name="Group 2"/>
            <p:cNvGrpSpPr>
              <a:grpSpLocks/>
            </p:cNvGrpSpPr>
            <p:nvPr/>
          </p:nvGrpSpPr>
          <p:grpSpPr bwMode="auto">
            <a:xfrm>
              <a:off x="3512077" y="550261"/>
              <a:ext cx="1285884" cy="930275"/>
              <a:chOff x="624" y="1008"/>
              <a:chExt cx="4848" cy="586"/>
            </a:xfrm>
          </p:grpSpPr>
          <p:sp>
            <p:nvSpPr>
              <p:cNvPr id="42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43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chemeClr val="tx2">
                        <a:lumMod val="40000"/>
                        <a:lumOff val="60000"/>
                      </a:schemeClr>
                    </a:solidFill>
                    <a:latin typeface="Courier New" pitchFamily="49" charset="0"/>
                  </a:rPr>
                  <a:t>ACGGAT</a:t>
                </a:r>
              </a:p>
            </p:txBody>
          </p:sp>
          <p:sp>
            <p:nvSpPr>
              <p:cNvPr id="44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grpSp>
          <p:nvGrpSpPr>
            <p:cNvPr id="32" name="Group 2"/>
            <p:cNvGrpSpPr>
              <a:grpSpLocks/>
            </p:cNvGrpSpPr>
            <p:nvPr/>
          </p:nvGrpSpPr>
          <p:grpSpPr bwMode="auto">
            <a:xfrm>
              <a:off x="6083845" y="548680"/>
              <a:ext cx="1285884" cy="930275"/>
              <a:chOff x="624" y="1008"/>
              <a:chExt cx="4848" cy="586"/>
            </a:xfrm>
          </p:grpSpPr>
          <p:sp>
            <p:nvSpPr>
              <p:cNvPr id="39" name="Text Box 3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ACGGCT</a:t>
                </a:r>
              </a:p>
            </p:txBody>
          </p:sp>
          <p:sp>
            <p:nvSpPr>
              <p:cNvPr id="40" name="Text Box 4"/>
              <p:cNvSpPr txBox="1">
                <a:spLocks noChangeArrowheads="1"/>
              </p:cNvSpPr>
              <p:nvPr/>
            </p:nvSpPr>
            <p:spPr bwMode="auto">
              <a:xfrm>
                <a:off x="624" y="1344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solidFill>
                      <a:srgbClr val="77933C"/>
                    </a:solidFill>
                    <a:latin typeface="Courier New" pitchFamily="49" charset="0"/>
                  </a:rPr>
                  <a:t>ACGG-T</a:t>
                </a:r>
              </a:p>
            </p:txBody>
          </p:sp>
          <p:sp>
            <p:nvSpPr>
              <p:cNvPr id="41" name="Text Box 5"/>
              <p:cNvSpPr txBox="1">
                <a:spLocks noChangeArrowheads="1"/>
              </p:cNvSpPr>
              <p:nvPr/>
            </p:nvSpPr>
            <p:spPr bwMode="auto">
              <a:xfrm>
                <a:off x="624" y="1162"/>
                <a:ext cx="484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ca-ES" sz="2000" b="1">
                    <a:latin typeface="Courier New" pitchFamily="49" charset="0"/>
                  </a:rPr>
                  <a:t>|||| |</a:t>
                </a:r>
              </a:p>
            </p:txBody>
          </p:sp>
        </p:grpSp>
        <p:sp>
          <p:nvSpPr>
            <p:cNvPr id="33" name="23 CuadroTexto"/>
            <p:cNvSpPr txBox="1"/>
            <p:nvPr/>
          </p:nvSpPr>
          <p:spPr>
            <a:xfrm>
              <a:off x="7369729" y="691556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b="1" i="1"/>
                <a:t>Gap</a:t>
              </a:r>
              <a:endParaRPr lang="ca-ES"/>
            </a:p>
          </p:txBody>
        </p:sp>
        <p:cxnSp>
          <p:nvCxnSpPr>
            <p:cNvPr id="34" name="42 Conector recto de flecha"/>
            <p:cNvCxnSpPr/>
            <p:nvPr/>
          </p:nvCxnSpPr>
          <p:spPr>
            <a:xfrm rot="10800000" flipV="1">
              <a:off x="6869663" y="905870"/>
              <a:ext cx="428628" cy="2857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35" name="43 CuadroTexto"/>
            <p:cNvSpPr txBox="1"/>
            <p:nvPr/>
          </p:nvSpPr>
          <p:spPr>
            <a:xfrm>
              <a:off x="755576" y="1556792"/>
              <a:ext cx="1980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83,3% idèntiques</a:t>
              </a:r>
            </a:p>
          </p:txBody>
        </p:sp>
        <p:sp>
          <p:nvSpPr>
            <p:cNvPr id="38" name="47 CuadroTexto"/>
            <p:cNvSpPr txBox="1"/>
            <p:nvPr/>
          </p:nvSpPr>
          <p:spPr>
            <a:xfrm>
              <a:off x="467544" y="1106668"/>
              <a:ext cx="5955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>
                  <a:solidFill>
                    <a:srgbClr val="FF0000"/>
                  </a:solidFill>
                </a:rPr>
                <a:t>Seq1</a:t>
              </a:r>
              <a:r>
                <a:rPr lang="ca-ES"/>
                <a:t>   </a:t>
              </a:r>
              <a:r>
                <a:rPr lang="ca-ES">
                  <a:solidFill>
                    <a:srgbClr val="FF0000"/>
                  </a:solidFill>
                </a:rPr>
                <a:t>                  </a:t>
              </a:r>
              <a:r>
                <a:rPr lang="ca-ES"/>
                <a:t>                  </a:t>
              </a:r>
              <a:r>
                <a:rPr lang="ca-ES">
                  <a:solidFill>
                    <a:srgbClr val="8EB4E3"/>
                  </a:solidFill>
                </a:rPr>
                <a:t>Seq2</a:t>
              </a:r>
              <a:r>
                <a:rPr lang="ca-ES"/>
                <a:t>                                         </a:t>
              </a:r>
              <a:r>
                <a:rPr lang="ca-ES">
                  <a:solidFill>
                    <a:srgbClr val="77933C"/>
                  </a:solidFill>
                </a:rPr>
                <a:t>Seq3</a:t>
              </a:r>
            </a:p>
          </p:txBody>
        </p:sp>
        <p:sp>
          <p:nvSpPr>
            <p:cNvPr id="48" name="35 CuadroTexto"/>
            <p:cNvSpPr txBox="1"/>
            <p:nvPr/>
          </p:nvSpPr>
          <p:spPr>
            <a:xfrm>
              <a:off x="2496490" y="188640"/>
              <a:ext cx="8025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b="1" i="1" err="1"/>
                <a:t>Match</a:t>
              </a:r>
              <a:endParaRPr lang="ca-ES"/>
            </a:p>
          </p:txBody>
        </p:sp>
        <p:cxnSp>
          <p:nvCxnSpPr>
            <p:cNvPr id="49" name="36 Conector recto de flecha"/>
            <p:cNvCxnSpPr/>
            <p:nvPr/>
          </p:nvCxnSpPr>
          <p:spPr>
            <a:xfrm flipH="1">
              <a:off x="1991931" y="548680"/>
              <a:ext cx="563845" cy="42951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50" name="35 CuadroTexto"/>
            <p:cNvSpPr txBox="1"/>
            <p:nvPr/>
          </p:nvSpPr>
          <p:spPr>
            <a:xfrm>
              <a:off x="4617195" y="260648"/>
              <a:ext cx="1135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b="1" i="1" err="1"/>
                <a:t>Mismatch</a:t>
              </a:r>
              <a:endParaRPr lang="ca-ES"/>
            </a:p>
          </p:txBody>
        </p:sp>
        <p:cxnSp>
          <p:nvCxnSpPr>
            <p:cNvPr id="51" name="36 Conector recto de flecha"/>
            <p:cNvCxnSpPr/>
            <p:nvPr/>
          </p:nvCxnSpPr>
          <p:spPr>
            <a:xfrm flipH="1">
              <a:off x="4279349" y="620688"/>
              <a:ext cx="563845" cy="42951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52" name="9 CuadroTexto"/>
            <p:cNvSpPr txBox="1"/>
            <p:nvPr/>
          </p:nvSpPr>
          <p:spPr>
            <a:xfrm>
              <a:off x="1367678" y="1916832"/>
              <a:ext cx="6498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b="1">
                  <a:solidFill>
                    <a:srgbClr val="FF0000"/>
                  </a:solidFill>
                </a:rPr>
                <a:t>5 pts</a:t>
              </a:r>
            </a:p>
          </p:txBody>
        </p:sp>
        <p:sp>
          <p:nvSpPr>
            <p:cNvPr id="53" name="10 CuadroTexto"/>
            <p:cNvSpPr txBox="1"/>
            <p:nvPr/>
          </p:nvSpPr>
          <p:spPr>
            <a:xfrm>
              <a:off x="3868850" y="1916832"/>
              <a:ext cx="6498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b="1">
                  <a:solidFill>
                    <a:srgbClr val="FF0000"/>
                  </a:solidFill>
                </a:rPr>
                <a:t>5 pts</a:t>
              </a:r>
            </a:p>
          </p:txBody>
        </p:sp>
        <p:sp>
          <p:nvSpPr>
            <p:cNvPr id="54" name="11 CuadroTexto"/>
            <p:cNvSpPr txBox="1"/>
            <p:nvPr/>
          </p:nvSpPr>
          <p:spPr>
            <a:xfrm>
              <a:off x="6396533" y="19168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b="1">
                  <a:solidFill>
                    <a:srgbClr val="FF0000"/>
                  </a:solidFill>
                </a:rPr>
                <a:t>5 pts </a:t>
              </a:r>
            </a:p>
          </p:txBody>
        </p:sp>
        <p:sp>
          <p:nvSpPr>
            <p:cNvPr id="55" name="43 CuadroTexto"/>
            <p:cNvSpPr txBox="1"/>
            <p:nvPr/>
          </p:nvSpPr>
          <p:spPr>
            <a:xfrm>
              <a:off x="3059832" y="1556792"/>
              <a:ext cx="1980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83,3% idèntiques</a:t>
              </a:r>
            </a:p>
          </p:txBody>
        </p:sp>
        <p:sp>
          <p:nvSpPr>
            <p:cNvPr id="56" name="43 CuadroTexto"/>
            <p:cNvSpPr txBox="1"/>
            <p:nvPr/>
          </p:nvSpPr>
          <p:spPr>
            <a:xfrm>
              <a:off x="5436096" y="1556792"/>
              <a:ext cx="1980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83,3% idèntiques</a:t>
              </a:r>
            </a:p>
          </p:txBody>
        </p:sp>
      </p:grpSp>
      <p:sp>
        <p:nvSpPr>
          <p:cNvPr id="57" name="22 CuadroTexto"/>
          <p:cNvSpPr txBox="1"/>
          <p:nvPr/>
        </p:nvSpPr>
        <p:spPr>
          <a:xfrm>
            <a:off x="3373441" y="297348"/>
            <a:ext cx="20615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i="1" err="1"/>
              <a:t>Match</a:t>
            </a:r>
            <a:r>
              <a:rPr lang="ca-ES" sz="2400"/>
              <a:t> = +1</a:t>
            </a:r>
          </a:p>
          <a:p>
            <a:r>
              <a:rPr lang="ca-ES" sz="2400" i="1" err="1"/>
              <a:t>Mismatch</a:t>
            </a:r>
            <a:r>
              <a:rPr lang="ca-ES" sz="2400" i="1"/>
              <a:t>-</a:t>
            </a:r>
            <a:r>
              <a:rPr lang="ca-ES" sz="2400"/>
              <a:t>) = 0</a:t>
            </a:r>
          </a:p>
          <a:p>
            <a:r>
              <a:rPr lang="es-ES" sz="2400"/>
              <a:t>Gaps = 0</a:t>
            </a:r>
          </a:p>
        </p:txBody>
      </p:sp>
      <p:graphicFrame>
        <p:nvGraphicFramePr>
          <p:cNvPr id="58" name="2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571414"/>
              </p:ext>
            </p:extLst>
          </p:nvPr>
        </p:nvGraphicFramePr>
        <p:xfrm>
          <a:off x="1483784" y="1836986"/>
          <a:ext cx="2928960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5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0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9" name="25 Cerrar llave"/>
          <p:cNvSpPr/>
          <p:nvPr/>
        </p:nvSpPr>
        <p:spPr>
          <a:xfrm>
            <a:off x="4126990" y="1762360"/>
            <a:ext cx="357190" cy="2071702"/>
          </a:xfrm>
          <a:prstGeom prst="rightBrace">
            <a:avLst>
              <a:gd name="adj1" fmla="val 8500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0" name="26 Cerrar llave"/>
          <p:cNvSpPr/>
          <p:nvPr/>
        </p:nvSpPr>
        <p:spPr>
          <a:xfrm rot="10800000">
            <a:off x="1198032" y="1690922"/>
            <a:ext cx="357190" cy="2071702"/>
          </a:xfrm>
          <a:prstGeom prst="rightBrace">
            <a:avLst>
              <a:gd name="adj1" fmla="val 8500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1" name="27 CuadroTexto"/>
          <p:cNvSpPr txBox="1"/>
          <p:nvPr/>
        </p:nvSpPr>
        <p:spPr>
          <a:xfrm>
            <a:off x="4968049" y="2386625"/>
            <a:ext cx="3766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/>
              <a:t>Matrius d'identitat </a:t>
            </a:r>
            <a:r>
              <a:rPr lang="ca-ES"/>
              <a:t>(o de substitució)</a:t>
            </a:r>
          </a:p>
          <a:p>
            <a:endParaRPr lang="ca-ES" b="1"/>
          </a:p>
          <a:p>
            <a:endParaRPr lang="ca-ES" b="1"/>
          </a:p>
          <a:p>
            <a:r>
              <a:rPr lang="ca-ES" b="1"/>
              <a:t>Matriu unitària</a:t>
            </a:r>
          </a:p>
        </p:txBody>
      </p:sp>
      <p:cxnSp>
        <p:nvCxnSpPr>
          <p:cNvPr id="62" name="29 Conector recto de flecha"/>
          <p:cNvCxnSpPr/>
          <p:nvPr/>
        </p:nvCxnSpPr>
        <p:spPr>
          <a:xfrm rot="10800000">
            <a:off x="4484179" y="3191120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Elipse"/>
          <p:cNvSpPr/>
          <p:nvPr/>
        </p:nvSpPr>
        <p:spPr>
          <a:xfrm>
            <a:off x="3217528" y="2417468"/>
            <a:ext cx="428628" cy="428628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3 CuadroTexto"/>
          <p:cNvSpPr txBox="1"/>
          <p:nvPr/>
        </p:nvSpPr>
        <p:spPr>
          <a:xfrm>
            <a:off x="3563888" y="332656"/>
            <a:ext cx="196971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i="1"/>
              <a:t>Match</a:t>
            </a:r>
            <a:r>
              <a:rPr lang="es-ES" sz="2400"/>
              <a:t> = +1</a:t>
            </a:r>
          </a:p>
          <a:p>
            <a:r>
              <a:rPr lang="es-ES" sz="2400" i="1" err="1"/>
              <a:t>Mismatch</a:t>
            </a:r>
            <a:r>
              <a:rPr lang="es-ES" sz="2400"/>
              <a:t> = -1</a:t>
            </a:r>
          </a:p>
          <a:p>
            <a:r>
              <a:rPr lang="es-ES" sz="2400" i="1"/>
              <a:t>Gaps</a:t>
            </a:r>
            <a:r>
              <a:rPr lang="es-ES" sz="2400"/>
              <a:t> = -2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00858"/>
              </p:ext>
            </p:extLst>
          </p:nvPr>
        </p:nvGraphicFramePr>
        <p:xfrm>
          <a:off x="1288700" y="1692626"/>
          <a:ext cx="2928960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8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8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8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A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C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G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b="1"/>
                        <a:t>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+1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/>
                        <a:t>-2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/>
                        <a:t>-</a:t>
                      </a:r>
                      <a:endParaRPr lang="en-US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2019612" y="5661248"/>
            <a:ext cx="642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/>
              <a:t>4 </a:t>
            </a:r>
            <a:r>
              <a:rPr lang="es-ES" err="1"/>
              <a:t>pts</a:t>
            </a:r>
            <a:endParaRPr lang="en-US"/>
          </a:p>
        </p:txBody>
      </p:sp>
      <p:sp>
        <p:nvSpPr>
          <p:cNvPr id="19" name="18 CuadroTexto"/>
          <p:cNvSpPr txBox="1"/>
          <p:nvPr/>
        </p:nvSpPr>
        <p:spPr>
          <a:xfrm>
            <a:off x="4520784" y="5661248"/>
            <a:ext cx="642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/>
              <a:t>4 </a:t>
            </a:r>
            <a:r>
              <a:rPr lang="es-ES" err="1"/>
              <a:t>pts</a:t>
            </a:r>
            <a:endParaRPr lang="en-US"/>
          </a:p>
        </p:txBody>
      </p:sp>
      <p:sp>
        <p:nvSpPr>
          <p:cNvPr id="20" name="19 CuadroTexto"/>
          <p:cNvSpPr txBox="1"/>
          <p:nvPr/>
        </p:nvSpPr>
        <p:spPr>
          <a:xfrm>
            <a:off x="7020272" y="5661248"/>
            <a:ext cx="694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/>
              <a:t>3 </a:t>
            </a:r>
            <a:r>
              <a:rPr lang="es-ES" err="1"/>
              <a:t>pts</a:t>
            </a:r>
            <a:r>
              <a:rPr lang="es-ES"/>
              <a:t> </a:t>
            </a:r>
            <a:endParaRPr lang="en-US"/>
          </a:p>
        </p:txBody>
      </p:sp>
      <p:cxnSp>
        <p:nvCxnSpPr>
          <p:cNvPr id="26" name="25 Conector recto de flecha"/>
          <p:cNvCxnSpPr/>
          <p:nvPr/>
        </p:nvCxnSpPr>
        <p:spPr>
          <a:xfrm rot="10800000" flipV="1">
            <a:off x="3646156" y="2274592"/>
            <a:ext cx="1214446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4932040" y="1988840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/>
              <a:t>Índex de la matriu| puntuació (</a:t>
            </a:r>
            <a:r>
              <a:rPr lang="ca-ES" i="1" err="1"/>
              <a:t>score</a:t>
            </a:r>
            <a:r>
              <a:rPr lang="ca-ES"/>
              <a:t>) de cada canvi</a:t>
            </a:r>
          </a:p>
          <a:p>
            <a:r>
              <a:rPr lang="ca-ES" i="1" err="1"/>
              <a:t>s</a:t>
            </a:r>
            <a:r>
              <a:rPr lang="ca-ES"/>
              <a:t> (i , </a:t>
            </a:r>
            <a:r>
              <a:rPr lang="ca-ES" err="1"/>
              <a:t>j</a:t>
            </a:r>
            <a:r>
              <a:rPr lang="ca-ES"/>
              <a:t>) = -1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38214" r="36476"/>
          <a:stretch>
            <a:fillRect/>
          </a:stretch>
        </p:blipFill>
        <p:spPr bwMode="auto">
          <a:xfrm>
            <a:off x="4860601" y="3082913"/>
            <a:ext cx="3138261" cy="119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1804158" y="4725144"/>
            <a:ext cx="1285884" cy="930275"/>
            <a:chOff x="624" y="1008"/>
            <a:chExt cx="4848" cy="586"/>
          </a:xfrm>
        </p:grpSpPr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rgbClr val="FF0000"/>
                  </a:solidFill>
                  <a:latin typeface="Courier New" pitchFamily="49" charset="0"/>
                </a:rPr>
                <a:t>ACGGTT</a:t>
              </a: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grpSp>
        <p:nvGrpSpPr>
          <p:cNvPr id="30" name="Group 2"/>
          <p:cNvGrpSpPr>
            <a:grpSpLocks/>
          </p:cNvGrpSpPr>
          <p:nvPr/>
        </p:nvGrpSpPr>
        <p:grpSpPr bwMode="auto">
          <a:xfrm>
            <a:off x="4304488" y="4726725"/>
            <a:ext cx="1285884" cy="930275"/>
            <a:chOff x="624" y="1008"/>
            <a:chExt cx="4848" cy="586"/>
          </a:xfrm>
        </p:grpSpPr>
        <p:sp>
          <p:nvSpPr>
            <p:cNvPr id="31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chemeClr val="tx2">
                      <a:lumMod val="40000"/>
                      <a:lumOff val="60000"/>
                    </a:schemeClr>
                  </a:solidFill>
                  <a:latin typeface="Courier New" pitchFamily="49" charset="0"/>
                </a:rPr>
                <a:t>ACGGAT</a:t>
              </a: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grpSp>
        <p:nvGrpSpPr>
          <p:cNvPr id="34" name="Group 2"/>
          <p:cNvGrpSpPr>
            <a:grpSpLocks/>
          </p:cNvGrpSpPr>
          <p:nvPr/>
        </p:nvGrpSpPr>
        <p:grpSpPr bwMode="auto">
          <a:xfrm>
            <a:off x="6876256" y="4725144"/>
            <a:ext cx="1285884" cy="930275"/>
            <a:chOff x="624" y="1008"/>
            <a:chExt cx="4848" cy="586"/>
          </a:xfrm>
        </p:grpSpPr>
        <p:sp>
          <p:nvSpPr>
            <p:cNvPr id="35" name="Text Box 3"/>
            <p:cNvSpPr txBox="1">
              <a:spLocks noChangeArrowheads="1"/>
            </p:cNvSpPr>
            <p:nvPr/>
          </p:nvSpPr>
          <p:spPr bwMode="auto">
            <a:xfrm>
              <a:off x="624" y="100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ACGGCT</a:t>
              </a:r>
            </a:p>
          </p:txBody>
        </p:sp>
        <p:sp>
          <p:nvSpPr>
            <p:cNvPr id="36" name="Text Box 4"/>
            <p:cNvSpPr txBox="1">
              <a:spLocks noChangeArrowheads="1"/>
            </p:cNvSpPr>
            <p:nvPr/>
          </p:nvSpPr>
          <p:spPr bwMode="auto">
            <a:xfrm>
              <a:off x="624" y="1344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solidFill>
                    <a:srgbClr val="77933C"/>
                  </a:solidFill>
                  <a:latin typeface="Courier New" pitchFamily="49" charset="0"/>
                </a:rPr>
                <a:t>ACGG-T</a:t>
              </a: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624" y="1162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l"/>
              <a:r>
                <a:rPr lang="ca-ES" sz="2000" b="1">
                  <a:latin typeface="Courier New" pitchFamily="49" charset="0"/>
                </a:rPr>
                <a:t>|||| |</a:t>
              </a:r>
            </a:p>
          </p:txBody>
        </p:sp>
      </p:grpSp>
      <p:sp>
        <p:nvSpPr>
          <p:cNvPr id="40" name="47 CuadroTexto"/>
          <p:cNvSpPr txBox="1"/>
          <p:nvPr/>
        </p:nvSpPr>
        <p:spPr>
          <a:xfrm>
            <a:off x="1259955" y="5283132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>
                <a:solidFill>
                  <a:srgbClr val="FF0000"/>
                </a:solidFill>
              </a:rPr>
              <a:t>Seq1</a:t>
            </a:r>
            <a:r>
              <a:rPr lang="ca-ES"/>
              <a:t>   </a:t>
            </a:r>
            <a:r>
              <a:rPr lang="ca-ES">
                <a:solidFill>
                  <a:srgbClr val="FF0000"/>
                </a:solidFill>
              </a:rPr>
              <a:t>                  </a:t>
            </a:r>
            <a:r>
              <a:rPr lang="ca-ES"/>
              <a:t>                  </a:t>
            </a:r>
            <a:r>
              <a:rPr lang="ca-ES">
                <a:solidFill>
                  <a:srgbClr val="8EB4E3"/>
                </a:solidFill>
              </a:rPr>
              <a:t>Seq2</a:t>
            </a:r>
            <a:r>
              <a:rPr lang="ca-ES"/>
              <a:t>                                         </a:t>
            </a:r>
            <a:r>
              <a:rPr lang="ca-ES">
                <a:solidFill>
                  <a:srgbClr val="77933C"/>
                </a:solidFill>
              </a:rPr>
              <a:t>Seq3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</TotalTime>
  <Words>3111</Words>
  <Application>Microsoft Macintosh PowerPoint</Application>
  <PresentationFormat>On-screen Show (4:3)</PresentationFormat>
  <Paragraphs>603</Paragraphs>
  <Slides>44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 Unicode MS</vt:lpstr>
      <vt:lpstr>Arial</vt:lpstr>
      <vt:lpstr>Arial Rounded MT Bold</vt:lpstr>
      <vt:lpstr>Calibri</vt:lpstr>
      <vt:lpstr>Courier</vt:lpstr>
      <vt:lpstr>Courier New</vt:lpstr>
      <vt:lpstr>Times New Roman</vt:lpstr>
      <vt:lpstr>Verdana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Matrius de puntuació  (similitud o substitució) per proteïnes  Matriu unitària de mida n = 20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Alineaments  Global      vs      Local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Oscar Conchillo Solé</cp:lastModifiedBy>
  <cp:revision>175</cp:revision>
  <cp:lastPrinted>2018-03-20T11:33:01Z</cp:lastPrinted>
  <dcterms:modified xsi:type="dcterms:W3CDTF">2023-03-06T15:26:48Z</dcterms:modified>
</cp:coreProperties>
</file>