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26"/>
  </p:notesMasterIdLst>
  <p:sldIdLst>
    <p:sldId id="384" r:id="rId2"/>
    <p:sldId id="385" r:id="rId3"/>
    <p:sldId id="383" r:id="rId4"/>
    <p:sldId id="256" r:id="rId5"/>
    <p:sldId id="280" r:id="rId6"/>
    <p:sldId id="257" r:id="rId7"/>
    <p:sldId id="258" r:id="rId8"/>
    <p:sldId id="259" r:id="rId9"/>
    <p:sldId id="260" r:id="rId10"/>
    <p:sldId id="261" r:id="rId11"/>
    <p:sldId id="262" r:id="rId12"/>
    <p:sldId id="281" r:id="rId13"/>
    <p:sldId id="431" r:id="rId14"/>
    <p:sldId id="437" r:id="rId15"/>
    <p:sldId id="263" r:id="rId16"/>
    <p:sldId id="264" r:id="rId17"/>
    <p:sldId id="265" r:id="rId18"/>
    <p:sldId id="267" r:id="rId19"/>
    <p:sldId id="268" r:id="rId20"/>
    <p:sldId id="269" r:id="rId21"/>
    <p:sldId id="270" r:id="rId22"/>
    <p:sldId id="271" r:id="rId23"/>
    <p:sldId id="272" r:id="rId24"/>
    <p:sldId id="273" r:id="rId25"/>
    <p:sldId id="274" r:id="rId26"/>
    <p:sldId id="388" r:id="rId27"/>
    <p:sldId id="410" r:id="rId28"/>
    <p:sldId id="276" r:id="rId29"/>
    <p:sldId id="286" r:id="rId30"/>
    <p:sldId id="438" r:id="rId31"/>
    <p:sldId id="439" r:id="rId32"/>
    <p:sldId id="422" r:id="rId33"/>
    <p:sldId id="288" r:id="rId34"/>
    <p:sldId id="277" r:id="rId35"/>
    <p:sldId id="289" r:id="rId36"/>
    <p:sldId id="290" r:id="rId37"/>
    <p:sldId id="423" r:id="rId38"/>
    <p:sldId id="291" r:id="rId39"/>
    <p:sldId id="275" r:id="rId40"/>
    <p:sldId id="440" r:id="rId41"/>
    <p:sldId id="293" r:id="rId42"/>
    <p:sldId id="441" r:id="rId43"/>
    <p:sldId id="442" r:id="rId44"/>
    <p:sldId id="443" r:id="rId45"/>
    <p:sldId id="445" r:id="rId46"/>
    <p:sldId id="444" r:id="rId47"/>
    <p:sldId id="283" r:id="rId48"/>
    <p:sldId id="284" r:id="rId49"/>
    <p:sldId id="412" r:id="rId50"/>
    <p:sldId id="285" r:id="rId51"/>
    <p:sldId id="297" r:id="rId52"/>
    <p:sldId id="298" r:id="rId53"/>
    <p:sldId id="299" r:id="rId54"/>
    <p:sldId id="394" r:id="rId55"/>
    <p:sldId id="392" r:id="rId56"/>
    <p:sldId id="420" r:id="rId57"/>
    <p:sldId id="446" r:id="rId58"/>
    <p:sldId id="447" r:id="rId59"/>
    <p:sldId id="421" r:id="rId60"/>
    <p:sldId id="424" r:id="rId61"/>
    <p:sldId id="425" r:id="rId62"/>
    <p:sldId id="448" r:id="rId63"/>
    <p:sldId id="397" r:id="rId64"/>
    <p:sldId id="398" r:id="rId65"/>
    <p:sldId id="399" r:id="rId66"/>
    <p:sldId id="395" r:id="rId67"/>
    <p:sldId id="317" r:id="rId68"/>
    <p:sldId id="300" r:id="rId69"/>
    <p:sldId id="318" r:id="rId70"/>
    <p:sldId id="432" r:id="rId71"/>
    <p:sldId id="433" r:id="rId72"/>
    <p:sldId id="302" r:id="rId73"/>
    <p:sldId id="413" r:id="rId74"/>
    <p:sldId id="387" r:id="rId75"/>
    <p:sldId id="434" r:id="rId76"/>
    <p:sldId id="435" r:id="rId77"/>
    <p:sldId id="449" r:id="rId78"/>
    <p:sldId id="304" r:id="rId79"/>
    <p:sldId id="450" r:id="rId80"/>
    <p:sldId id="305" r:id="rId81"/>
    <p:sldId id="309" r:id="rId82"/>
    <p:sldId id="306" r:id="rId83"/>
    <p:sldId id="307" r:id="rId84"/>
    <p:sldId id="436" r:id="rId85"/>
    <p:sldId id="427" r:id="rId86"/>
    <p:sldId id="428" r:id="rId87"/>
    <p:sldId id="429" r:id="rId88"/>
    <p:sldId id="430" r:id="rId89"/>
    <p:sldId id="311" r:id="rId90"/>
    <p:sldId id="320" r:id="rId91"/>
    <p:sldId id="322" r:id="rId92"/>
    <p:sldId id="312" r:id="rId93"/>
    <p:sldId id="402" r:id="rId94"/>
    <p:sldId id="408" r:id="rId95"/>
    <p:sldId id="403" r:id="rId96"/>
    <p:sldId id="404" r:id="rId97"/>
    <p:sldId id="466" r:id="rId98"/>
    <p:sldId id="451" r:id="rId99"/>
    <p:sldId id="415" r:id="rId100"/>
    <p:sldId id="314" r:id="rId101"/>
    <p:sldId id="416" r:id="rId102"/>
    <p:sldId id="417" r:id="rId103"/>
    <p:sldId id="418" r:id="rId104"/>
    <p:sldId id="361" r:id="rId105"/>
    <p:sldId id="362" r:id="rId106"/>
    <p:sldId id="363" r:id="rId107"/>
    <p:sldId id="364" r:id="rId108"/>
    <p:sldId id="365" r:id="rId109"/>
    <p:sldId id="366" r:id="rId110"/>
    <p:sldId id="367" r:id="rId111"/>
    <p:sldId id="368" r:id="rId112"/>
    <p:sldId id="369" r:id="rId113"/>
    <p:sldId id="370" r:id="rId114"/>
    <p:sldId id="372" r:id="rId115"/>
    <p:sldId id="381" r:id="rId116"/>
    <p:sldId id="382" r:id="rId117"/>
    <p:sldId id="360" r:id="rId118"/>
    <p:sldId id="324" r:id="rId119"/>
    <p:sldId id="325" r:id="rId120"/>
    <p:sldId id="326" r:id="rId121"/>
    <p:sldId id="327" r:id="rId122"/>
    <p:sldId id="328" r:id="rId123"/>
    <p:sldId id="329" r:id="rId124"/>
    <p:sldId id="357" r:id="rId12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48" autoAdjust="0"/>
    <p:restoredTop sz="94710"/>
  </p:normalViewPr>
  <p:slideViewPr>
    <p:cSldViewPr showGuides="1">
      <p:cViewPr varScale="1">
        <p:scale>
          <a:sx n="142" d="100"/>
          <a:sy n="142" d="100"/>
        </p:scale>
        <p:origin x="1824" y="176"/>
      </p:cViewPr>
      <p:guideLst>
        <p:guide orient="horz" pos="2160"/>
        <p:guide pos="2880"/>
      </p:guideLst>
    </p:cSldViewPr>
  </p:slideViewPr>
  <p:notesTextViewPr>
    <p:cViewPr>
      <p:scale>
        <a:sx n="1" d="1"/>
        <a:sy n="1" d="1"/>
      </p:scale>
      <p:origin x="0" y="0"/>
    </p:cViewPr>
  </p:notesTextViewPr>
  <p:sorterViewPr>
    <p:cViewPr>
      <p:scale>
        <a:sx n="75" d="100"/>
        <a:sy n="75" d="100"/>
      </p:scale>
      <p:origin x="0" y="412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F82531-85E9-4212-B2EE-455D17979243}" type="datetimeFigureOut">
              <a:rPr lang="en-US" smtClean="0"/>
              <a:t>4/28/20</a:t>
            </a:fld>
            <a:endParaRPr lang="en-U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8E6BCE-5EB4-42E8-BB1A-3C47ACE5C55D}" type="slidenum">
              <a:rPr lang="en-US" smtClean="0"/>
              <a:t>‹#›</a:t>
            </a:fld>
            <a:endParaRPr lang="en-US"/>
          </a:p>
        </p:txBody>
      </p:sp>
    </p:spTree>
    <p:extLst>
      <p:ext uri="{BB962C8B-B14F-4D97-AF65-F5344CB8AC3E}">
        <p14:creationId xmlns:p14="http://schemas.microsoft.com/office/powerpoint/2010/main" val="1072978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8E6BCE-5EB4-42E8-BB1A-3C47ACE5C55D}" type="slidenum">
              <a:rPr lang="en-US" smtClean="0"/>
              <a:t>22</a:t>
            </a:fld>
            <a:endParaRPr lang="en-US"/>
          </a:p>
        </p:txBody>
      </p:sp>
    </p:spTree>
    <p:extLst>
      <p:ext uri="{BB962C8B-B14F-4D97-AF65-F5344CB8AC3E}">
        <p14:creationId xmlns:p14="http://schemas.microsoft.com/office/powerpoint/2010/main" val="1983702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a:p>
        </p:txBody>
      </p:sp>
      <p:sp>
        <p:nvSpPr>
          <p:cNvPr id="4" name="3 Marcador de número de diapositiva"/>
          <p:cNvSpPr>
            <a:spLocks noGrp="1"/>
          </p:cNvSpPr>
          <p:nvPr>
            <p:ph type="sldNum" sz="quarter" idx="10"/>
          </p:nvPr>
        </p:nvSpPr>
        <p:spPr/>
        <p:txBody>
          <a:bodyPr/>
          <a:lstStyle/>
          <a:p>
            <a:fld id="{CC8E6BCE-5EB4-42E8-BB1A-3C47ACE5C55D}" type="slidenum">
              <a:rPr lang="en-US" smtClean="0"/>
              <a:t>68</a:t>
            </a:fld>
            <a:endParaRPr lang="en-US"/>
          </a:p>
        </p:txBody>
      </p:sp>
    </p:spTree>
    <p:extLst>
      <p:ext uri="{BB962C8B-B14F-4D97-AF65-F5344CB8AC3E}">
        <p14:creationId xmlns:p14="http://schemas.microsoft.com/office/powerpoint/2010/main" val="1941851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n-U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a:p>
        </p:txBody>
      </p:sp>
      <p:sp>
        <p:nvSpPr>
          <p:cNvPr id="4" name="3 Marcador de fecha"/>
          <p:cNvSpPr>
            <a:spLocks noGrp="1"/>
          </p:cNvSpPr>
          <p:nvPr>
            <p:ph type="dt" sz="half" idx="10"/>
          </p:nvPr>
        </p:nvSpPr>
        <p:spPr/>
        <p:txBody>
          <a:bodyPr/>
          <a:lstStyle/>
          <a:p>
            <a:fld id="{D0E2B0B7-897D-46C2-99FB-25BC38453537}" type="datetimeFigureOut">
              <a:rPr lang="en-US" smtClean="0"/>
              <a:t>4/28/20</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FE9AB483-16E5-4A7F-B845-F0F129016339}" type="slidenum">
              <a:rPr lang="en-US" smtClean="0"/>
              <a:t>‹#›</a:t>
            </a:fld>
            <a:endParaRPr lang="en-US"/>
          </a:p>
        </p:txBody>
      </p:sp>
    </p:spTree>
    <p:extLst>
      <p:ext uri="{BB962C8B-B14F-4D97-AF65-F5344CB8AC3E}">
        <p14:creationId xmlns:p14="http://schemas.microsoft.com/office/powerpoint/2010/main" val="2888977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sz="half" idx="10"/>
          </p:nvPr>
        </p:nvSpPr>
        <p:spPr/>
        <p:txBody>
          <a:bodyPr/>
          <a:lstStyle/>
          <a:p>
            <a:fld id="{D0E2B0B7-897D-46C2-99FB-25BC38453537}" type="datetimeFigureOut">
              <a:rPr lang="en-US" smtClean="0"/>
              <a:t>4/28/20</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FE9AB483-16E5-4A7F-B845-F0F129016339}" type="slidenum">
              <a:rPr lang="en-US" smtClean="0"/>
              <a:t>‹#›</a:t>
            </a:fld>
            <a:endParaRPr lang="en-US"/>
          </a:p>
        </p:txBody>
      </p:sp>
    </p:spTree>
    <p:extLst>
      <p:ext uri="{BB962C8B-B14F-4D97-AF65-F5344CB8AC3E}">
        <p14:creationId xmlns:p14="http://schemas.microsoft.com/office/powerpoint/2010/main" val="3606353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D0E2B0B7-897D-46C2-99FB-25BC38453537}" type="datetimeFigureOut">
              <a:rPr lang="en-US" smtClean="0"/>
              <a:t>4/28/20</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FE9AB483-16E5-4A7F-B845-F0F129016339}" type="slidenum">
              <a:rPr lang="en-US" smtClean="0"/>
              <a:t>‹#›</a:t>
            </a:fld>
            <a:endParaRPr lang="en-US"/>
          </a:p>
        </p:txBody>
      </p:sp>
    </p:spTree>
    <p:extLst>
      <p:ext uri="{BB962C8B-B14F-4D97-AF65-F5344CB8AC3E}">
        <p14:creationId xmlns:p14="http://schemas.microsoft.com/office/powerpoint/2010/main" val="1735037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fecha"/>
          <p:cNvSpPr>
            <a:spLocks noGrp="1"/>
          </p:cNvSpPr>
          <p:nvPr>
            <p:ph type="dt" sz="half" idx="10"/>
          </p:nvPr>
        </p:nvSpPr>
        <p:spPr/>
        <p:txBody>
          <a:bodyPr/>
          <a:lstStyle/>
          <a:p>
            <a:fld id="{D0E2B0B7-897D-46C2-99FB-25BC38453537}" type="datetimeFigureOut">
              <a:rPr lang="en-US" smtClean="0"/>
              <a:t>4/28/20</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FE9AB483-16E5-4A7F-B845-F0F129016339}" type="slidenum">
              <a:rPr lang="en-US" smtClean="0"/>
              <a:t>‹#›</a:t>
            </a:fld>
            <a:endParaRPr lang="en-US"/>
          </a:p>
        </p:txBody>
      </p:sp>
    </p:spTree>
    <p:extLst>
      <p:ext uri="{BB962C8B-B14F-4D97-AF65-F5344CB8AC3E}">
        <p14:creationId xmlns:p14="http://schemas.microsoft.com/office/powerpoint/2010/main" val="862150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6 Marcador de fecha"/>
          <p:cNvSpPr>
            <a:spLocks noGrp="1"/>
          </p:cNvSpPr>
          <p:nvPr>
            <p:ph type="dt" sz="half" idx="10"/>
          </p:nvPr>
        </p:nvSpPr>
        <p:spPr/>
        <p:txBody>
          <a:bodyPr/>
          <a:lstStyle/>
          <a:p>
            <a:fld id="{D0E2B0B7-897D-46C2-99FB-25BC38453537}" type="datetimeFigureOut">
              <a:rPr lang="en-US" smtClean="0"/>
              <a:t>4/28/20</a:t>
            </a:fld>
            <a:endParaRPr lang="en-US"/>
          </a:p>
        </p:txBody>
      </p:sp>
      <p:sp>
        <p:nvSpPr>
          <p:cNvPr id="8" name="7 Marcador de pie de página"/>
          <p:cNvSpPr>
            <a:spLocks noGrp="1"/>
          </p:cNvSpPr>
          <p:nvPr>
            <p:ph type="ftr" sz="quarter" idx="11"/>
          </p:nvPr>
        </p:nvSpPr>
        <p:spPr/>
        <p:txBody>
          <a:bodyPr/>
          <a:lstStyle/>
          <a:p>
            <a:endParaRPr lang="en-US"/>
          </a:p>
        </p:txBody>
      </p:sp>
      <p:sp>
        <p:nvSpPr>
          <p:cNvPr id="9" name="8 Marcador de número de diapositiva"/>
          <p:cNvSpPr>
            <a:spLocks noGrp="1"/>
          </p:cNvSpPr>
          <p:nvPr>
            <p:ph type="sldNum" sz="quarter" idx="12"/>
          </p:nvPr>
        </p:nvSpPr>
        <p:spPr/>
        <p:txBody>
          <a:bodyPr/>
          <a:lstStyle/>
          <a:p>
            <a:fld id="{FE9AB483-16E5-4A7F-B845-F0F129016339}" type="slidenum">
              <a:rPr lang="en-US" smtClean="0"/>
              <a:t>‹#›</a:t>
            </a:fld>
            <a:endParaRPr lang="en-US"/>
          </a:p>
        </p:txBody>
      </p:sp>
    </p:spTree>
    <p:extLst>
      <p:ext uri="{BB962C8B-B14F-4D97-AF65-F5344CB8AC3E}">
        <p14:creationId xmlns:p14="http://schemas.microsoft.com/office/powerpoint/2010/main" val="3731140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fecha"/>
          <p:cNvSpPr>
            <a:spLocks noGrp="1"/>
          </p:cNvSpPr>
          <p:nvPr>
            <p:ph type="dt" sz="half" idx="10"/>
          </p:nvPr>
        </p:nvSpPr>
        <p:spPr/>
        <p:txBody>
          <a:bodyPr/>
          <a:lstStyle/>
          <a:p>
            <a:fld id="{D0E2B0B7-897D-46C2-99FB-25BC38453537}" type="datetimeFigureOut">
              <a:rPr lang="en-US" smtClean="0"/>
              <a:t>4/28/20</a:t>
            </a:fld>
            <a:endParaRPr lang="en-US"/>
          </a:p>
        </p:txBody>
      </p:sp>
      <p:sp>
        <p:nvSpPr>
          <p:cNvPr id="4" name="3 Marcador de pie de página"/>
          <p:cNvSpPr>
            <a:spLocks noGrp="1"/>
          </p:cNvSpPr>
          <p:nvPr>
            <p:ph type="ftr" sz="quarter" idx="11"/>
          </p:nvPr>
        </p:nvSpPr>
        <p:spPr/>
        <p:txBody>
          <a:bodyPr/>
          <a:lstStyle/>
          <a:p>
            <a:endParaRPr lang="en-US"/>
          </a:p>
        </p:txBody>
      </p:sp>
      <p:sp>
        <p:nvSpPr>
          <p:cNvPr id="5" name="4 Marcador de número de diapositiva"/>
          <p:cNvSpPr>
            <a:spLocks noGrp="1"/>
          </p:cNvSpPr>
          <p:nvPr>
            <p:ph type="sldNum" sz="quarter" idx="12"/>
          </p:nvPr>
        </p:nvSpPr>
        <p:spPr/>
        <p:txBody>
          <a:bodyPr/>
          <a:lstStyle/>
          <a:p>
            <a:fld id="{FE9AB483-16E5-4A7F-B845-F0F129016339}" type="slidenum">
              <a:rPr lang="en-US" smtClean="0"/>
              <a:t>‹#›</a:t>
            </a:fld>
            <a:endParaRPr lang="en-US"/>
          </a:p>
        </p:txBody>
      </p:sp>
    </p:spTree>
    <p:extLst>
      <p:ext uri="{BB962C8B-B14F-4D97-AF65-F5344CB8AC3E}">
        <p14:creationId xmlns:p14="http://schemas.microsoft.com/office/powerpoint/2010/main" val="768023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0E2B0B7-897D-46C2-99FB-25BC38453537}" type="datetimeFigureOut">
              <a:rPr lang="en-US" smtClean="0"/>
              <a:t>4/28/20</a:t>
            </a:fld>
            <a:endParaRPr lang="en-US"/>
          </a:p>
        </p:txBody>
      </p:sp>
      <p:sp>
        <p:nvSpPr>
          <p:cNvPr id="3" name="2 Marcador de pie de página"/>
          <p:cNvSpPr>
            <a:spLocks noGrp="1"/>
          </p:cNvSpPr>
          <p:nvPr>
            <p:ph type="ftr" sz="quarter" idx="11"/>
          </p:nvPr>
        </p:nvSpPr>
        <p:spPr/>
        <p:txBody>
          <a:bodyPr/>
          <a:lstStyle/>
          <a:p>
            <a:endParaRPr lang="en-US"/>
          </a:p>
        </p:txBody>
      </p:sp>
      <p:sp>
        <p:nvSpPr>
          <p:cNvPr id="4" name="3 Marcador de número de diapositiva"/>
          <p:cNvSpPr>
            <a:spLocks noGrp="1"/>
          </p:cNvSpPr>
          <p:nvPr>
            <p:ph type="sldNum" sz="quarter" idx="12"/>
          </p:nvPr>
        </p:nvSpPr>
        <p:spPr/>
        <p:txBody>
          <a:bodyPr/>
          <a:lstStyle/>
          <a:p>
            <a:fld id="{FE9AB483-16E5-4A7F-B845-F0F129016339}" type="slidenum">
              <a:rPr lang="en-US" smtClean="0"/>
              <a:t>‹#›</a:t>
            </a:fld>
            <a:endParaRPr lang="en-US"/>
          </a:p>
        </p:txBody>
      </p:sp>
    </p:spTree>
    <p:extLst>
      <p:ext uri="{BB962C8B-B14F-4D97-AF65-F5344CB8AC3E}">
        <p14:creationId xmlns:p14="http://schemas.microsoft.com/office/powerpoint/2010/main" val="4178769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D0E2B0B7-897D-46C2-99FB-25BC38453537}" type="datetimeFigureOut">
              <a:rPr lang="en-US" smtClean="0"/>
              <a:t>4/28/20</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FE9AB483-16E5-4A7F-B845-F0F129016339}" type="slidenum">
              <a:rPr lang="en-US" smtClean="0"/>
              <a:t>‹#›</a:t>
            </a:fld>
            <a:endParaRPr lang="en-US"/>
          </a:p>
        </p:txBody>
      </p:sp>
    </p:spTree>
    <p:extLst>
      <p:ext uri="{BB962C8B-B14F-4D97-AF65-F5344CB8AC3E}">
        <p14:creationId xmlns:p14="http://schemas.microsoft.com/office/powerpoint/2010/main" val="1330739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D0E2B0B7-897D-46C2-99FB-25BC38453537}" type="datetimeFigureOut">
              <a:rPr lang="en-US" smtClean="0"/>
              <a:t>4/28/20</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FE9AB483-16E5-4A7F-B845-F0F129016339}" type="slidenum">
              <a:rPr lang="en-US" smtClean="0"/>
              <a:t>‹#›</a:t>
            </a:fld>
            <a:endParaRPr lang="en-US"/>
          </a:p>
        </p:txBody>
      </p:sp>
    </p:spTree>
    <p:extLst>
      <p:ext uri="{BB962C8B-B14F-4D97-AF65-F5344CB8AC3E}">
        <p14:creationId xmlns:p14="http://schemas.microsoft.com/office/powerpoint/2010/main" val="3767540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sz="half" idx="10"/>
          </p:nvPr>
        </p:nvSpPr>
        <p:spPr/>
        <p:txBody>
          <a:bodyPr/>
          <a:lstStyle/>
          <a:p>
            <a:fld id="{D0E2B0B7-897D-46C2-99FB-25BC38453537}" type="datetimeFigureOut">
              <a:rPr lang="en-US" smtClean="0"/>
              <a:t>4/28/20</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FE9AB483-16E5-4A7F-B845-F0F129016339}" type="slidenum">
              <a:rPr lang="en-US" smtClean="0"/>
              <a:t>‹#›</a:t>
            </a:fld>
            <a:endParaRPr lang="en-US"/>
          </a:p>
        </p:txBody>
      </p:sp>
    </p:spTree>
    <p:extLst>
      <p:ext uri="{BB962C8B-B14F-4D97-AF65-F5344CB8AC3E}">
        <p14:creationId xmlns:p14="http://schemas.microsoft.com/office/powerpoint/2010/main" val="290157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sz="half" idx="10"/>
          </p:nvPr>
        </p:nvSpPr>
        <p:spPr/>
        <p:txBody>
          <a:bodyPr/>
          <a:lstStyle/>
          <a:p>
            <a:fld id="{D0E2B0B7-897D-46C2-99FB-25BC38453537}" type="datetimeFigureOut">
              <a:rPr lang="en-US" smtClean="0"/>
              <a:t>4/28/20</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FE9AB483-16E5-4A7F-B845-F0F129016339}" type="slidenum">
              <a:rPr lang="en-US" smtClean="0"/>
              <a:t>‹#›</a:t>
            </a:fld>
            <a:endParaRPr lang="en-US"/>
          </a:p>
        </p:txBody>
      </p:sp>
    </p:spTree>
    <p:extLst>
      <p:ext uri="{BB962C8B-B14F-4D97-AF65-F5344CB8AC3E}">
        <p14:creationId xmlns:p14="http://schemas.microsoft.com/office/powerpoint/2010/main" val="2426967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E2B0B7-897D-46C2-99FB-25BC38453537}" type="datetimeFigureOut">
              <a:rPr lang="en-US" smtClean="0"/>
              <a:t>4/28/20</a:t>
            </a:fld>
            <a:endParaRPr lang="en-U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9AB483-16E5-4A7F-B845-F0F129016339}" type="slidenum">
              <a:rPr lang="en-US" smtClean="0"/>
              <a:t>‹#›</a:t>
            </a:fld>
            <a:endParaRPr lang="en-US"/>
          </a:p>
        </p:txBody>
      </p:sp>
    </p:spTree>
    <p:extLst>
      <p:ext uri="{BB962C8B-B14F-4D97-AF65-F5344CB8AC3E}">
        <p14:creationId xmlns:p14="http://schemas.microsoft.com/office/powerpoint/2010/main" val="22561465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ekhidna2.biocenter.helsinki.fi/dali/"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hyperlink" Target="http://bioinf.cs.ucl.ac.uk/psipred_new/" TargetMode="External"/><Relationship Id="rId5" Type="http://schemas.openxmlformats.org/officeDocument/2006/relationships/hyperlink" Target="http://bioinf.cs.ucl.ac.uk/psipred/" TargetMode="External"/><Relationship Id="rId4" Type="http://schemas.openxmlformats.org/officeDocument/2006/relationships/hyperlink" Target="http://www.uniprot.org/uniprot/Q63JW5.fasta"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ncbi.nlm.nih.gov/"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ncbi.nlm.nih.gov/gene/?term=yaiC%20Salmonella%20enterica%20str.%20LT2"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ncbi.nlm.nih.gov/gene/?term=yaiC%20Salmonella%20enterica%20str.%20LT2"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ncbi.nlm.nih.gov/gene/1251904"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ncbi.nlm.nih.gov/protein/NP_459380.1"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ncbi.nlm.nih.gov/protein/NP_459380.1"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ncbi.nlm.nih.gov/gene/1251904"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uniprot.org/uniprot/H9L4B6"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hyperlink" Target="http://www.uniprot.or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uniprot.org/uniprot/H9L4B6"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www.uniprot.org/uniprot/H9L4B6"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hyperlink" Target="http://web.expasy.org/cgi-bin/protparam/protparam1?H9L4B6@noft@" TargetMode="External"/><Relationship Id="rId1" Type="http://schemas.openxmlformats.org/officeDocument/2006/relationships/slideLayout" Target="../slideLayouts/slideLayout1.xml"/><Relationship Id="rId6" Type="http://schemas.openxmlformats.org/officeDocument/2006/relationships/hyperlink" Target="https://web.expasy.org/cgi-bin/protparam/protparam?H9L4B6" TargetMode="External"/><Relationship Id="rId5" Type="http://schemas.openxmlformats.org/officeDocument/2006/relationships/image" Target="../media/image17.png"/><Relationship Id="rId4" Type="http://schemas.openxmlformats.org/officeDocument/2006/relationships/hyperlink" Target="https://web.expasy.org/protparam/"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www.uniprot.org/uniprot/H9L4B6"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www.uniprot.org/blast/"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uniprot.org/uniprot/P0AAP1"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www.uniprot.org/uniprot/P0AAP1/publications"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www.uniprot.org/uniprot/H9L4B6"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pfam.xfam.org/protein/H9L4B6"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pfam.xfam.org/" TargetMode="External"/><Relationship Id="rId1" Type="http://schemas.openxmlformats.org/officeDocument/2006/relationships/slideLayout" Target="../slideLayouts/slideLayout1.xml"/><Relationship Id="rId5" Type="http://schemas.openxmlformats.org/officeDocument/2006/relationships/hyperlink" Target="http://www.uniprot.org/uniprot/H9L4B6.fasta" TargetMode="Externa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www.ebi.ac.uk/Tools/hmmer/" TargetMode="External"/><Relationship Id="rId1" Type="http://schemas.openxmlformats.org/officeDocument/2006/relationships/slideLayout" Target="../slideLayouts/slideLayout2.xml"/><Relationship Id="rId5" Type="http://schemas.openxmlformats.org/officeDocument/2006/relationships/hyperlink" Target="http://www.uniprot.org/uniprot/H9L4B6.fasta" TargetMode="Externa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hyperlink" Target="https://www.ebi.ac.uk/Tools/hmmer/"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pfam.xfam.org/family/PF00990" TargetMode="Externa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pfam.xfam.org/family/PF00990#tabview=tab2"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pfam.xfam.org/family/PF00990#tabview=tab3"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pfam.xfam.org/family/PF00990#tabview=tab4"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pfam.xfam.org/family/PF00990#tabview=tab9"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pfam.xfam.org/family/PF00990#tabview=tab6"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8" Type="http://schemas.openxmlformats.org/officeDocument/2006/relationships/hyperlink" Target="http://www.cbs.dtu.dk/services/TMHMM-2.0/" TargetMode="External"/><Relationship Id="rId3" Type="http://schemas.openxmlformats.org/officeDocument/2006/relationships/hyperlink" Target="http://bioinf.cs.ucl.ac.uk/psipred/" TargetMode="External"/><Relationship Id="rId7" Type="http://schemas.openxmlformats.org/officeDocument/2006/relationships/hyperlink" Target="http://sable.cchmc.org/" TargetMode="External"/><Relationship Id="rId12" Type="http://schemas.openxmlformats.org/officeDocument/2006/relationships/hyperlink" Target="http://www.uniprot.org/uniprot/P0AAP1.fasta" TargetMode="External"/><Relationship Id="rId2" Type="http://schemas.openxmlformats.org/officeDocument/2006/relationships/hyperlink" Target="http://www.expasy.org/tools/" TargetMode="External"/><Relationship Id="rId1" Type="http://schemas.openxmlformats.org/officeDocument/2006/relationships/slideLayout" Target="../slideLayouts/slideLayout1.xml"/><Relationship Id="rId6" Type="http://schemas.openxmlformats.org/officeDocument/2006/relationships/hyperlink" Target="http://www.cbs.dtu.dk/services/NetSurfP/" TargetMode="External"/><Relationship Id="rId11" Type="http://schemas.openxmlformats.org/officeDocument/2006/relationships/hyperlink" Target="http://www.uniprot.org/uniprot/Q63JW5.fasta" TargetMode="External"/><Relationship Id="rId5" Type="http://schemas.openxmlformats.org/officeDocument/2006/relationships/hyperlink" Target="http://bioinf.uab.es/aggrescan/" TargetMode="External"/><Relationship Id="rId10" Type="http://schemas.openxmlformats.org/officeDocument/2006/relationships/hyperlink" Target="http://www.psort.org/psortb/" TargetMode="External"/><Relationship Id="rId4" Type="http://schemas.openxmlformats.org/officeDocument/2006/relationships/hyperlink" Target="https://iupred2a.elte.hu/" TargetMode="External"/><Relationship Id="rId9" Type="http://schemas.openxmlformats.org/officeDocument/2006/relationships/hyperlink" Target="http://www.predictprotein.org/"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hyperlink" Target="http://bioinf.cs.ucl.ac.uk/psipred_new/" TargetMode="External"/><Relationship Id="rId5" Type="http://schemas.openxmlformats.org/officeDocument/2006/relationships/hyperlink" Target="http://bioinf.cs.ucl.ac.uk/psipred/" TargetMode="External"/><Relationship Id="rId4" Type="http://schemas.openxmlformats.org/officeDocument/2006/relationships/hyperlink" Target="http://www.uniprot.org/uniprot/Q63JW5.fasta"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s://iupred2a.elte.hu/"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bioinf.uab.es/aggrescan/" TargetMode="Externa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hyperlink" Target="http://www.cbs.dtu.dk/services/NetSurfP/" TargetMode="External"/><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sable.cchmc.org/" TargetMode="Externa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5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www.cbs.dtu.dk/services/TMHMM/" TargetMode="External"/><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51.xml.rels><?xml version="1.0" encoding="UTF-8" standalone="yes"?>
<Relationships xmlns="http://schemas.openxmlformats.org/package/2006/relationships"><Relationship Id="rId2" Type="http://schemas.openxmlformats.org/officeDocument/2006/relationships/hyperlink" Target="http://bioinf.uab.es/ocs/PROTEINPRED/PilO2Bp_predictions.xlsx" TargetMode="Externa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5.png"/><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47.png"/></Relationships>
</file>

<file path=ppt/slides/_rels/slide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s://www.predictprotein.org/" TargetMode="External"/><Relationship Id="rId1" Type="http://schemas.openxmlformats.org/officeDocument/2006/relationships/slideLayout" Target="../slideLayouts/slideLayout1.xml"/><Relationship Id="rId5" Type="http://schemas.openxmlformats.org/officeDocument/2006/relationships/image" Target="../media/image57.png"/><Relationship Id="rId4" Type="http://schemas.openxmlformats.org/officeDocument/2006/relationships/hyperlink" Target="https://ppopen.informatik.tu-muenchen.de/visual_results?req_id=$1$1vVuh5Mg$JUj15KFqDlVScAqKXCvOD1"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www.psort.org/psortb/"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www.uniprot.org/uniprot/P0AAP1.fasta" TargetMode="External"/><Relationship Id="rId4" Type="http://schemas.openxmlformats.org/officeDocument/2006/relationships/image" Target="../media/image59.png"/></Relationships>
</file>

<file path=ppt/slides/_rels/slide5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tring-db.org/"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hyperlink" Target="https://www.uniprot.org/uniprot/P0AAP1.fasta"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string-db.org/cgi/network.pl?taskId=hiNQqD50R4f2"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www.ebi.ac.uk/QuickGO/" TargetMode="External"/><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http://www.uniprot.org/"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6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hyperlink" Target="http://www.rcsb.org/pdb/home/home.do"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hyperlink" Target="https://www.rcsb.org/structure/4BYZ"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hyperlink" Target="http://www.rcsb.org/pdb/explore/explore.do?structureId=4BYZ"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3.xml.rels><?xml version="1.0" encoding="UTF-8" standalone="yes"?>
<Relationships xmlns="http://schemas.openxmlformats.org/package/2006/relationships"><Relationship Id="rId3" Type="http://schemas.openxmlformats.org/officeDocument/2006/relationships/hyperlink" Target="http://www.rcsb.org/pdb/protein/Q63JW5?showAll=true&amp;addPDB=4BYZ" TargetMode="External"/><Relationship Id="rId2" Type="http://schemas.openxmlformats.org/officeDocument/2006/relationships/image" Target="../media/image81.pn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7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hyperlink" Target="https://www.uniprot.org/uniprot/Q63JW5#cross_references" TargetMode="External"/><Relationship Id="rId1" Type="http://schemas.openxmlformats.org/officeDocument/2006/relationships/slideLayout" Target="../slideLayouts/slideLayout2.xml"/><Relationship Id="rId4" Type="http://schemas.openxmlformats.org/officeDocument/2006/relationships/hyperlink" Target="https://www.uniprot.org/uniprot/Q63JW5"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hyperlink" Target="http://www.rcsb.org/pdb/explore/explore.do?structureId=4BYZ"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hyperlink" Target="http://www.rcsb.org/pdb/explore/explore.do?structureId=4BYZ"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hyperlink" Target="https://files.rcsb.org/view/4BYZ.pdb" TargetMode="External"/><Relationship Id="rId1" Type="http://schemas.openxmlformats.org/officeDocument/2006/relationships/slideLayout" Target="../slideLayouts/slideLayout2.xml"/><Relationship Id="rId4" Type="http://schemas.openxmlformats.org/officeDocument/2006/relationships/hyperlink" Target="https://www.rcsb.org/structure/4BYZ" TargetMode="External"/></Relationships>
</file>

<file path=ppt/slides/_rels/slide80.xml.rels><?xml version="1.0" encoding="UTF-8" standalone="yes"?>
<Relationships xmlns="http://schemas.openxmlformats.org/package/2006/relationships"><Relationship Id="rId3" Type="http://schemas.openxmlformats.org/officeDocument/2006/relationships/hyperlink" Target="http://www.wwpdb.org/documentation/file-format" TargetMode="External"/><Relationship Id="rId2" Type="http://schemas.openxmlformats.org/officeDocument/2006/relationships/hyperlink" Target="https://files.rcsb.org/view/4BYZ.pdb" TargetMode="External"/><Relationship Id="rId1" Type="http://schemas.openxmlformats.org/officeDocument/2006/relationships/slideLayout" Target="../slideLayouts/slideLayout1.xml"/><Relationship Id="rId4" Type="http://schemas.openxmlformats.org/officeDocument/2006/relationships/hyperlink" Target="http://www.wwpdb.org/documentation/file-format-content/format33/v3.3.html" TargetMode="External"/></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8.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hyperlink" Target="http://www.rcsb.org/pdb/explore/remediatedSequence.do?structureId=4BYZ"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hyperlink" Target="http://www.rcsb.org/pdb/explore/remediatedSequence.do?structureId=4BYZ"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hyperlink" Target="http://www.rcsb.org/pdb/explore/explore.do?structureId=4cpa" TargetMode="Externa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www.rcsb.org/pdb/secondary.do?p=v2/secondary/search.jsp#search_ligands" TargetMode="External"/><Relationship Id="rId2" Type="http://schemas.openxmlformats.org/officeDocument/2006/relationships/image" Target="../media/image95.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96.png"/></Relationships>
</file>

<file path=ppt/slides/_rels/slide8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hyperlink" Target="http://www.rcsb.org/pdb/secondary.do?p=v2/secondary/analyze.jsp#Sequence"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hyperlink" Target="http://www.rcsb.org/pdb/secondary.do?p=v2/secondary/analyze.jsp#Sequence"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hyperlink" Target="http://www.rcsb.org/pdb/workbench/showPrecalcAlignment.do?action=pw_ce&amp;name1=4BYZ.A&amp;name2=3VHJ.A"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hyperlink" Target="http://www.rcsb.org/pdb/workbench/showPrecalcAlignment.do?action=pw_ce&amp;name1=4BYZ.A&amp;name2=3VHJ.A" TargetMode="External"/><Relationship Id="rId1" Type="http://schemas.openxmlformats.org/officeDocument/2006/relationships/slideLayout" Target="../slideLayouts/slideLayout1.xml"/><Relationship Id="rId4" Type="http://schemas.openxmlformats.org/officeDocument/2006/relationships/hyperlink" Target="https://en.wikipedia.org/wiki/Root-mean-square_deviation_of_atomic_positions" TargetMode="External"/></Relationships>
</file>

<file path=ppt/slides/_rels/slide9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hyperlink" Target="http://www.rcsb.org/pdb/secondary.do?p=v2/secondary/analyze.jsp#Sequence"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2.png"/><Relationship Id="rId1" Type="http://schemas.openxmlformats.org/officeDocument/2006/relationships/slideLayout" Target="../slideLayouts/slideLayout2.xml"/><Relationship Id="rId4" Type="http://schemas.openxmlformats.org/officeDocument/2006/relationships/hyperlink" Target="https://en.wikipedia.org/wiki/Root-mean-square_deviation_of_atomic_positions" TargetMode="External"/></Relationships>
</file>

<file path=ppt/slides/_rels/slide97.xml.rels><?xml version="1.0" encoding="UTF-8" standalone="yes"?>
<Relationships xmlns="http://schemas.openxmlformats.org/package/2006/relationships"><Relationship Id="rId3" Type="http://schemas.openxmlformats.org/officeDocument/2006/relationships/hyperlink" Target="https://blast.ncbi.nlm.nih.gov/Blast.cgi?PAGE=Proteins&amp;PROGRAM=blastp&amp;BLAST_PROGRAMS=blastp&amp;PAGE_TYPE=BlastSearch&amp;BLAST_SPEC=blast2seq&amp;DATABASE=n/a&amp;QUERY=&amp;SUBJECTS=" TargetMode="External"/><Relationship Id="rId2" Type="http://schemas.openxmlformats.org/officeDocument/2006/relationships/hyperlink" Target="https://www.ebi.ac.uk/Tools/psa/emboss_water/" TargetMode="External"/><Relationship Id="rId1" Type="http://schemas.openxmlformats.org/officeDocument/2006/relationships/slideLayout" Target="../slideLayouts/slideLayout2.xml"/><Relationship Id="rId6" Type="http://schemas.openxmlformats.org/officeDocument/2006/relationships/image" Target="../media/image102.png"/><Relationship Id="rId5" Type="http://schemas.openxmlformats.org/officeDocument/2006/relationships/image" Target="../media/image104.png"/><Relationship Id="rId4" Type="http://schemas.openxmlformats.org/officeDocument/2006/relationships/image" Target="../media/image103.png"/></Relationships>
</file>

<file path=ppt/slides/_rels/slide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ekhidna2.biocenter.helsinki.fi/dali/" TargetMode="External"/></Relationships>
</file>

<file path=ppt/slides/_rels/slide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hyperlink" Target="http://ekhidna2.biocenter.helsinki.fi/barcosel/tmp/4byzAPILUS/4byzA.html" TargetMode="Externa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hyperlink" Target="http://ekhidna2.biocenter.helsinki.fi/barcosel/tmp/4byzAPILUS/4byzA.html" TargetMode="Externa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hyperlink" Target="https://swissmodel.expasy.org/"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7.xml.rels><?xml version="1.0" encoding="UTF-8" standalone="yes"?>
<Relationships xmlns="http://schemas.openxmlformats.org/package/2006/relationships"><Relationship Id="rId3" Type="http://schemas.openxmlformats.org/officeDocument/2006/relationships/hyperlink" Target="https://www.ncbi.nlm.nih.gov/" TargetMode="External"/><Relationship Id="rId7" Type="http://schemas.openxmlformats.org/officeDocument/2006/relationships/image" Target="../media/image2.png"/><Relationship Id="rId2" Type="http://schemas.openxmlformats.org/officeDocument/2006/relationships/hyperlink" Target="http://journals.plos.org/plosone/article?id=10.1371/journal.pone.0144802" TargetMode="External"/><Relationship Id="rId1" Type="http://schemas.openxmlformats.org/officeDocument/2006/relationships/slideLayout" Target="../slideLayouts/slideLayout2.xml"/><Relationship Id="rId6" Type="http://schemas.openxmlformats.org/officeDocument/2006/relationships/image" Target="../media/image113.png"/><Relationship Id="rId5" Type="http://schemas.openxmlformats.org/officeDocument/2006/relationships/hyperlink" Target="https://swissmodel.expasy.org/" TargetMode="External"/><Relationship Id="rId4" Type="http://schemas.openxmlformats.org/officeDocument/2006/relationships/hyperlink" Target="https://www.ncbi.nlm.nih.gov/protein/746559240?report=fasta" TargetMode="External"/></Relationships>
</file>

<file path=ppt/slides/_rels/slide10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hyperlink" Target="https://blast.ncbi.nlm.nih.gov/Blast.cgi?PROGRAM=blastp&amp;PAGE_TYPE=BlastSearch&amp;LINK_LOC=blasthome" TargetMode="External"/><Relationship Id="rId1" Type="http://schemas.openxmlformats.org/officeDocument/2006/relationships/slideLayout" Target="../slideLayouts/slideLayout2.xml"/><Relationship Id="rId5" Type="http://schemas.openxmlformats.org/officeDocument/2006/relationships/image" Target="../media/image115.png"/><Relationship Id="rId4" Type="http://schemas.openxmlformats.org/officeDocument/2006/relationships/hyperlink" Target="https://swissmodel.expasy.org/interactive" TargetMode="External"/></Relationships>
</file>

<file path=ppt/slides/_rels/slide109.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2.xml"/><Relationship Id="rId4" Type="http://schemas.openxmlformats.org/officeDocument/2006/relationships/image" Target="../media/image118.png"/></Relationships>
</file>

<file path=ppt/slides/_rels/slide1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 Id="rId4" Type="http://schemas.openxmlformats.org/officeDocument/2006/relationships/image" Target="../media/image126.png"/></Relationships>
</file>

<file path=ppt/slides/_rels/slide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7.png"/><Relationship Id="rId1" Type="http://schemas.openxmlformats.org/officeDocument/2006/relationships/slideLayout" Target="../slideLayouts/slideLayout1.xml"/><Relationship Id="rId4" Type="http://schemas.openxmlformats.org/officeDocument/2006/relationships/hyperlink" Target="https://www.pymol.org/" TargetMode="External"/></Relationships>
</file>

<file path=ppt/slides/_rels/slide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8.png"/><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9.pn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0.png"/><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1.png"/><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hyperlink" Target="http://www.protein.osaka-u.ac.jp/rcsfp/supracryst/suzuki/jpxtal/Katsutani/color_h.py" TargetMode="External"/><Relationship Id="rId7" Type="http://schemas.openxmlformats.org/officeDocument/2006/relationships/image" Target="../media/image2.png"/><Relationship Id="rId2" Type="http://schemas.openxmlformats.org/officeDocument/2006/relationships/hyperlink" Target="http://www.protein.osaka-u.ac.jp/rcsfp/supracryst/suzuki/jpxtal/Katsutani/en/hydrophobicity.php" TargetMode="External"/><Relationship Id="rId1" Type="http://schemas.openxmlformats.org/officeDocument/2006/relationships/slideLayout" Target="../slideLayouts/slideLayout1.xml"/><Relationship Id="rId6" Type="http://schemas.openxmlformats.org/officeDocument/2006/relationships/image" Target="../media/image133.png"/><Relationship Id="rId5" Type="http://schemas.openxmlformats.org/officeDocument/2006/relationships/image" Target="../media/image132.png"/><Relationship Id="rId4" Type="http://schemas.openxmlformats.org/officeDocument/2006/relationships/hyperlink" Target="http://bioinf.uab.es/ocs/PYMOL/color_h.py" TargetMode="External"/></Relationships>
</file>

<file path=ppt/slides/_rels/slide123.xml.rels><?xml version="1.0" encoding="UTF-8" standalone="yes"?>
<Relationships xmlns="http://schemas.openxmlformats.org/package/2006/relationships"><Relationship Id="rId3" Type="http://schemas.openxmlformats.org/officeDocument/2006/relationships/hyperlink" Target="http://bioinf.uab.es/ocs/PYMOL/PYMOL_SCRIPT.zip" TargetMode="External"/><Relationship Id="rId7" Type="http://schemas.openxmlformats.org/officeDocument/2006/relationships/image" Target="../media/image2.png"/><Relationship Id="rId2" Type="http://schemas.openxmlformats.org/officeDocument/2006/relationships/image" Target="../media/image135.png"/><Relationship Id="rId1" Type="http://schemas.openxmlformats.org/officeDocument/2006/relationships/slideLayout" Target="../slideLayouts/slideLayout1.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image" Target="../media/image136.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7073484" y="21266"/>
            <a:ext cx="2045816" cy="830997"/>
          </a:xfrm>
          <a:prstGeom prst="rect">
            <a:avLst/>
          </a:prstGeom>
          <a:noFill/>
        </p:spPr>
        <p:txBody>
          <a:bodyPr wrap="none" rtlCol="0">
            <a:spAutoFit/>
          </a:bodyPr>
          <a:lstStyle/>
          <a:p>
            <a:pPr algn="r"/>
            <a:r>
              <a:rPr lang="en-US" sz="4800"/>
              <a:t>Preface</a:t>
            </a:r>
          </a:p>
        </p:txBody>
      </p:sp>
      <p:sp>
        <p:nvSpPr>
          <p:cNvPr id="5" name="4 CuadroTexto"/>
          <p:cNvSpPr txBox="1"/>
          <p:nvPr/>
        </p:nvSpPr>
        <p:spPr>
          <a:xfrm>
            <a:off x="971600" y="1052736"/>
            <a:ext cx="6624736" cy="3877985"/>
          </a:xfrm>
          <a:prstGeom prst="rect">
            <a:avLst/>
          </a:prstGeom>
          <a:noFill/>
        </p:spPr>
        <p:txBody>
          <a:bodyPr wrap="square" rtlCol="0">
            <a:spAutoFit/>
          </a:bodyPr>
          <a:lstStyle/>
          <a:p>
            <a:r>
              <a:rPr lang="en-US" sz="2400" dirty="0"/>
              <a:t>Tools in Bioinformatics could be slow</a:t>
            </a:r>
          </a:p>
          <a:p>
            <a:r>
              <a:rPr lang="en-US" dirty="0"/>
              <a:t>Before beginning we are going to get results from some of them that we are going to use later. So keep the emails with the results they will send to you.</a:t>
            </a:r>
          </a:p>
          <a:p>
            <a:endParaRPr lang="en-US" dirty="0"/>
          </a:p>
          <a:p>
            <a:endParaRPr lang="en-US" dirty="0"/>
          </a:p>
          <a:p>
            <a:endParaRPr lang="en-US" dirty="0"/>
          </a:p>
          <a:p>
            <a:endParaRPr lang="en-US" dirty="0"/>
          </a:p>
          <a:p>
            <a:r>
              <a:rPr lang="en-US" sz="2400" dirty="0"/>
              <a:t>We are going to obtain results for:</a:t>
            </a:r>
          </a:p>
          <a:p>
            <a:endParaRPr lang="en-US" dirty="0"/>
          </a:p>
          <a:p>
            <a:r>
              <a:rPr lang="en-US" dirty="0"/>
              <a:t>	- A search with Dali Server</a:t>
            </a:r>
          </a:p>
          <a:p>
            <a:endParaRPr lang="en-US" dirty="0"/>
          </a:p>
          <a:p>
            <a:r>
              <a:rPr lang="en-US" dirty="0"/>
              <a:t>	- A prediction with </a:t>
            </a:r>
            <a:r>
              <a:rPr lang="en-US" dirty="0" err="1"/>
              <a:t>psipred</a:t>
            </a:r>
            <a:endParaRPr lang="en-US" dirty="0"/>
          </a:p>
        </p:txBody>
      </p:sp>
    </p:spTree>
    <p:extLst>
      <p:ext uri="{BB962C8B-B14F-4D97-AF65-F5344CB8AC3E}">
        <p14:creationId xmlns:p14="http://schemas.microsoft.com/office/powerpoint/2010/main" val="3027975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3C1B9E-CCB2-8A4C-B348-C4EB01B8C6BB}"/>
              </a:ext>
            </a:extLst>
          </p:cNvPr>
          <p:cNvPicPr>
            <a:picLocks noChangeAspect="1"/>
          </p:cNvPicPr>
          <p:nvPr/>
        </p:nvPicPr>
        <p:blipFill>
          <a:blip r:embed="rId2"/>
          <a:stretch>
            <a:fillRect/>
          </a:stretch>
        </p:blipFill>
        <p:spPr>
          <a:xfrm>
            <a:off x="21704" y="1275065"/>
            <a:ext cx="6247407" cy="4307869"/>
          </a:xfrm>
          <a:prstGeom prst="rect">
            <a:avLst/>
          </a:prstGeom>
        </p:spPr>
      </p:pic>
      <p:sp>
        <p:nvSpPr>
          <p:cNvPr id="3" name="2 CuadroTexto"/>
          <p:cNvSpPr txBox="1"/>
          <p:nvPr/>
        </p:nvSpPr>
        <p:spPr>
          <a:xfrm>
            <a:off x="6384192" y="21266"/>
            <a:ext cx="2735108" cy="1107996"/>
          </a:xfrm>
          <a:prstGeom prst="rect">
            <a:avLst/>
          </a:prstGeom>
          <a:noFill/>
        </p:spPr>
        <p:txBody>
          <a:bodyPr wrap="none" rtlCol="0">
            <a:spAutoFit/>
          </a:bodyPr>
          <a:lstStyle/>
          <a:p>
            <a:pPr algn="r"/>
            <a:r>
              <a:rPr lang="en-US" sz="2800"/>
              <a:t>Structure:</a:t>
            </a:r>
            <a:r>
              <a:rPr lang="en-US" sz="4800"/>
              <a:t> Dali</a:t>
            </a:r>
          </a:p>
          <a:p>
            <a:pPr algn="r"/>
            <a:r>
              <a:rPr lang="en-US"/>
              <a:t>Database Structure search</a:t>
            </a:r>
          </a:p>
        </p:txBody>
      </p:sp>
      <p:sp>
        <p:nvSpPr>
          <p:cNvPr id="2" name="1 CuadroTexto"/>
          <p:cNvSpPr txBox="1"/>
          <p:nvPr/>
        </p:nvSpPr>
        <p:spPr>
          <a:xfrm>
            <a:off x="6660232" y="2132856"/>
            <a:ext cx="2483767" cy="3139321"/>
          </a:xfrm>
          <a:prstGeom prst="rect">
            <a:avLst/>
          </a:prstGeom>
          <a:noFill/>
        </p:spPr>
        <p:txBody>
          <a:bodyPr wrap="square" rtlCol="0">
            <a:spAutoFit/>
          </a:bodyPr>
          <a:lstStyle/>
          <a:p>
            <a:r>
              <a:rPr lang="en-US"/>
              <a:t>We can search against  the whole </a:t>
            </a:r>
            <a:r>
              <a:rPr lang="en-US" err="1"/>
              <a:t>pdb</a:t>
            </a:r>
            <a:r>
              <a:rPr lang="en-US"/>
              <a:t> database using a structure, not a sequence, with</a:t>
            </a:r>
            <a:br>
              <a:rPr lang="en-US"/>
            </a:br>
            <a:r>
              <a:rPr lang="en-US" b="1"/>
              <a:t>Dali server</a:t>
            </a:r>
          </a:p>
          <a:p>
            <a:endParaRPr lang="en-US"/>
          </a:p>
          <a:p>
            <a:r>
              <a:rPr lang="en-US"/>
              <a:t>This way we can find similar proteins that, using just a sequence search method, could not be found.</a:t>
            </a:r>
          </a:p>
        </p:txBody>
      </p:sp>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0367" y="3813966"/>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336" y="5194210"/>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8578" y="4602727"/>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714620" y="390598"/>
            <a:ext cx="4078168" cy="369332"/>
          </a:xfrm>
          <a:prstGeom prst="rect">
            <a:avLst/>
          </a:prstGeom>
          <a:noFill/>
        </p:spPr>
        <p:txBody>
          <a:bodyPr wrap="none" rtlCol="0">
            <a:spAutoFit/>
          </a:bodyPr>
          <a:lstStyle/>
          <a:p>
            <a:r>
              <a:rPr lang="en-US" dirty="0">
                <a:hlinkClick r:id="rId4"/>
              </a:rPr>
              <a:t>http://ekhidna2.biocenter.helsinki.fi/dali/</a:t>
            </a:r>
            <a:endParaRPr lang="en-US" dirty="0"/>
          </a:p>
        </p:txBody>
      </p:sp>
      <p:pic>
        <p:nvPicPr>
          <p:cNvPr id="10" name="Picture 5" descr="C:\Users\admin_local\AppData\Local\Microsoft\Windows\Temporary Internet Files\Content.IE5\8UJKXJHP\550px-Pointing_hand_cursor_vector.svg[1].png">
            <a:extLst>
              <a:ext uri="{FF2B5EF4-FFF2-40B4-BE49-F238E27FC236}">
                <a16:creationId xmlns:a16="http://schemas.microsoft.com/office/drawing/2014/main" id="{DF8A92F8-8D42-8249-ABDC-3EC121A1437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8578" y="2640539"/>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780FE12-25C7-084B-9D8B-F288F646E591}"/>
              </a:ext>
            </a:extLst>
          </p:cNvPr>
          <p:cNvSpPr txBox="1"/>
          <p:nvPr/>
        </p:nvSpPr>
        <p:spPr>
          <a:xfrm>
            <a:off x="1475656" y="6098069"/>
            <a:ext cx="1731511" cy="646331"/>
          </a:xfrm>
          <a:prstGeom prst="rect">
            <a:avLst/>
          </a:prstGeom>
          <a:noFill/>
          <a:ln w="19050">
            <a:solidFill>
              <a:schemeClr val="tx1"/>
            </a:solidFill>
          </a:ln>
        </p:spPr>
        <p:txBody>
          <a:bodyPr wrap="square" rtlCol="0">
            <a:spAutoFit/>
          </a:bodyPr>
          <a:lstStyle/>
          <a:p>
            <a:r>
              <a:rPr lang="en-US" dirty="0"/>
              <a:t>Your email here, not mine!</a:t>
            </a:r>
          </a:p>
        </p:txBody>
      </p:sp>
      <p:cxnSp>
        <p:nvCxnSpPr>
          <p:cNvPr id="13" name="Straight Arrow Connector 12">
            <a:extLst>
              <a:ext uri="{FF2B5EF4-FFF2-40B4-BE49-F238E27FC236}">
                <a16:creationId xmlns:a16="http://schemas.microsoft.com/office/drawing/2014/main" id="{96951DD8-1E55-CE4D-B622-41E8C546FB4D}"/>
              </a:ext>
            </a:extLst>
          </p:cNvPr>
          <p:cNvCxnSpPr>
            <a:stCxn id="12" idx="1"/>
          </p:cNvCxnSpPr>
          <p:nvPr/>
        </p:nvCxnSpPr>
        <p:spPr>
          <a:xfrm flipH="1" flipV="1">
            <a:off x="971600" y="4602727"/>
            <a:ext cx="504056" cy="181850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198E7AD4-2D7C-7243-8C17-8EE1F4351868}"/>
              </a:ext>
            </a:extLst>
          </p:cNvPr>
          <p:cNvSpPr txBox="1"/>
          <p:nvPr/>
        </p:nvSpPr>
        <p:spPr>
          <a:xfrm>
            <a:off x="5627132" y="5511981"/>
            <a:ext cx="1731511" cy="1200329"/>
          </a:xfrm>
          <a:prstGeom prst="rect">
            <a:avLst/>
          </a:prstGeom>
          <a:noFill/>
          <a:ln w="19050">
            <a:solidFill>
              <a:schemeClr val="tx1"/>
            </a:solidFill>
          </a:ln>
        </p:spPr>
        <p:txBody>
          <a:bodyPr wrap="square" rtlCol="0">
            <a:spAutoFit/>
          </a:bodyPr>
          <a:lstStyle/>
          <a:p>
            <a:r>
              <a:rPr lang="en-US" dirty="0"/>
              <a:t>Make sure you delete all the text, leaving only this:  4byzA</a:t>
            </a:r>
          </a:p>
        </p:txBody>
      </p:sp>
      <p:cxnSp>
        <p:nvCxnSpPr>
          <p:cNvPr id="16" name="Straight Arrow Connector 15">
            <a:extLst>
              <a:ext uri="{FF2B5EF4-FFF2-40B4-BE49-F238E27FC236}">
                <a16:creationId xmlns:a16="http://schemas.microsoft.com/office/drawing/2014/main" id="{2A41A75E-59FF-2F4D-AB35-DA2AF3A84926}"/>
              </a:ext>
            </a:extLst>
          </p:cNvPr>
          <p:cNvCxnSpPr>
            <a:stCxn id="15" idx="1"/>
          </p:cNvCxnSpPr>
          <p:nvPr/>
        </p:nvCxnSpPr>
        <p:spPr>
          <a:xfrm flipH="1" flipV="1">
            <a:off x="971600" y="3813966"/>
            <a:ext cx="4655532" cy="229818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7449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16B2A9B-925B-B94E-B816-A1FCFEB61019}"/>
              </a:ext>
            </a:extLst>
          </p:cNvPr>
          <p:cNvPicPr>
            <a:picLocks noChangeAspect="1"/>
          </p:cNvPicPr>
          <p:nvPr/>
        </p:nvPicPr>
        <p:blipFill>
          <a:blip r:embed="rId2"/>
          <a:stretch>
            <a:fillRect/>
          </a:stretch>
        </p:blipFill>
        <p:spPr>
          <a:xfrm>
            <a:off x="2572800" y="722126"/>
            <a:ext cx="6546500" cy="5155146"/>
          </a:xfrm>
          <a:prstGeom prst="rect">
            <a:avLst/>
          </a:prstGeom>
        </p:spPr>
      </p:pic>
      <p:sp>
        <p:nvSpPr>
          <p:cNvPr id="3" name="2 CuadroTexto"/>
          <p:cNvSpPr txBox="1"/>
          <p:nvPr/>
        </p:nvSpPr>
        <p:spPr>
          <a:xfrm>
            <a:off x="5193225" y="21266"/>
            <a:ext cx="3926075" cy="830997"/>
          </a:xfrm>
          <a:prstGeom prst="rect">
            <a:avLst/>
          </a:prstGeom>
          <a:noFill/>
        </p:spPr>
        <p:txBody>
          <a:bodyPr wrap="none" rtlCol="0">
            <a:spAutoFit/>
          </a:bodyPr>
          <a:lstStyle/>
          <a:p>
            <a:pPr algn="r"/>
            <a:r>
              <a:rPr lang="en-US" sz="2800"/>
              <a:t>Sequence:</a:t>
            </a:r>
            <a:r>
              <a:rPr lang="en-US" sz="4800"/>
              <a:t> PSIPRED</a:t>
            </a:r>
            <a:endParaRPr lang="en-US" sz="280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09695" y="1934811"/>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16482" y="1934811"/>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88092" y="3481412"/>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Flecha derecha"/>
          <p:cNvSpPr/>
          <p:nvPr/>
        </p:nvSpPr>
        <p:spPr>
          <a:xfrm>
            <a:off x="2051720" y="4365104"/>
            <a:ext cx="432048" cy="21602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8 Flecha derecha"/>
          <p:cNvSpPr/>
          <p:nvPr/>
        </p:nvSpPr>
        <p:spPr>
          <a:xfrm>
            <a:off x="2051720" y="5013176"/>
            <a:ext cx="432048" cy="21602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9 Flecha derecha"/>
          <p:cNvSpPr/>
          <p:nvPr/>
        </p:nvSpPr>
        <p:spPr>
          <a:xfrm>
            <a:off x="2086962" y="5445224"/>
            <a:ext cx="432048" cy="21602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6 CuadroTexto"/>
          <p:cNvSpPr txBox="1"/>
          <p:nvPr/>
        </p:nvSpPr>
        <p:spPr>
          <a:xfrm>
            <a:off x="4380" y="3433482"/>
            <a:ext cx="2636782" cy="677108"/>
          </a:xfrm>
          <a:prstGeom prst="rect">
            <a:avLst/>
          </a:prstGeom>
          <a:noFill/>
        </p:spPr>
        <p:txBody>
          <a:bodyPr wrap="square" rtlCol="0">
            <a:spAutoFit/>
          </a:bodyPr>
          <a:lstStyle/>
          <a:p>
            <a:r>
              <a:rPr lang="en-US" sz="1400" dirty="0"/>
              <a:t>Paste here the sequence from this protein:</a:t>
            </a:r>
          </a:p>
          <a:p>
            <a:r>
              <a:rPr lang="en-US" sz="1000" dirty="0">
                <a:hlinkClick r:id="rId4"/>
              </a:rPr>
              <a:t>http://www.uniprot.org/uniprot/Q63JW5.fasta</a:t>
            </a:r>
            <a:endParaRPr lang="en-US" sz="1000" dirty="0"/>
          </a:p>
        </p:txBody>
      </p:sp>
      <p:sp>
        <p:nvSpPr>
          <p:cNvPr id="8" name="7 Rectángulo"/>
          <p:cNvSpPr/>
          <p:nvPr/>
        </p:nvSpPr>
        <p:spPr>
          <a:xfrm>
            <a:off x="755576" y="252098"/>
            <a:ext cx="3865032" cy="369332"/>
          </a:xfrm>
          <a:prstGeom prst="rect">
            <a:avLst/>
          </a:prstGeom>
        </p:spPr>
        <p:txBody>
          <a:bodyPr wrap="none">
            <a:spAutoFit/>
          </a:bodyPr>
          <a:lstStyle/>
          <a:p>
            <a:r>
              <a:rPr lang="en-US" dirty="0">
                <a:hlinkClick r:id="rId5"/>
              </a:rPr>
              <a:t>http://</a:t>
            </a:r>
            <a:r>
              <a:rPr lang="en-US" dirty="0">
                <a:hlinkClick r:id="rId6"/>
              </a:rPr>
              <a:t>bioinf.cs.ucl.ac.uk/psipred_new</a:t>
            </a:r>
            <a:r>
              <a:rPr lang="en-US" dirty="0">
                <a:hlinkClick r:id="rId5"/>
              </a:rPr>
              <a:t>/</a:t>
            </a:r>
          </a:p>
        </p:txBody>
      </p:sp>
      <p:sp>
        <p:nvSpPr>
          <p:cNvPr id="12" name="TextBox 11">
            <a:extLst>
              <a:ext uri="{FF2B5EF4-FFF2-40B4-BE49-F238E27FC236}">
                <a16:creationId xmlns:a16="http://schemas.microsoft.com/office/drawing/2014/main" id="{081A9004-1E90-8348-8446-5D30ADBC8E31}"/>
              </a:ext>
            </a:extLst>
          </p:cNvPr>
          <p:cNvSpPr txBox="1"/>
          <p:nvPr/>
        </p:nvSpPr>
        <p:spPr>
          <a:xfrm>
            <a:off x="107504" y="5202966"/>
            <a:ext cx="1731511" cy="646331"/>
          </a:xfrm>
          <a:prstGeom prst="rect">
            <a:avLst/>
          </a:prstGeom>
          <a:noFill/>
          <a:ln w="19050">
            <a:solidFill>
              <a:schemeClr val="tx1"/>
            </a:solidFill>
          </a:ln>
        </p:spPr>
        <p:txBody>
          <a:bodyPr wrap="square" rtlCol="0">
            <a:spAutoFit/>
          </a:bodyPr>
          <a:lstStyle/>
          <a:p>
            <a:r>
              <a:rPr lang="en-US" dirty="0"/>
              <a:t>Your email here, not mine!</a:t>
            </a:r>
          </a:p>
        </p:txBody>
      </p:sp>
    </p:spTree>
    <p:extLst>
      <p:ext uri="{BB962C8B-B14F-4D97-AF65-F5344CB8AC3E}">
        <p14:creationId xmlns:p14="http://schemas.microsoft.com/office/powerpoint/2010/main" val="411400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785" t="28125" r="6667" b="44345"/>
          <a:stretch/>
        </p:blipFill>
        <p:spPr bwMode="auto">
          <a:xfrm>
            <a:off x="3275856" y="1290857"/>
            <a:ext cx="5447409" cy="15672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8095" t="42522" r="73810" b="28739"/>
          <a:stretch/>
        </p:blipFill>
        <p:spPr bwMode="auto">
          <a:xfrm>
            <a:off x="5004048" y="3356992"/>
            <a:ext cx="2206172" cy="28030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895638" y="21266"/>
            <a:ext cx="8223662" cy="830997"/>
          </a:xfrm>
          <a:prstGeom prst="rect">
            <a:avLst/>
          </a:prstGeom>
          <a:noFill/>
        </p:spPr>
        <p:txBody>
          <a:bodyPr wrap="none" rtlCol="0">
            <a:spAutoFit/>
          </a:bodyPr>
          <a:lstStyle/>
          <a:p>
            <a:pPr algn="r"/>
            <a:r>
              <a:rPr lang="en-US" sz="4800"/>
              <a:t>Bioinformatics tools for proteins</a:t>
            </a:r>
          </a:p>
        </p:txBody>
      </p:sp>
      <p:sp>
        <p:nvSpPr>
          <p:cNvPr id="5" name="4 CuadroTexto"/>
          <p:cNvSpPr txBox="1"/>
          <p:nvPr/>
        </p:nvSpPr>
        <p:spPr>
          <a:xfrm>
            <a:off x="35496" y="1268760"/>
            <a:ext cx="2945037" cy="1631216"/>
          </a:xfrm>
          <a:prstGeom prst="rect">
            <a:avLst/>
          </a:prstGeom>
          <a:noFill/>
        </p:spPr>
        <p:txBody>
          <a:bodyPr wrap="none" rtlCol="0">
            <a:spAutoFit/>
          </a:bodyPr>
          <a:lstStyle/>
          <a:p>
            <a:pPr marL="285750" indent="-285750">
              <a:buFontTx/>
              <a:buChar char="-"/>
            </a:pPr>
            <a:r>
              <a:rPr lang="en-US" sz="2800"/>
              <a:t>Sequence Based:</a:t>
            </a:r>
          </a:p>
          <a:p>
            <a:r>
              <a:rPr lang="en-US"/>
              <a:t>	NCBI</a:t>
            </a:r>
          </a:p>
          <a:p>
            <a:r>
              <a:rPr lang="en-US"/>
              <a:t>	UNIPROT</a:t>
            </a:r>
          </a:p>
          <a:p>
            <a:r>
              <a:rPr lang="en-US"/>
              <a:t>	PFAM</a:t>
            </a:r>
          </a:p>
          <a:p>
            <a:r>
              <a:rPr lang="en-US"/>
              <a:t>	prediction tools</a:t>
            </a:r>
          </a:p>
        </p:txBody>
      </p:sp>
      <p:sp>
        <p:nvSpPr>
          <p:cNvPr id="9" name="8 CuadroTexto"/>
          <p:cNvSpPr txBox="1"/>
          <p:nvPr/>
        </p:nvSpPr>
        <p:spPr>
          <a:xfrm>
            <a:off x="42787" y="3789040"/>
            <a:ext cx="2885790" cy="1908215"/>
          </a:xfrm>
          <a:prstGeom prst="rect">
            <a:avLst/>
          </a:prstGeom>
          <a:noFill/>
        </p:spPr>
        <p:txBody>
          <a:bodyPr wrap="none" rtlCol="0">
            <a:spAutoFit/>
          </a:bodyPr>
          <a:lstStyle/>
          <a:p>
            <a:pPr marL="285750" indent="-285750">
              <a:buFontTx/>
              <a:buChar char="-"/>
            </a:pPr>
            <a:r>
              <a:rPr lang="en-US" sz="2800"/>
              <a:t>Structure Based:</a:t>
            </a:r>
          </a:p>
          <a:p>
            <a:r>
              <a:rPr lang="en-US"/>
              <a:t>	PDB</a:t>
            </a:r>
          </a:p>
          <a:p>
            <a:r>
              <a:rPr lang="en-US"/>
              <a:t>	Dali server</a:t>
            </a:r>
          </a:p>
          <a:p>
            <a:r>
              <a:rPr lang="en-US"/>
              <a:t>	</a:t>
            </a:r>
            <a:r>
              <a:rPr lang="en-US" err="1"/>
              <a:t>MAESTROweb</a:t>
            </a:r>
            <a:endParaRPr lang="en-US"/>
          </a:p>
          <a:p>
            <a:r>
              <a:rPr lang="en-US"/>
              <a:t>	Swiss-Model</a:t>
            </a:r>
          </a:p>
          <a:p>
            <a:r>
              <a:rPr lang="en-US"/>
              <a:t>	</a:t>
            </a:r>
            <a:r>
              <a:rPr lang="en-US" err="1"/>
              <a:t>Pymol</a:t>
            </a:r>
            <a:endParaRPr lang="en-US"/>
          </a:p>
        </p:txBody>
      </p:sp>
      <p:sp>
        <p:nvSpPr>
          <p:cNvPr id="11" name="10 Rectángulo"/>
          <p:cNvSpPr/>
          <p:nvPr/>
        </p:nvSpPr>
        <p:spPr>
          <a:xfrm>
            <a:off x="35496" y="3212976"/>
            <a:ext cx="8856984" cy="3024336"/>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8946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hlinkClick r:id="rId2"/>
            <a:extLst>
              <a:ext uri="{FF2B5EF4-FFF2-40B4-BE49-F238E27FC236}">
                <a16:creationId xmlns:a16="http://schemas.microsoft.com/office/drawing/2014/main" id="{E3B64245-5DEF-F142-A6C3-D4A42B5F063D}"/>
              </a:ext>
            </a:extLst>
          </p:cNvPr>
          <p:cNvPicPr>
            <a:picLocks noChangeAspect="1"/>
          </p:cNvPicPr>
          <p:nvPr/>
        </p:nvPicPr>
        <p:blipFill>
          <a:blip r:embed="rId3"/>
          <a:stretch>
            <a:fillRect/>
          </a:stretch>
        </p:blipFill>
        <p:spPr>
          <a:xfrm>
            <a:off x="303328" y="1753640"/>
            <a:ext cx="8295609" cy="5083094"/>
          </a:xfrm>
          <a:prstGeom prst="rect">
            <a:avLst/>
          </a:prstGeom>
        </p:spPr>
      </p:pic>
      <p:sp>
        <p:nvSpPr>
          <p:cNvPr id="2" name="1 CuadroTexto"/>
          <p:cNvSpPr txBox="1"/>
          <p:nvPr/>
        </p:nvSpPr>
        <p:spPr>
          <a:xfrm>
            <a:off x="1583326" y="21266"/>
            <a:ext cx="7535974" cy="830997"/>
          </a:xfrm>
          <a:prstGeom prst="rect">
            <a:avLst/>
          </a:prstGeom>
          <a:noFill/>
        </p:spPr>
        <p:txBody>
          <a:bodyPr wrap="none" rtlCol="0">
            <a:spAutoFit/>
          </a:bodyPr>
          <a:lstStyle/>
          <a:p>
            <a:pPr algn="r"/>
            <a:r>
              <a:rPr lang="en-US" sz="2800"/>
              <a:t>Bioinformatics tools for proteins:</a:t>
            </a:r>
            <a:r>
              <a:rPr lang="en-US" sz="4800"/>
              <a:t> Sequence</a:t>
            </a:r>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64288" y="2396505"/>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467544" y="1124744"/>
            <a:ext cx="8131393" cy="646331"/>
          </a:xfrm>
          <a:prstGeom prst="rect">
            <a:avLst/>
          </a:prstGeom>
          <a:noFill/>
        </p:spPr>
        <p:txBody>
          <a:bodyPr wrap="none" rtlCol="0">
            <a:spAutoFit/>
          </a:bodyPr>
          <a:lstStyle/>
          <a:p>
            <a:r>
              <a:rPr lang="en-US" dirty="0"/>
              <a:t>Let’s do a brief review of the common Databases and search engines.</a:t>
            </a:r>
          </a:p>
          <a:p>
            <a:r>
              <a:rPr lang="en-US" dirty="0"/>
              <a:t>We start searching for the </a:t>
            </a:r>
            <a:r>
              <a:rPr lang="en-US" b="1" dirty="0" err="1"/>
              <a:t>AdrA</a:t>
            </a:r>
            <a:r>
              <a:rPr lang="en-US" dirty="0"/>
              <a:t> (AKA: </a:t>
            </a:r>
            <a:r>
              <a:rPr lang="es-ES" b="1" dirty="0" err="1"/>
              <a:t>yaiC</a:t>
            </a:r>
            <a:r>
              <a:rPr lang="en-US" dirty="0"/>
              <a:t>) protein from </a:t>
            </a:r>
            <a:r>
              <a:rPr lang="en-US" i="1" dirty="0"/>
              <a:t>Salmonella enterica </a:t>
            </a:r>
            <a:r>
              <a:rPr lang="es-ES" i="1" dirty="0" err="1"/>
              <a:t>str</a:t>
            </a:r>
            <a:r>
              <a:rPr lang="es-ES" i="1" dirty="0"/>
              <a:t>. LT2</a:t>
            </a:r>
            <a:r>
              <a:rPr lang="en-US" i="1" dirty="0"/>
              <a:t> </a:t>
            </a:r>
          </a:p>
        </p:txBody>
      </p:sp>
    </p:spTree>
    <p:extLst>
      <p:ext uri="{BB962C8B-B14F-4D97-AF65-F5344CB8AC3E}">
        <p14:creationId xmlns:p14="http://schemas.microsoft.com/office/powerpoint/2010/main" val="2403331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E32E72-4634-284E-9AC8-F859963B8F2D}"/>
              </a:ext>
            </a:extLst>
          </p:cNvPr>
          <p:cNvPicPr>
            <a:picLocks noChangeAspect="1"/>
          </p:cNvPicPr>
          <p:nvPr/>
        </p:nvPicPr>
        <p:blipFill>
          <a:blip r:embed="rId2"/>
          <a:stretch>
            <a:fillRect/>
          </a:stretch>
        </p:blipFill>
        <p:spPr>
          <a:xfrm>
            <a:off x="510895" y="1665798"/>
            <a:ext cx="6149337" cy="5192202"/>
          </a:xfrm>
          <a:prstGeom prst="rect">
            <a:avLst/>
          </a:prstGeom>
        </p:spPr>
      </p:pic>
      <p:sp>
        <p:nvSpPr>
          <p:cNvPr id="3" name="2 CuadroTexto"/>
          <p:cNvSpPr txBox="1"/>
          <p:nvPr/>
        </p:nvSpPr>
        <p:spPr>
          <a:xfrm>
            <a:off x="6063656" y="21266"/>
            <a:ext cx="3055644" cy="830997"/>
          </a:xfrm>
          <a:prstGeom prst="rect">
            <a:avLst/>
          </a:prstGeom>
          <a:noFill/>
        </p:spPr>
        <p:txBody>
          <a:bodyPr wrap="none" rtlCol="0">
            <a:spAutoFit/>
          </a:bodyPr>
          <a:lstStyle/>
          <a:p>
            <a:pPr algn="r"/>
            <a:r>
              <a:rPr lang="en-US" sz="2800"/>
              <a:t>Sequence:</a:t>
            </a:r>
            <a:r>
              <a:rPr lang="en-US" sz="4800"/>
              <a:t> NCBI</a:t>
            </a:r>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5856" y="5589240"/>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323528" y="764704"/>
            <a:ext cx="8363724" cy="923330"/>
          </a:xfrm>
          <a:prstGeom prst="rect">
            <a:avLst/>
          </a:prstGeom>
          <a:noFill/>
        </p:spPr>
        <p:txBody>
          <a:bodyPr wrap="square" rtlCol="0">
            <a:spAutoFit/>
          </a:bodyPr>
          <a:lstStyle/>
          <a:p>
            <a:r>
              <a:rPr lang="en-US"/>
              <a:t>We could go for protein, but it is better to start with gene, in </a:t>
            </a:r>
            <a:r>
              <a:rPr lang="en-US" err="1"/>
              <a:t>ncbi</a:t>
            </a:r>
            <a:r>
              <a:rPr lang="en-US"/>
              <a:t> it acts as information hub. From the gene section we can jump to protein easily, however, the opposite path is not always as clear</a:t>
            </a:r>
            <a:endParaRPr lang="en-US" i="1"/>
          </a:p>
        </p:txBody>
      </p:sp>
    </p:spTree>
    <p:extLst>
      <p:ext uri="{BB962C8B-B14F-4D97-AF65-F5344CB8AC3E}">
        <p14:creationId xmlns:p14="http://schemas.microsoft.com/office/powerpoint/2010/main" val="2403331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5133530" y="21266"/>
            <a:ext cx="3985770" cy="830997"/>
          </a:xfrm>
          <a:prstGeom prst="rect">
            <a:avLst/>
          </a:prstGeom>
          <a:noFill/>
        </p:spPr>
        <p:txBody>
          <a:bodyPr wrap="none" rtlCol="0">
            <a:spAutoFit/>
          </a:bodyPr>
          <a:lstStyle/>
          <a:p>
            <a:pPr algn="r"/>
            <a:r>
              <a:rPr lang="en-US" sz="2800"/>
              <a:t>Sequence:</a:t>
            </a:r>
            <a:r>
              <a:rPr lang="en-US" sz="4800"/>
              <a:t> NCBI</a:t>
            </a:r>
            <a:r>
              <a:rPr lang="en-US" sz="2800"/>
              <a:t>(gene)</a:t>
            </a:r>
          </a:p>
        </p:txBody>
      </p:sp>
      <p:sp>
        <p:nvSpPr>
          <p:cNvPr id="2" name="1 Cerrar llave"/>
          <p:cNvSpPr/>
          <p:nvPr/>
        </p:nvSpPr>
        <p:spPr>
          <a:xfrm>
            <a:off x="6915501" y="3894956"/>
            <a:ext cx="176779" cy="2016224"/>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3 CuadroTexto"/>
          <p:cNvSpPr txBox="1"/>
          <p:nvPr/>
        </p:nvSpPr>
        <p:spPr>
          <a:xfrm>
            <a:off x="7112410" y="4244895"/>
            <a:ext cx="2140110" cy="1477328"/>
          </a:xfrm>
          <a:prstGeom prst="rect">
            <a:avLst/>
          </a:prstGeom>
          <a:noFill/>
        </p:spPr>
        <p:txBody>
          <a:bodyPr wrap="square" rtlCol="0">
            <a:spAutoFit/>
          </a:bodyPr>
          <a:lstStyle/>
          <a:p>
            <a:r>
              <a:rPr lang="en-US" dirty="0"/>
              <a:t>From here we can “connect” with other databases and related information (please, try it)</a:t>
            </a:r>
          </a:p>
        </p:txBody>
      </p:sp>
      <p:pic>
        <p:nvPicPr>
          <p:cNvPr id="5" name="Picture 4">
            <a:hlinkClick r:id="rId2"/>
            <a:extLst>
              <a:ext uri="{FF2B5EF4-FFF2-40B4-BE49-F238E27FC236}">
                <a16:creationId xmlns:a16="http://schemas.microsoft.com/office/drawing/2014/main" id="{56A8394C-12E1-B04F-B0D5-AC5168E0B164}"/>
              </a:ext>
            </a:extLst>
          </p:cNvPr>
          <p:cNvPicPr>
            <a:picLocks noChangeAspect="1"/>
          </p:cNvPicPr>
          <p:nvPr/>
        </p:nvPicPr>
        <p:blipFill>
          <a:blip r:embed="rId3"/>
          <a:stretch>
            <a:fillRect/>
          </a:stretch>
        </p:blipFill>
        <p:spPr>
          <a:xfrm>
            <a:off x="0" y="1304026"/>
            <a:ext cx="6805816" cy="4607154"/>
          </a:xfrm>
          <a:prstGeom prst="rect">
            <a:avLst/>
          </a:prstGeom>
        </p:spPr>
      </p:pic>
    </p:spTree>
    <p:extLst>
      <p:ext uri="{BB962C8B-B14F-4D97-AF65-F5344CB8AC3E}">
        <p14:creationId xmlns:p14="http://schemas.microsoft.com/office/powerpoint/2010/main" val="2403331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a:extLst>
              <a:ext uri="{FF2B5EF4-FFF2-40B4-BE49-F238E27FC236}">
                <a16:creationId xmlns:a16="http://schemas.microsoft.com/office/drawing/2014/main" id="{841419B4-6F23-B64D-BF9F-08AAE281A918}"/>
              </a:ext>
            </a:extLst>
          </p:cNvPr>
          <p:cNvPicPr>
            <a:picLocks noChangeAspect="1"/>
          </p:cNvPicPr>
          <p:nvPr/>
        </p:nvPicPr>
        <p:blipFill>
          <a:blip r:embed="rId3"/>
          <a:stretch>
            <a:fillRect/>
          </a:stretch>
        </p:blipFill>
        <p:spPr>
          <a:xfrm>
            <a:off x="307632" y="1606488"/>
            <a:ext cx="6506906" cy="5085184"/>
          </a:xfrm>
          <a:prstGeom prst="rect">
            <a:avLst/>
          </a:prstGeom>
        </p:spPr>
      </p:pic>
      <p:sp>
        <p:nvSpPr>
          <p:cNvPr id="4" name="3 CuadroTexto"/>
          <p:cNvSpPr txBox="1"/>
          <p:nvPr/>
        </p:nvSpPr>
        <p:spPr>
          <a:xfrm>
            <a:off x="5133529" y="21266"/>
            <a:ext cx="3985771" cy="830997"/>
          </a:xfrm>
          <a:prstGeom prst="rect">
            <a:avLst/>
          </a:prstGeom>
          <a:noFill/>
        </p:spPr>
        <p:txBody>
          <a:bodyPr wrap="none" rtlCol="0">
            <a:spAutoFit/>
          </a:bodyPr>
          <a:lstStyle/>
          <a:p>
            <a:pPr algn="r"/>
            <a:r>
              <a:rPr lang="en-US" sz="2800"/>
              <a:t>Sequence:</a:t>
            </a:r>
            <a:r>
              <a:rPr lang="en-US" sz="4800"/>
              <a:t> NCBI</a:t>
            </a:r>
            <a:r>
              <a:rPr lang="en-US" sz="2800">
                <a:solidFill>
                  <a:prstClr val="black"/>
                </a:solidFill>
              </a:rPr>
              <a:t>(gene)</a:t>
            </a:r>
            <a:endParaRPr lang="en-US" sz="4800"/>
          </a:p>
        </p:txBody>
      </p:sp>
      <p:grpSp>
        <p:nvGrpSpPr>
          <p:cNvPr id="5" name="4 Grupo"/>
          <p:cNvGrpSpPr/>
          <p:nvPr/>
        </p:nvGrpSpPr>
        <p:grpSpPr>
          <a:xfrm>
            <a:off x="2123728" y="3782066"/>
            <a:ext cx="459135" cy="347796"/>
            <a:chOff x="5940152" y="6452651"/>
            <a:chExt cx="459135" cy="347796"/>
          </a:xfrm>
        </p:grpSpPr>
        <p:pic>
          <p:nvPicPr>
            <p:cNvPr id="6"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7" name="6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grpSp>
        <p:nvGrpSpPr>
          <p:cNvPr id="8" name="7 Grupo"/>
          <p:cNvGrpSpPr/>
          <p:nvPr/>
        </p:nvGrpSpPr>
        <p:grpSpPr>
          <a:xfrm>
            <a:off x="6528269" y="3111566"/>
            <a:ext cx="459135" cy="347796"/>
            <a:chOff x="5940152" y="6452651"/>
            <a:chExt cx="459135" cy="347796"/>
          </a:xfrm>
        </p:grpSpPr>
        <p:pic>
          <p:nvPicPr>
            <p:cNvPr id="9"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0" name="9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2</a:t>
              </a:r>
            </a:p>
          </p:txBody>
        </p:sp>
      </p:grpSp>
      <p:sp>
        <p:nvSpPr>
          <p:cNvPr id="11" name="10 Cerrar llave"/>
          <p:cNvSpPr/>
          <p:nvPr/>
        </p:nvSpPr>
        <p:spPr>
          <a:xfrm>
            <a:off x="6814538" y="2885596"/>
            <a:ext cx="303532" cy="1420274"/>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11 CuadroTexto"/>
          <p:cNvSpPr txBox="1"/>
          <p:nvPr/>
        </p:nvSpPr>
        <p:spPr>
          <a:xfrm>
            <a:off x="7182565" y="3149775"/>
            <a:ext cx="2140110" cy="923330"/>
          </a:xfrm>
          <a:prstGeom prst="rect">
            <a:avLst/>
          </a:prstGeom>
          <a:noFill/>
        </p:spPr>
        <p:txBody>
          <a:bodyPr wrap="square" rtlCol="0">
            <a:spAutoFit/>
          </a:bodyPr>
          <a:lstStyle/>
          <a:p>
            <a:r>
              <a:rPr lang="en-US" dirty="0"/>
              <a:t>Graphical view of annotated regions and features</a:t>
            </a:r>
          </a:p>
        </p:txBody>
      </p:sp>
      <p:grpSp>
        <p:nvGrpSpPr>
          <p:cNvPr id="13" name="12 Grupo"/>
          <p:cNvGrpSpPr/>
          <p:nvPr/>
        </p:nvGrpSpPr>
        <p:grpSpPr>
          <a:xfrm>
            <a:off x="6068317" y="3146964"/>
            <a:ext cx="459135" cy="347796"/>
            <a:chOff x="5940152" y="6452651"/>
            <a:chExt cx="459135" cy="347796"/>
          </a:xfrm>
        </p:grpSpPr>
        <p:pic>
          <p:nvPicPr>
            <p:cNvPr id="1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5" name="14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3</a:t>
              </a:r>
            </a:p>
          </p:txBody>
        </p:sp>
      </p:grpSp>
      <p:sp>
        <p:nvSpPr>
          <p:cNvPr id="16" name="15 CuadroTexto"/>
          <p:cNvSpPr txBox="1"/>
          <p:nvPr/>
        </p:nvSpPr>
        <p:spPr>
          <a:xfrm>
            <a:off x="7067897" y="931042"/>
            <a:ext cx="2140110" cy="1200329"/>
          </a:xfrm>
          <a:prstGeom prst="rect">
            <a:avLst/>
          </a:prstGeom>
          <a:noFill/>
        </p:spPr>
        <p:txBody>
          <a:bodyPr wrap="square" rtlCol="0">
            <a:spAutoFit/>
          </a:bodyPr>
          <a:lstStyle/>
          <a:p>
            <a:r>
              <a:rPr lang="en-US" dirty="0"/>
              <a:t>Annotation of the gene in the sequenced fragment. </a:t>
            </a:r>
          </a:p>
        </p:txBody>
      </p:sp>
    </p:spTree>
    <p:extLst>
      <p:ext uri="{BB962C8B-B14F-4D97-AF65-F5344CB8AC3E}">
        <p14:creationId xmlns:p14="http://schemas.microsoft.com/office/powerpoint/2010/main" val="2403331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548" r="27023" b="15030"/>
          <a:stretch/>
        </p:blipFill>
        <p:spPr bwMode="auto">
          <a:xfrm>
            <a:off x="107504" y="852263"/>
            <a:ext cx="6985800" cy="6005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CuadroTexto"/>
          <p:cNvSpPr txBox="1"/>
          <p:nvPr/>
        </p:nvSpPr>
        <p:spPr>
          <a:xfrm>
            <a:off x="5133529" y="21266"/>
            <a:ext cx="3985771" cy="830997"/>
          </a:xfrm>
          <a:prstGeom prst="rect">
            <a:avLst/>
          </a:prstGeom>
          <a:noFill/>
        </p:spPr>
        <p:txBody>
          <a:bodyPr wrap="none" rtlCol="0">
            <a:spAutoFit/>
          </a:bodyPr>
          <a:lstStyle/>
          <a:p>
            <a:pPr algn="r"/>
            <a:r>
              <a:rPr lang="en-US" sz="2800"/>
              <a:t>Sequence:</a:t>
            </a:r>
            <a:r>
              <a:rPr lang="en-US" sz="4800"/>
              <a:t> NCBI</a:t>
            </a:r>
            <a:r>
              <a:rPr lang="en-US" sz="2800">
                <a:solidFill>
                  <a:prstClr val="black"/>
                </a:solidFill>
              </a:rPr>
              <a:t>(gene)</a:t>
            </a:r>
            <a:endParaRPr lang="en-US" sz="4800"/>
          </a:p>
        </p:txBody>
      </p:sp>
      <p:sp>
        <p:nvSpPr>
          <p:cNvPr id="8" name="7 CuadroTexto"/>
          <p:cNvSpPr txBox="1"/>
          <p:nvPr/>
        </p:nvSpPr>
        <p:spPr>
          <a:xfrm>
            <a:off x="7093304" y="4156045"/>
            <a:ext cx="2140110" cy="2585323"/>
          </a:xfrm>
          <a:prstGeom prst="rect">
            <a:avLst/>
          </a:prstGeom>
          <a:noFill/>
        </p:spPr>
        <p:txBody>
          <a:bodyPr wrap="square" rtlCol="0">
            <a:spAutoFit/>
          </a:bodyPr>
          <a:lstStyle/>
          <a:p>
            <a:r>
              <a:rPr lang="en-US"/>
              <a:t>“Jump” To protein databases and protein related information:</a:t>
            </a:r>
          </a:p>
          <a:p>
            <a:pPr marL="342900" indent="-342900">
              <a:buAutoNum type="arabicPeriod"/>
            </a:pPr>
            <a:r>
              <a:rPr lang="en-US"/>
              <a:t>NCBI data in </a:t>
            </a:r>
            <a:r>
              <a:rPr lang="en-US" err="1"/>
              <a:t>gp</a:t>
            </a:r>
            <a:r>
              <a:rPr lang="en-US"/>
              <a:t> text format (with links)</a:t>
            </a:r>
          </a:p>
          <a:p>
            <a:pPr marL="342900" indent="-342900">
              <a:buAutoNum type="arabicPeriod"/>
            </a:pPr>
            <a:r>
              <a:rPr lang="en-US"/>
              <a:t>UNIPROT data in graphical format </a:t>
            </a:r>
          </a:p>
        </p:txBody>
      </p:sp>
      <p:grpSp>
        <p:nvGrpSpPr>
          <p:cNvPr id="9" name="8 Grupo"/>
          <p:cNvGrpSpPr/>
          <p:nvPr/>
        </p:nvGrpSpPr>
        <p:grpSpPr>
          <a:xfrm>
            <a:off x="525600" y="5442954"/>
            <a:ext cx="459135" cy="347796"/>
            <a:chOff x="5940152" y="6452651"/>
            <a:chExt cx="459135" cy="347796"/>
          </a:xfrm>
        </p:grpSpPr>
        <p:pic>
          <p:nvPicPr>
            <p:cNvPr id="10"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1" name="10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grpSp>
        <p:nvGrpSpPr>
          <p:cNvPr id="12" name="11 Grupo"/>
          <p:cNvGrpSpPr/>
          <p:nvPr/>
        </p:nvGrpSpPr>
        <p:grpSpPr>
          <a:xfrm>
            <a:off x="1592585" y="5877272"/>
            <a:ext cx="459135" cy="347796"/>
            <a:chOff x="5940152" y="6452651"/>
            <a:chExt cx="459135" cy="347796"/>
          </a:xfrm>
        </p:grpSpPr>
        <p:pic>
          <p:nvPicPr>
            <p:cNvPr id="13"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4" name="13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2</a:t>
              </a:r>
            </a:p>
          </p:txBody>
        </p:sp>
      </p:grpSp>
    </p:spTree>
    <p:extLst>
      <p:ext uri="{BB962C8B-B14F-4D97-AF65-F5344CB8AC3E}">
        <p14:creationId xmlns:p14="http://schemas.microsoft.com/office/powerpoint/2010/main" val="2403331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24" t="2976" r="4047" b="2530"/>
          <a:stretch/>
        </p:blipFill>
        <p:spPr bwMode="auto">
          <a:xfrm>
            <a:off x="1646257" y="852262"/>
            <a:ext cx="7462247" cy="6005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641792" y="21266"/>
            <a:ext cx="4477508" cy="830997"/>
          </a:xfrm>
          <a:prstGeom prst="rect">
            <a:avLst/>
          </a:prstGeom>
          <a:noFill/>
        </p:spPr>
        <p:txBody>
          <a:bodyPr wrap="none" rtlCol="0">
            <a:spAutoFit/>
          </a:bodyPr>
          <a:lstStyle/>
          <a:p>
            <a:pPr algn="r"/>
            <a:r>
              <a:rPr lang="en-US" sz="2800"/>
              <a:t>Sequence:</a:t>
            </a:r>
            <a:r>
              <a:rPr lang="en-US" sz="4800"/>
              <a:t> NCBI</a:t>
            </a:r>
            <a:r>
              <a:rPr lang="en-US" sz="2800">
                <a:solidFill>
                  <a:prstClr val="black"/>
                </a:solidFill>
              </a:rPr>
              <a:t>(proteins)</a:t>
            </a:r>
            <a:endParaRPr lang="en-US" sz="4800"/>
          </a:p>
        </p:txBody>
      </p:sp>
      <p:sp>
        <p:nvSpPr>
          <p:cNvPr id="4" name="3 Cerrar llave"/>
          <p:cNvSpPr/>
          <p:nvPr/>
        </p:nvSpPr>
        <p:spPr>
          <a:xfrm flipH="1">
            <a:off x="1252078" y="2636912"/>
            <a:ext cx="151569" cy="3888432"/>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4 CuadroTexto"/>
          <p:cNvSpPr txBox="1"/>
          <p:nvPr/>
        </p:nvSpPr>
        <p:spPr>
          <a:xfrm>
            <a:off x="0" y="4017838"/>
            <a:ext cx="1327862" cy="923330"/>
          </a:xfrm>
          <a:prstGeom prst="rect">
            <a:avLst/>
          </a:prstGeom>
          <a:noFill/>
        </p:spPr>
        <p:txBody>
          <a:bodyPr wrap="square" rtlCol="0">
            <a:spAutoFit/>
          </a:bodyPr>
          <a:lstStyle/>
          <a:p>
            <a:r>
              <a:rPr lang="en-US"/>
              <a:t>Description and general information</a:t>
            </a:r>
          </a:p>
        </p:txBody>
      </p:sp>
      <p:sp>
        <p:nvSpPr>
          <p:cNvPr id="7" name="6 Cerrar llave"/>
          <p:cNvSpPr/>
          <p:nvPr/>
        </p:nvSpPr>
        <p:spPr>
          <a:xfrm flipH="1">
            <a:off x="6932289" y="2420888"/>
            <a:ext cx="168411" cy="432048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7 CuadroTexto"/>
          <p:cNvSpPr txBox="1"/>
          <p:nvPr/>
        </p:nvSpPr>
        <p:spPr>
          <a:xfrm>
            <a:off x="5511221" y="4370326"/>
            <a:ext cx="1639115" cy="369332"/>
          </a:xfrm>
          <a:prstGeom prst="rect">
            <a:avLst/>
          </a:prstGeom>
          <a:noFill/>
        </p:spPr>
        <p:txBody>
          <a:bodyPr wrap="square" rtlCol="0">
            <a:spAutoFit/>
          </a:bodyPr>
          <a:lstStyle/>
          <a:p>
            <a:r>
              <a:rPr lang="en-US"/>
              <a:t>“Connections”</a:t>
            </a:r>
          </a:p>
        </p:txBody>
      </p:sp>
    </p:spTree>
    <p:extLst>
      <p:ext uri="{BB962C8B-B14F-4D97-AF65-F5344CB8AC3E}">
        <p14:creationId xmlns:p14="http://schemas.microsoft.com/office/powerpoint/2010/main" val="2403331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a:extLst>
              <a:ext uri="{FF2B5EF4-FFF2-40B4-BE49-F238E27FC236}">
                <a16:creationId xmlns:a16="http://schemas.microsoft.com/office/drawing/2014/main" id="{1C64078F-B26B-6645-85C7-E535CDD6BF68}"/>
              </a:ext>
            </a:extLst>
          </p:cNvPr>
          <p:cNvPicPr>
            <a:picLocks noChangeAspect="1"/>
          </p:cNvPicPr>
          <p:nvPr/>
        </p:nvPicPr>
        <p:blipFill>
          <a:blip r:embed="rId3"/>
          <a:stretch>
            <a:fillRect/>
          </a:stretch>
        </p:blipFill>
        <p:spPr>
          <a:xfrm>
            <a:off x="24700" y="938705"/>
            <a:ext cx="4948829" cy="4941168"/>
          </a:xfrm>
          <a:prstGeom prst="rect">
            <a:avLst/>
          </a:prstGeom>
        </p:spPr>
      </p:pic>
      <p:sp>
        <p:nvSpPr>
          <p:cNvPr id="5" name="4 CuadroTexto"/>
          <p:cNvSpPr txBox="1"/>
          <p:nvPr/>
        </p:nvSpPr>
        <p:spPr>
          <a:xfrm>
            <a:off x="4641792" y="21266"/>
            <a:ext cx="4477508" cy="830997"/>
          </a:xfrm>
          <a:prstGeom prst="rect">
            <a:avLst/>
          </a:prstGeom>
          <a:noFill/>
        </p:spPr>
        <p:txBody>
          <a:bodyPr wrap="none" rtlCol="0">
            <a:spAutoFit/>
          </a:bodyPr>
          <a:lstStyle/>
          <a:p>
            <a:pPr algn="r"/>
            <a:r>
              <a:rPr lang="en-US" sz="2800"/>
              <a:t>Sequence:</a:t>
            </a:r>
            <a:r>
              <a:rPr lang="en-US" sz="4800"/>
              <a:t> NCBI</a:t>
            </a:r>
            <a:r>
              <a:rPr lang="en-US" sz="2800">
                <a:solidFill>
                  <a:prstClr val="black"/>
                </a:solidFill>
              </a:rPr>
              <a:t>(proteins)</a:t>
            </a:r>
            <a:endParaRPr lang="en-US" sz="4800"/>
          </a:p>
        </p:txBody>
      </p:sp>
      <p:sp>
        <p:nvSpPr>
          <p:cNvPr id="6" name="5 Cerrar llave"/>
          <p:cNvSpPr/>
          <p:nvPr/>
        </p:nvSpPr>
        <p:spPr>
          <a:xfrm>
            <a:off x="4884022" y="934076"/>
            <a:ext cx="151569" cy="515922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6 CuadroTexto"/>
          <p:cNvSpPr txBox="1"/>
          <p:nvPr/>
        </p:nvSpPr>
        <p:spPr>
          <a:xfrm>
            <a:off x="5292080" y="3068745"/>
            <a:ext cx="2880320" cy="1200329"/>
          </a:xfrm>
          <a:prstGeom prst="rect">
            <a:avLst/>
          </a:prstGeom>
          <a:noFill/>
        </p:spPr>
        <p:txBody>
          <a:bodyPr wrap="square" rtlCol="0">
            <a:spAutoFit/>
          </a:bodyPr>
          <a:lstStyle/>
          <a:p>
            <a:r>
              <a:rPr lang="en-US" dirty="0"/>
              <a:t>Specific information about the sequence</a:t>
            </a:r>
          </a:p>
          <a:p>
            <a:r>
              <a:rPr lang="en-US" dirty="0"/>
              <a:t>Regions, domains, sites, annotations, etc.</a:t>
            </a:r>
          </a:p>
        </p:txBody>
      </p:sp>
    </p:spTree>
    <p:extLst>
      <p:ext uri="{BB962C8B-B14F-4D97-AF65-F5344CB8AC3E}">
        <p14:creationId xmlns:p14="http://schemas.microsoft.com/office/powerpoint/2010/main" val="2403331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548" r="27023" b="15030"/>
          <a:stretch/>
        </p:blipFill>
        <p:spPr bwMode="auto">
          <a:xfrm>
            <a:off x="107504" y="852263"/>
            <a:ext cx="6985800" cy="6005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CuadroTexto"/>
          <p:cNvSpPr txBox="1"/>
          <p:nvPr/>
        </p:nvSpPr>
        <p:spPr>
          <a:xfrm>
            <a:off x="5133529" y="21266"/>
            <a:ext cx="3985771" cy="830997"/>
          </a:xfrm>
          <a:prstGeom prst="rect">
            <a:avLst/>
          </a:prstGeom>
          <a:noFill/>
        </p:spPr>
        <p:txBody>
          <a:bodyPr wrap="none" rtlCol="0">
            <a:spAutoFit/>
          </a:bodyPr>
          <a:lstStyle/>
          <a:p>
            <a:pPr algn="r"/>
            <a:r>
              <a:rPr lang="en-US" sz="2800"/>
              <a:t>Sequence:</a:t>
            </a:r>
            <a:r>
              <a:rPr lang="en-US" sz="4800"/>
              <a:t> NCBI</a:t>
            </a:r>
            <a:r>
              <a:rPr lang="en-US" sz="2800">
                <a:solidFill>
                  <a:prstClr val="black"/>
                </a:solidFill>
              </a:rPr>
              <a:t>(gene)</a:t>
            </a:r>
            <a:endParaRPr lang="en-US" sz="4800"/>
          </a:p>
        </p:txBody>
      </p:sp>
      <p:sp>
        <p:nvSpPr>
          <p:cNvPr id="8" name="7 CuadroTexto"/>
          <p:cNvSpPr txBox="1"/>
          <p:nvPr/>
        </p:nvSpPr>
        <p:spPr>
          <a:xfrm>
            <a:off x="6948264" y="6095037"/>
            <a:ext cx="2140110" cy="646331"/>
          </a:xfrm>
          <a:prstGeom prst="rect">
            <a:avLst/>
          </a:prstGeom>
          <a:noFill/>
        </p:spPr>
        <p:txBody>
          <a:bodyPr wrap="square" rtlCol="0">
            <a:spAutoFit/>
          </a:bodyPr>
          <a:lstStyle/>
          <a:p>
            <a:r>
              <a:rPr lang="en-US"/>
              <a:t>Link UNIPROT database</a:t>
            </a:r>
          </a:p>
        </p:txBody>
      </p:sp>
      <p:grpSp>
        <p:nvGrpSpPr>
          <p:cNvPr id="12" name="11 Grupo"/>
          <p:cNvGrpSpPr/>
          <p:nvPr/>
        </p:nvGrpSpPr>
        <p:grpSpPr>
          <a:xfrm>
            <a:off x="1592585" y="5877272"/>
            <a:ext cx="459135" cy="347796"/>
            <a:chOff x="5940152" y="6452651"/>
            <a:chExt cx="459135" cy="347796"/>
          </a:xfrm>
        </p:grpSpPr>
        <p:pic>
          <p:nvPicPr>
            <p:cNvPr id="13"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4" name="13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2</a:t>
              </a:r>
            </a:p>
          </p:txBody>
        </p:sp>
      </p:grpSp>
    </p:spTree>
    <p:extLst>
      <p:ext uri="{BB962C8B-B14F-4D97-AF65-F5344CB8AC3E}">
        <p14:creationId xmlns:p14="http://schemas.microsoft.com/office/powerpoint/2010/main" val="552106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4887179" y="21266"/>
            <a:ext cx="4232121" cy="830997"/>
          </a:xfrm>
          <a:prstGeom prst="rect">
            <a:avLst/>
          </a:prstGeom>
          <a:noFill/>
        </p:spPr>
        <p:txBody>
          <a:bodyPr wrap="none" rtlCol="0">
            <a:spAutoFit/>
          </a:bodyPr>
          <a:lstStyle/>
          <a:p>
            <a:pPr algn="r"/>
            <a:r>
              <a:rPr lang="en-US" sz="2800"/>
              <a:t>Sequence:</a:t>
            </a:r>
            <a:r>
              <a:rPr lang="en-US" sz="4800"/>
              <a:t> UNIPROT</a:t>
            </a:r>
          </a:p>
        </p:txBody>
      </p:sp>
      <p:sp>
        <p:nvSpPr>
          <p:cNvPr id="4" name="3 Rectángulo"/>
          <p:cNvSpPr/>
          <p:nvPr/>
        </p:nvSpPr>
        <p:spPr>
          <a:xfrm>
            <a:off x="179512" y="362498"/>
            <a:ext cx="4159087" cy="369332"/>
          </a:xfrm>
          <a:prstGeom prst="rect">
            <a:avLst/>
          </a:prstGeom>
        </p:spPr>
        <p:txBody>
          <a:bodyPr wrap="none">
            <a:spAutoFit/>
          </a:bodyPr>
          <a:lstStyle/>
          <a:p>
            <a:r>
              <a:rPr lang="ca-ES" dirty="0">
                <a:hlinkClick r:id="rId2"/>
              </a:rPr>
              <a:t>https://www.uniprot.org/uniprot/H9L4B6</a:t>
            </a:r>
            <a:r>
              <a:rPr lang="ca-ES" dirty="0"/>
              <a:t> </a:t>
            </a:r>
          </a:p>
        </p:txBody>
      </p:sp>
      <p:pic>
        <p:nvPicPr>
          <p:cNvPr id="2" name="Picture 1">
            <a:hlinkClick r:id="rId2"/>
            <a:extLst>
              <a:ext uri="{FF2B5EF4-FFF2-40B4-BE49-F238E27FC236}">
                <a16:creationId xmlns:a16="http://schemas.microsoft.com/office/drawing/2014/main" id="{B138CEE0-4C75-7A4B-B703-8B02B0BDEC63}"/>
              </a:ext>
            </a:extLst>
          </p:cNvPr>
          <p:cNvPicPr>
            <a:picLocks noChangeAspect="1"/>
          </p:cNvPicPr>
          <p:nvPr/>
        </p:nvPicPr>
        <p:blipFill>
          <a:blip r:embed="rId3"/>
          <a:stretch>
            <a:fillRect/>
          </a:stretch>
        </p:blipFill>
        <p:spPr>
          <a:xfrm>
            <a:off x="0" y="980728"/>
            <a:ext cx="9144000" cy="5516898"/>
          </a:xfrm>
          <a:prstGeom prst="rect">
            <a:avLst/>
          </a:prstGeom>
        </p:spPr>
      </p:pic>
    </p:spTree>
    <p:extLst>
      <p:ext uri="{BB962C8B-B14F-4D97-AF65-F5344CB8AC3E}">
        <p14:creationId xmlns:p14="http://schemas.microsoft.com/office/powerpoint/2010/main" val="3730952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2FCC039-0D84-0141-B342-A91FDA3EC48F}"/>
              </a:ext>
            </a:extLst>
          </p:cNvPr>
          <p:cNvPicPr>
            <a:picLocks noChangeAspect="1"/>
          </p:cNvPicPr>
          <p:nvPr/>
        </p:nvPicPr>
        <p:blipFill>
          <a:blip r:embed="rId2"/>
          <a:stretch>
            <a:fillRect/>
          </a:stretch>
        </p:blipFill>
        <p:spPr>
          <a:xfrm>
            <a:off x="0" y="1312486"/>
            <a:ext cx="9144000" cy="4233027"/>
          </a:xfrm>
          <a:prstGeom prst="rect">
            <a:avLst/>
          </a:prstGeom>
        </p:spPr>
      </p:pic>
      <p:sp>
        <p:nvSpPr>
          <p:cNvPr id="5" name="4 CuadroTexto"/>
          <p:cNvSpPr txBox="1"/>
          <p:nvPr/>
        </p:nvSpPr>
        <p:spPr>
          <a:xfrm>
            <a:off x="4887179" y="21266"/>
            <a:ext cx="4232121" cy="830997"/>
          </a:xfrm>
          <a:prstGeom prst="rect">
            <a:avLst/>
          </a:prstGeom>
          <a:noFill/>
        </p:spPr>
        <p:txBody>
          <a:bodyPr wrap="none" rtlCol="0">
            <a:spAutoFit/>
          </a:bodyPr>
          <a:lstStyle/>
          <a:p>
            <a:pPr algn="r"/>
            <a:r>
              <a:rPr lang="en-US" sz="2800"/>
              <a:t>Sequence:</a:t>
            </a:r>
            <a:r>
              <a:rPr lang="en-US" sz="4800"/>
              <a:t> UNIPROT</a:t>
            </a:r>
          </a:p>
        </p:txBody>
      </p:sp>
      <p:grpSp>
        <p:nvGrpSpPr>
          <p:cNvPr id="6" name="5 Grupo"/>
          <p:cNvGrpSpPr/>
          <p:nvPr/>
        </p:nvGrpSpPr>
        <p:grpSpPr>
          <a:xfrm>
            <a:off x="1619672" y="4077072"/>
            <a:ext cx="459135" cy="347796"/>
            <a:chOff x="5940152" y="6452651"/>
            <a:chExt cx="459135" cy="347796"/>
          </a:xfrm>
        </p:grpSpPr>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8" name="7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2</a:t>
              </a:r>
            </a:p>
          </p:txBody>
        </p:sp>
      </p:grpSp>
      <p:grpSp>
        <p:nvGrpSpPr>
          <p:cNvPr id="9" name="8 Grupo"/>
          <p:cNvGrpSpPr/>
          <p:nvPr/>
        </p:nvGrpSpPr>
        <p:grpSpPr>
          <a:xfrm>
            <a:off x="2267744" y="1484784"/>
            <a:ext cx="459135" cy="347796"/>
            <a:chOff x="5940152" y="6452651"/>
            <a:chExt cx="459135" cy="347796"/>
          </a:xfrm>
        </p:grpSpPr>
        <p:pic>
          <p:nvPicPr>
            <p:cNvPr id="10"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1" name="10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sp>
        <p:nvSpPr>
          <p:cNvPr id="4" name="3 Rectángulo"/>
          <p:cNvSpPr/>
          <p:nvPr/>
        </p:nvSpPr>
        <p:spPr>
          <a:xfrm>
            <a:off x="1347615" y="482931"/>
            <a:ext cx="2418098" cy="369332"/>
          </a:xfrm>
          <a:prstGeom prst="rect">
            <a:avLst/>
          </a:prstGeom>
        </p:spPr>
        <p:txBody>
          <a:bodyPr wrap="none">
            <a:spAutoFit/>
          </a:bodyPr>
          <a:lstStyle/>
          <a:p>
            <a:r>
              <a:rPr lang="ca-ES">
                <a:hlinkClick r:id="rId4"/>
              </a:rPr>
              <a:t>http://www.uniprot.org</a:t>
            </a:r>
            <a:endParaRPr lang="ca-ES"/>
          </a:p>
        </p:txBody>
      </p:sp>
    </p:spTree>
    <p:extLst>
      <p:ext uri="{BB962C8B-B14F-4D97-AF65-F5344CB8AC3E}">
        <p14:creationId xmlns:p14="http://schemas.microsoft.com/office/powerpoint/2010/main" val="1422036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hlinkClick r:id="rId2"/>
            <a:extLst>
              <a:ext uri="{FF2B5EF4-FFF2-40B4-BE49-F238E27FC236}">
                <a16:creationId xmlns:a16="http://schemas.microsoft.com/office/drawing/2014/main" id="{BC78D29F-C36F-AC4B-A191-B2F106410CEA}"/>
              </a:ext>
            </a:extLst>
          </p:cNvPr>
          <p:cNvPicPr>
            <a:picLocks noChangeAspect="1"/>
          </p:cNvPicPr>
          <p:nvPr/>
        </p:nvPicPr>
        <p:blipFill rotWithShape="1">
          <a:blip r:embed="rId3"/>
          <a:srcRect r="28738"/>
          <a:stretch/>
        </p:blipFill>
        <p:spPr>
          <a:xfrm>
            <a:off x="0" y="1076935"/>
            <a:ext cx="6588224" cy="5577863"/>
          </a:xfrm>
          <a:prstGeom prst="rect">
            <a:avLst/>
          </a:prstGeom>
        </p:spPr>
      </p:pic>
      <p:sp>
        <p:nvSpPr>
          <p:cNvPr id="3" name="2 CuadroTexto"/>
          <p:cNvSpPr txBox="1"/>
          <p:nvPr/>
        </p:nvSpPr>
        <p:spPr>
          <a:xfrm>
            <a:off x="4887179" y="21266"/>
            <a:ext cx="4232121" cy="830997"/>
          </a:xfrm>
          <a:prstGeom prst="rect">
            <a:avLst/>
          </a:prstGeom>
          <a:noFill/>
        </p:spPr>
        <p:txBody>
          <a:bodyPr wrap="none" rtlCol="0">
            <a:spAutoFit/>
          </a:bodyPr>
          <a:lstStyle/>
          <a:p>
            <a:pPr algn="r"/>
            <a:r>
              <a:rPr lang="en-US" sz="2800"/>
              <a:t>Sequence:</a:t>
            </a:r>
            <a:r>
              <a:rPr lang="en-US" sz="4800"/>
              <a:t> UNIPROT</a:t>
            </a:r>
          </a:p>
        </p:txBody>
      </p:sp>
      <p:sp>
        <p:nvSpPr>
          <p:cNvPr id="2" name="1 CuadroTexto"/>
          <p:cNvSpPr txBox="1"/>
          <p:nvPr/>
        </p:nvSpPr>
        <p:spPr>
          <a:xfrm>
            <a:off x="7073710" y="1268760"/>
            <a:ext cx="2017734" cy="5632311"/>
          </a:xfrm>
          <a:prstGeom prst="rect">
            <a:avLst/>
          </a:prstGeom>
          <a:noFill/>
        </p:spPr>
        <p:txBody>
          <a:bodyPr wrap="square" rtlCol="0">
            <a:spAutoFit/>
          </a:bodyPr>
          <a:lstStyle/>
          <a:p>
            <a:r>
              <a:rPr lang="en-US" dirty="0" err="1"/>
              <a:t>Uniprot</a:t>
            </a:r>
            <a:r>
              <a:rPr lang="en-US" dirty="0"/>
              <a:t> DATABASE pretends to store all the information that it is known about a protein.</a:t>
            </a:r>
          </a:p>
          <a:p>
            <a:endParaRPr lang="en-US" dirty="0"/>
          </a:p>
          <a:p>
            <a:pPr marL="285750" indent="-285750">
              <a:buFontTx/>
              <a:buChar char="-"/>
            </a:pPr>
            <a:r>
              <a:rPr lang="en-US" dirty="0"/>
              <a:t>Publications</a:t>
            </a:r>
          </a:p>
          <a:p>
            <a:pPr marL="285750" indent="-285750">
              <a:buFontTx/>
              <a:buChar char="-"/>
            </a:pPr>
            <a:r>
              <a:rPr lang="en-US" dirty="0"/>
              <a:t>Function</a:t>
            </a:r>
          </a:p>
          <a:p>
            <a:pPr marL="285750" indent="-285750">
              <a:buFontTx/>
              <a:buChar char="-"/>
            </a:pPr>
            <a:r>
              <a:rPr lang="en-US" dirty="0"/>
              <a:t>Topology</a:t>
            </a:r>
          </a:p>
          <a:p>
            <a:pPr marL="285750" indent="-285750">
              <a:buFontTx/>
              <a:buChar char="-"/>
            </a:pPr>
            <a:r>
              <a:rPr lang="en-US" dirty="0"/>
              <a:t>Structure</a:t>
            </a:r>
          </a:p>
          <a:p>
            <a:pPr marL="285750" indent="-285750">
              <a:buFontTx/>
              <a:buChar char="-"/>
            </a:pPr>
            <a:r>
              <a:rPr lang="en-US" dirty="0"/>
              <a:t>Interactions</a:t>
            </a:r>
          </a:p>
          <a:p>
            <a:pPr marL="285750" indent="-285750">
              <a:buFontTx/>
              <a:buChar char="-"/>
            </a:pPr>
            <a:r>
              <a:rPr lang="en-US" dirty="0"/>
              <a:t>Known protocols</a:t>
            </a:r>
          </a:p>
          <a:p>
            <a:pPr marL="285750" indent="-285750">
              <a:buFontTx/>
              <a:buChar char="-"/>
            </a:pPr>
            <a:r>
              <a:rPr lang="en-US" dirty="0"/>
              <a:t>Sequence analysis tools</a:t>
            </a:r>
          </a:p>
          <a:p>
            <a:pPr marL="285750" indent="-285750">
              <a:buFontTx/>
              <a:buChar char="-"/>
            </a:pPr>
            <a:r>
              <a:rPr lang="en-US" dirty="0"/>
              <a:t>Links to other DB (domains, orthologs …)</a:t>
            </a:r>
          </a:p>
          <a:p>
            <a:pPr marL="285750" indent="-285750">
              <a:buFontTx/>
              <a:buChar char="-"/>
            </a:pPr>
            <a:r>
              <a:rPr lang="en-US" dirty="0"/>
              <a:t>… </a:t>
            </a:r>
          </a:p>
          <a:p>
            <a:pPr marL="285750" indent="-285750">
              <a:buFontTx/>
              <a:buChar char="-"/>
            </a:pPr>
            <a:endParaRPr lang="en-US" dirty="0"/>
          </a:p>
        </p:txBody>
      </p:sp>
      <p:sp>
        <p:nvSpPr>
          <p:cNvPr id="5" name="4 Cerrar llave"/>
          <p:cNvSpPr/>
          <p:nvPr/>
        </p:nvSpPr>
        <p:spPr>
          <a:xfrm rot="16200000">
            <a:off x="612162" y="405265"/>
            <a:ext cx="151569" cy="1143373"/>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3 CuadroTexto"/>
          <p:cNvSpPr txBox="1"/>
          <p:nvPr/>
        </p:nvSpPr>
        <p:spPr>
          <a:xfrm>
            <a:off x="35495" y="52622"/>
            <a:ext cx="1296144" cy="923330"/>
          </a:xfrm>
          <a:prstGeom prst="rect">
            <a:avLst/>
          </a:prstGeom>
          <a:noFill/>
        </p:spPr>
        <p:txBody>
          <a:bodyPr wrap="square" rtlCol="0">
            <a:spAutoFit/>
          </a:bodyPr>
          <a:lstStyle/>
          <a:p>
            <a:r>
              <a:rPr lang="en-US" dirty="0"/>
              <a:t>Go to desired information</a:t>
            </a:r>
          </a:p>
        </p:txBody>
      </p:sp>
      <p:sp>
        <p:nvSpPr>
          <p:cNvPr id="7" name="6 Cerrar llave"/>
          <p:cNvSpPr/>
          <p:nvPr/>
        </p:nvSpPr>
        <p:spPr>
          <a:xfrm rot="16200000">
            <a:off x="3790038" y="-1457419"/>
            <a:ext cx="204527" cy="4815781"/>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5 CuadroTexto"/>
          <p:cNvSpPr txBox="1"/>
          <p:nvPr/>
        </p:nvSpPr>
        <p:spPr>
          <a:xfrm>
            <a:off x="2441728" y="410601"/>
            <a:ext cx="2292679" cy="369332"/>
          </a:xfrm>
          <a:prstGeom prst="rect">
            <a:avLst/>
          </a:prstGeom>
          <a:noFill/>
        </p:spPr>
        <p:txBody>
          <a:bodyPr wrap="none" rtlCol="0">
            <a:spAutoFit/>
          </a:bodyPr>
          <a:lstStyle/>
          <a:p>
            <a:r>
              <a:rPr lang="en-US" dirty="0"/>
              <a:t>Presented information</a:t>
            </a:r>
          </a:p>
        </p:txBody>
      </p:sp>
      <p:pic>
        <p:nvPicPr>
          <p:cNvPr id="9"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556" y="2708920"/>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67744" y="2276872"/>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331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30" r="5312" b="29687"/>
          <a:stretch/>
        </p:blipFill>
        <p:spPr bwMode="auto">
          <a:xfrm>
            <a:off x="0" y="1556792"/>
            <a:ext cx="9106820" cy="5184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887179" y="21266"/>
            <a:ext cx="4232121" cy="830997"/>
          </a:xfrm>
          <a:prstGeom prst="rect">
            <a:avLst/>
          </a:prstGeom>
          <a:noFill/>
        </p:spPr>
        <p:txBody>
          <a:bodyPr wrap="none" rtlCol="0">
            <a:spAutoFit/>
          </a:bodyPr>
          <a:lstStyle/>
          <a:p>
            <a:pPr algn="r"/>
            <a:r>
              <a:rPr lang="en-US" sz="2800"/>
              <a:t>Sequence:</a:t>
            </a:r>
            <a:r>
              <a:rPr lang="en-US" sz="4800"/>
              <a:t> UNIPROT</a:t>
            </a:r>
          </a:p>
        </p:txBody>
      </p:sp>
      <p:grpSp>
        <p:nvGrpSpPr>
          <p:cNvPr id="5" name="4 Grupo"/>
          <p:cNvGrpSpPr/>
          <p:nvPr/>
        </p:nvGrpSpPr>
        <p:grpSpPr>
          <a:xfrm>
            <a:off x="7812360" y="4055408"/>
            <a:ext cx="459135" cy="347796"/>
            <a:chOff x="5940152" y="6452651"/>
            <a:chExt cx="459135" cy="347796"/>
          </a:xfrm>
        </p:grpSpPr>
        <p:pic>
          <p:nvPicPr>
            <p:cNvPr id="6"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7" name="6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grpSp>
        <p:nvGrpSpPr>
          <p:cNvPr id="8" name="7 Grupo"/>
          <p:cNvGrpSpPr/>
          <p:nvPr/>
        </p:nvGrpSpPr>
        <p:grpSpPr>
          <a:xfrm>
            <a:off x="7549728" y="4292640"/>
            <a:ext cx="459135" cy="347796"/>
            <a:chOff x="5940152" y="6452651"/>
            <a:chExt cx="459135" cy="347796"/>
          </a:xfrm>
        </p:grpSpPr>
        <p:pic>
          <p:nvPicPr>
            <p:cNvPr id="9"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0" name="9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2</a:t>
              </a:r>
            </a:p>
          </p:txBody>
        </p:sp>
      </p:grpSp>
      <p:grpSp>
        <p:nvGrpSpPr>
          <p:cNvPr id="11" name="10 Grupo"/>
          <p:cNvGrpSpPr/>
          <p:nvPr/>
        </p:nvGrpSpPr>
        <p:grpSpPr>
          <a:xfrm>
            <a:off x="8073305" y="4017308"/>
            <a:ext cx="459135" cy="347796"/>
            <a:chOff x="5940152" y="6452651"/>
            <a:chExt cx="459135" cy="347796"/>
          </a:xfrm>
        </p:grpSpPr>
        <p:pic>
          <p:nvPicPr>
            <p:cNvPr id="12"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3" name="12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3</a:t>
              </a:r>
            </a:p>
          </p:txBody>
        </p:sp>
      </p:grpSp>
      <p:sp>
        <p:nvSpPr>
          <p:cNvPr id="4" name="3 CuadroTexto"/>
          <p:cNvSpPr txBox="1"/>
          <p:nvPr/>
        </p:nvSpPr>
        <p:spPr>
          <a:xfrm>
            <a:off x="395536" y="908720"/>
            <a:ext cx="8341835" cy="369332"/>
          </a:xfrm>
          <a:prstGeom prst="rect">
            <a:avLst/>
          </a:prstGeom>
          <a:noFill/>
        </p:spPr>
        <p:txBody>
          <a:bodyPr wrap="none" rtlCol="0">
            <a:spAutoFit/>
          </a:bodyPr>
          <a:lstStyle/>
          <a:p>
            <a:r>
              <a:rPr lang="en-US"/>
              <a:t>Run a search in different sequence based analysis tools directly from the database entry</a:t>
            </a:r>
          </a:p>
        </p:txBody>
      </p:sp>
    </p:spTree>
    <p:extLst>
      <p:ext uri="{BB962C8B-B14F-4D97-AF65-F5344CB8AC3E}">
        <p14:creationId xmlns:p14="http://schemas.microsoft.com/office/powerpoint/2010/main" val="2403331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657" t="4297" r="50531" b="11132"/>
          <a:stretch/>
        </p:blipFill>
        <p:spPr bwMode="auto">
          <a:xfrm>
            <a:off x="-1" y="2023424"/>
            <a:ext cx="2987825" cy="4834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637496" y="21266"/>
            <a:ext cx="4481804" cy="830997"/>
          </a:xfrm>
          <a:prstGeom prst="rect">
            <a:avLst/>
          </a:prstGeom>
          <a:noFill/>
        </p:spPr>
        <p:txBody>
          <a:bodyPr wrap="none" rtlCol="0">
            <a:spAutoFit/>
          </a:bodyPr>
          <a:lstStyle/>
          <a:p>
            <a:pPr algn="r"/>
            <a:r>
              <a:rPr lang="en-US" sz="2800" dirty="0"/>
              <a:t>Sequence:</a:t>
            </a:r>
            <a:r>
              <a:rPr lang="en-US" sz="4800" dirty="0"/>
              <a:t> </a:t>
            </a:r>
            <a:r>
              <a:rPr lang="en-US" sz="4800" dirty="0" err="1"/>
              <a:t>ProtParam</a:t>
            </a:r>
            <a:endParaRPr lang="en-US" sz="4800" dirty="0"/>
          </a:p>
        </p:txBody>
      </p:sp>
      <p:sp>
        <p:nvSpPr>
          <p:cNvPr id="2" name="1 CuadroTexto"/>
          <p:cNvSpPr txBox="1"/>
          <p:nvPr/>
        </p:nvSpPr>
        <p:spPr>
          <a:xfrm>
            <a:off x="4329191" y="908720"/>
            <a:ext cx="4464496" cy="2308324"/>
          </a:xfrm>
          <a:prstGeom prst="rect">
            <a:avLst/>
          </a:prstGeom>
          <a:noFill/>
        </p:spPr>
        <p:txBody>
          <a:bodyPr wrap="square" rtlCol="0">
            <a:spAutoFit/>
          </a:bodyPr>
          <a:lstStyle/>
          <a:p>
            <a:r>
              <a:rPr lang="en-US" dirty="0"/>
              <a:t>Different parameters that can be calculated from the sequence:</a:t>
            </a:r>
          </a:p>
          <a:p>
            <a:pPr marL="285750" indent="-285750">
              <a:buFontTx/>
              <a:buChar char="-"/>
            </a:pPr>
            <a:r>
              <a:rPr lang="en-US" dirty="0"/>
              <a:t>Sequence size</a:t>
            </a:r>
          </a:p>
          <a:p>
            <a:pPr marL="285750" indent="-285750">
              <a:buFontTx/>
              <a:buChar char="-"/>
            </a:pPr>
            <a:r>
              <a:rPr lang="en-US" dirty="0"/>
              <a:t>Molecular weight</a:t>
            </a:r>
          </a:p>
          <a:p>
            <a:pPr marL="285750" indent="-285750">
              <a:buFontTx/>
              <a:buChar char="-"/>
            </a:pPr>
            <a:r>
              <a:rPr lang="en-US" dirty="0"/>
              <a:t>Theoretical isoelectric point</a:t>
            </a:r>
          </a:p>
          <a:p>
            <a:pPr marL="285750" indent="-285750">
              <a:buFontTx/>
              <a:buChar char="-"/>
            </a:pPr>
            <a:r>
              <a:rPr lang="en-US" dirty="0"/>
              <a:t>Amino acid composition</a:t>
            </a:r>
          </a:p>
          <a:p>
            <a:pPr marL="285750" indent="-285750">
              <a:buFontTx/>
              <a:buChar char="-"/>
            </a:pPr>
            <a:r>
              <a:rPr lang="en-US" dirty="0"/>
              <a:t>…</a:t>
            </a:r>
          </a:p>
          <a:p>
            <a:endParaRPr lang="en-US" dirty="0"/>
          </a:p>
        </p:txBody>
      </p:sp>
      <p:grpSp>
        <p:nvGrpSpPr>
          <p:cNvPr id="5" name="4 Grupo"/>
          <p:cNvGrpSpPr/>
          <p:nvPr/>
        </p:nvGrpSpPr>
        <p:grpSpPr>
          <a:xfrm>
            <a:off x="4329191" y="3140968"/>
            <a:ext cx="4563290" cy="3268808"/>
            <a:chOff x="4329191" y="3429000"/>
            <a:chExt cx="4563290" cy="3268808"/>
          </a:xfrm>
        </p:grpSpPr>
        <p:sp>
          <p:nvSpPr>
            <p:cNvPr id="4" name="3 CuadroTexto"/>
            <p:cNvSpPr txBox="1"/>
            <p:nvPr/>
          </p:nvSpPr>
          <p:spPr>
            <a:xfrm>
              <a:off x="4329191" y="3429000"/>
              <a:ext cx="4563290" cy="646331"/>
            </a:xfrm>
            <a:prstGeom prst="rect">
              <a:avLst/>
            </a:prstGeom>
            <a:noFill/>
          </p:spPr>
          <p:txBody>
            <a:bodyPr wrap="square" rtlCol="0">
              <a:spAutoFit/>
            </a:bodyPr>
            <a:lstStyle/>
            <a:p>
              <a:r>
                <a:rPr lang="en-US" dirty="0"/>
                <a:t>We can also use </a:t>
              </a:r>
              <a:r>
                <a:rPr lang="en-US" dirty="0" err="1"/>
                <a:t>ProtParam</a:t>
              </a:r>
              <a:r>
                <a:rPr lang="en-US" dirty="0"/>
                <a:t> with a sequence as input</a:t>
              </a:r>
            </a:p>
          </p:txBody>
        </p:sp>
        <p:pic>
          <p:nvPicPr>
            <p:cNvPr id="11268" name="Picture 4">
              <a:hlinkClick r:id="rId4"/>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405" t="13355" r="32381" b="33073"/>
            <a:stretch/>
          </p:blipFill>
          <p:spPr bwMode="auto">
            <a:xfrm>
              <a:off x="4572000" y="4293096"/>
              <a:ext cx="3546949" cy="2404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6" name="Picture 5">
            <a:hlinkClick r:id="rId6"/>
            <a:extLst>
              <a:ext uri="{FF2B5EF4-FFF2-40B4-BE49-F238E27FC236}">
                <a16:creationId xmlns:a16="http://schemas.microsoft.com/office/drawing/2014/main" id="{DD7B7882-AC18-6A48-82A7-17084AC9C40E}"/>
              </a:ext>
            </a:extLst>
          </p:cNvPr>
          <p:cNvPicPr>
            <a:picLocks noChangeAspect="1"/>
          </p:cNvPicPr>
          <p:nvPr/>
        </p:nvPicPr>
        <p:blipFill>
          <a:blip r:embed="rId7"/>
          <a:stretch>
            <a:fillRect/>
          </a:stretch>
        </p:blipFill>
        <p:spPr>
          <a:xfrm>
            <a:off x="179512" y="116632"/>
            <a:ext cx="1650018" cy="1770835"/>
          </a:xfrm>
          <a:prstGeom prst="rect">
            <a:avLst/>
          </a:prstGeom>
        </p:spPr>
      </p:pic>
      <p:sp>
        <p:nvSpPr>
          <p:cNvPr id="9" name="1 CuadroTexto">
            <a:extLst>
              <a:ext uri="{FF2B5EF4-FFF2-40B4-BE49-F238E27FC236}">
                <a16:creationId xmlns:a16="http://schemas.microsoft.com/office/drawing/2014/main" id="{80245ECD-8E74-EA4D-9A58-A49B6D0B5692}"/>
              </a:ext>
            </a:extLst>
          </p:cNvPr>
          <p:cNvSpPr txBox="1"/>
          <p:nvPr/>
        </p:nvSpPr>
        <p:spPr>
          <a:xfrm>
            <a:off x="2120593" y="116632"/>
            <a:ext cx="2208598" cy="1200329"/>
          </a:xfrm>
          <a:prstGeom prst="rect">
            <a:avLst/>
          </a:prstGeom>
          <a:noFill/>
          <a:ln w="25400">
            <a:solidFill>
              <a:schemeClr val="tx1"/>
            </a:solidFill>
          </a:ln>
        </p:spPr>
        <p:txBody>
          <a:bodyPr wrap="square" rtlCol="0">
            <a:spAutoFit/>
          </a:bodyPr>
          <a:lstStyle/>
          <a:p>
            <a:r>
              <a:rPr lang="en-US" dirty="0"/>
              <a:t>We don’t want a segment we want the full sequence,  so we click submit</a:t>
            </a:r>
          </a:p>
        </p:txBody>
      </p:sp>
      <p:cxnSp>
        <p:nvCxnSpPr>
          <p:cNvPr id="8" name="Straight Arrow Connector 7">
            <a:extLst>
              <a:ext uri="{FF2B5EF4-FFF2-40B4-BE49-F238E27FC236}">
                <a16:creationId xmlns:a16="http://schemas.microsoft.com/office/drawing/2014/main" id="{61477DB6-3279-9B4A-87D4-FCE5136A893A}"/>
              </a:ext>
            </a:extLst>
          </p:cNvPr>
          <p:cNvCxnSpPr>
            <a:cxnSpLocks/>
            <a:stCxn id="9" idx="1"/>
          </p:cNvCxnSpPr>
          <p:nvPr/>
        </p:nvCxnSpPr>
        <p:spPr>
          <a:xfrm flipH="1">
            <a:off x="611560" y="716797"/>
            <a:ext cx="1509033" cy="105764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3331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extLst>
              <a:ext uri="{28A0092B-C50C-407E-A947-70E740481C1C}">
                <a14:useLocalDpi xmlns:a14="http://schemas.microsoft.com/office/drawing/2010/main" val="0"/>
              </a:ext>
            </a:extLst>
          </a:blip>
          <a:srcRect l="43761" t="33183" r="3412" b="14146"/>
          <a:stretch>
            <a:fillRect/>
          </a:stretch>
        </p:blipFill>
        <p:spPr bwMode="auto">
          <a:xfrm>
            <a:off x="251519" y="576994"/>
            <a:ext cx="7095439" cy="5660317"/>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4887179" y="21266"/>
            <a:ext cx="4232121" cy="830997"/>
          </a:xfrm>
          <a:prstGeom prst="rect">
            <a:avLst/>
          </a:prstGeom>
          <a:noFill/>
        </p:spPr>
        <p:txBody>
          <a:bodyPr wrap="none" rtlCol="0">
            <a:spAutoFit/>
          </a:bodyPr>
          <a:lstStyle/>
          <a:p>
            <a:pPr algn="r"/>
            <a:r>
              <a:rPr lang="en-US" sz="2800"/>
              <a:t>Sequence:</a:t>
            </a:r>
            <a:r>
              <a:rPr lang="en-US" sz="4800"/>
              <a:t> UNIPROT</a:t>
            </a:r>
          </a:p>
        </p:txBody>
      </p:sp>
      <p:sp>
        <p:nvSpPr>
          <p:cNvPr id="5" name="4 CuadroTexto"/>
          <p:cNvSpPr txBox="1"/>
          <p:nvPr/>
        </p:nvSpPr>
        <p:spPr>
          <a:xfrm>
            <a:off x="3371690" y="5013176"/>
            <a:ext cx="5757608" cy="1754326"/>
          </a:xfrm>
          <a:prstGeom prst="rect">
            <a:avLst/>
          </a:prstGeom>
          <a:noFill/>
        </p:spPr>
        <p:txBody>
          <a:bodyPr wrap="square" rtlCol="0">
            <a:spAutoFit/>
          </a:bodyPr>
          <a:lstStyle/>
          <a:p>
            <a:pPr marL="285750" indent="-285750">
              <a:buFontTx/>
              <a:buChar char="-"/>
            </a:pPr>
            <a:r>
              <a:rPr lang="en-US" dirty="0" err="1"/>
              <a:t>SwissProt</a:t>
            </a:r>
            <a:r>
              <a:rPr lang="en-US" dirty="0"/>
              <a:t>: Contains ALL Reviewed sequences</a:t>
            </a:r>
          </a:p>
          <a:p>
            <a:pPr marL="285750" indent="-285750">
              <a:buFontTx/>
              <a:buChar char="-"/>
            </a:pPr>
            <a:r>
              <a:rPr lang="en-US" dirty="0" err="1"/>
              <a:t>Trembl</a:t>
            </a:r>
            <a:r>
              <a:rPr lang="en-US" dirty="0"/>
              <a:t>: Contains automatically annotated, not reviewed sequences (it use to be ALL, but now they are trying to remove redundancies)</a:t>
            </a:r>
          </a:p>
          <a:p>
            <a:r>
              <a:rPr lang="en-US" dirty="0"/>
              <a:t>Information available in other databases for sequences in </a:t>
            </a:r>
            <a:r>
              <a:rPr lang="en-US" dirty="0" err="1"/>
              <a:t>SwissProt</a:t>
            </a:r>
            <a:r>
              <a:rPr lang="en-US" dirty="0"/>
              <a:t> and </a:t>
            </a:r>
            <a:r>
              <a:rPr lang="en-US" dirty="0" err="1"/>
              <a:t>Trembl</a:t>
            </a:r>
            <a:r>
              <a:rPr lang="en-US" dirty="0"/>
              <a:t> is compiled in </a:t>
            </a:r>
            <a:r>
              <a:rPr lang="en-US" dirty="0" err="1"/>
              <a:t>UniprotKB</a:t>
            </a:r>
            <a:r>
              <a:rPr lang="en-US" dirty="0"/>
              <a:t> </a:t>
            </a:r>
          </a:p>
        </p:txBody>
      </p:sp>
      <p:sp>
        <p:nvSpPr>
          <p:cNvPr id="6" name="4 CuadroTexto">
            <a:extLst>
              <a:ext uri="{FF2B5EF4-FFF2-40B4-BE49-F238E27FC236}">
                <a16:creationId xmlns:a16="http://schemas.microsoft.com/office/drawing/2014/main" id="{CFCBC8DC-DACB-7B4F-8D8A-B1389D7706F6}"/>
              </a:ext>
            </a:extLst>
          </p:cNvPr>
          <p:cNvSpPr txBox="1"/>
          <p:nvPr/>
        </p:nvSpPr>
        <p:spPr>
          <a:xfrm>
            <a:off x="5724128" y="3835259"/>
            <a:ext cx="3633774" cy="1200329"/>
          </a:xfrm>
          <a:prstGeom prst="rect">
            <a:avLst/>
          </a:prstGeom>
          <a:noFill/>
        </p:spPr>
        <p:txBody>
          <a:bodyPr wrap="square" rtlCol="0">
            <a:spAutoFit/>
          </a:bodyPr>
          <a:lstStyle/>
          <a:p>
            <a:r>
              <a:rPr lang="en-US" dirty="0" err="1"/>
              <a:t>Uniprot</a:t>
            </a:r>
            <a:r>
              <a:rPr lang="en-US" dirty="0"/>
              <a:t> is a </a:t>
            </a:r>
            <a:r>
              <a:rPr lang="en-US" dirty="0" err="1"/>
              <a:t>DataBase</a:t>
            </a:r>
            <a:r>
              <a:rPr lang="en-US" dirty="0"/>
              <a:t> made from, and divided in, different databases. The most important is </a:t>
            </a:r>
            <a:r>
              <a:rPr lang="en-US" dirty="0" err="1"/>
              <a:t>UniprotKB</a:t>
            </a:r>
            <a:r>
              <a:rPr lang="en-US" dirty="0"/>
              <a:t>,  which is divided in:</a:t>
            </a:r>
          </a:p>
        </p:txBody>
      </p:sp>
    </p:spTree>
    <p:extLst>
      <p:ext uri="{BB962C8B-B14F-4D97-AF65-F5344CB8AC3E}">
        <p14:creationId xmlns:p14="http://schemas.microsoft.com/office/powerpoint/2010/main" val="24033314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828" b="15922"/>
          <a:stretch/>
        </p:blipFill>
        <p:spPr bwMode="auto">
          <a:xfrm>
            <a:off x="0" y="961685"/>
            <a:ext cx="8670255" cy="56356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078497" y="21266"/>
            <a:ext cx="5040803" cy="830997"/>
          </a:xfrm>
          <a:prstGeom prst="rect">
            <a:avLst/>
          </a:prstGeom>
          <a:noFill/>
        </p:spPr>
        <p:txBody>
          <a:bodyPr wrap="none" rtlCol="0">
            <a:spAutoFit/>
          </a:bodyPr>
          <a:lstStyle/>
          <a:p>
            <a:pPr algn="r"/>
            <a:r>
              <a:rPr lang="en-US" sz="2800"/>
              <a:t>Sequence:</a:t>
            </a:r>
            <a:r>
              <a:rPr lang="en-US" sz="4800"/>
              <a:t> UNIPROT</a:t>
            </a:r>
            <a:r>
              <a:rPr lang="en-US" sz="2800"/>
              <a:t>(blast)</a:t>
            </a:r>
          </a:p>
        </p:txBody>
      </p:sp>
      <p:grpSp>
        <p:nvGrpSpPr>
          <p:cNvPr id="4" name="3 Grupo"/>
          <p:cNvGrpSpPr/>
          <p:nvPr/>
        </p:nvGrpSpPr>
        <p:grpSpPr>
          <a:xfrm>
            <a:off x="1382240" y="2580976"/>
            <a:ext cx="459135" cy="347796"/>
            <a:chOff x="5940152" y="6452651"/>
            <a:chExt cx="459135" cy="347796"/>
          </a:xfrm>
        </p:grpSpPr>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grpSp>
        <p:nvGrpSpPr>
          <p:cNvPr id="7" name="6 Grupo"/>
          <p:cNvGrpSpPr/>
          <p:nvPr/>
        </p:nvGrpSpPr>
        <p:grpSpPr>
          <a:xfrm>
            <a:off x="1504042" y="2951512"/>
            <a:ext cx="459135" cy="347796"/>
            <a:chOff x="5940152" y="6452651"/>
            <a:chExt cx="459135" cy="347796"/>
          </a:xfrm>
        </p:grpSpPr>
        <p:pic>
          <p:nvPicPr>
            <p:cNvPr id="8"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9" name="8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2</a:t>
              </a:r>
            </a:p>
          </p:txBody>
        </p:sp>
      </p:grpSp>
      <p:grpSp>
        <p:nvGrpSpPr>
          <p:cNvPr id="10" name="9 Grupo"/>
          <p:cNvGrpSpPr/>
          <p:nvPr/>
        </p:nvGrpSpPr>
        <p:grpSpPr>
          <a:xfrm>
            <a:off x="2339752" y="3221648"/>
            <a:ext cx="459135" cy="347796"/>
            <a:chOff x="5940152" y="6452651"/>
            <a:chExt cx="459135" cy="347796"/>
          </a:xfrm>
        </p:grpSpPr>
        <p:pic>
          <p:nvPicPr>
            <p:cNvPr id="11"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2" name="11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3</a:t>
              </a:r>
            </a:p>
          </p:txBody>
        </p:sp>
      </p:grpSp>
    </p:spTree>
    <p:extLst>
      <p:ext uri="{BB962C8B-B14F-4D97-AF65-F5344CB8AC3E}">
        <p14:creationId xmlns:p14="http://schemas.microsoft.com/office/powerpoint/2010/main" val="2403331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078497" y="21266"/>
            <a:ext cx="5040803" cy="830997"/>
          </a:xfrm>
          <a:prstGeom prst="rect">
            <a:avLst/>
          </a:prstGeom>
          <a:noFill/>
        </p:spPr>
        <p:txBody>
          <a:bodyPr wrap="none" rtlCol="0">
            <a:spAutoFit/>
          </a:bodyPr>
          <a:lstStyle/>
          <a:p>
            <a:pPr algn="r"/>
            <a:r>
              <a:rPr lang="en-US" sz="2800"/>
              <a:t>Sequence:</a:t>
            </a:r>
            <a:r>
              <a:rPr lang="en-US" sz="4800"/>
              <a:t> UNIPROT</a:t>
            </a:r>
            <a:r>
              <a:rPr lang="en-US" sz="2800"/>
              <a:t>(blast)</a:t>
            </a:r>
          </a:p>
        </p:txBody>
      </p:sp>
      <p:pic>
        <p:nvPicPr>
          <p:cNvPr id="14338"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828" b="27083"/>
          <a:stretch/>
        </p:blipFill>
        <p:spPr bwMode="auto">
          <a:xfrm>
            <a:off x="216394" y="2060848"/>
            <a:ext cx="7724205" cy="43310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3 Grupo"/>
          <p:cNvGrpSpPr/>
          <p:nvPr/>
        </p:nvGrpSpPr>
        <p:grpSpPr>
          <a:xfrm>
            <a:off x="1355153" y="5824908"/>
            <a:ext cx="459135" cy="347796"/>
            <a:chOff x="5940152" y="6452651"/>
            <a:chExt cx="459135" cy="347796"/>
          </a:xfrm>
        </p:grpSpPr>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grpSp>
        <p:nvGrpSpPr>
          <p:cNvPr id="7" name="6 Grupo"/>
          <p:cNvGrpSpPr/>
          <p:nvPr/>
        </p:nvGrpSpPr>
        <p:grpSpPr>
          <a:xfrm>
            <a:off x="1235249" y="5420841"/>
            <a:ext cx="459135" cy="347796"/>
            <a:chOff x="5940152" y="6452651"/>
            <a:chExt cx="459135" cy="347796"/>
          </a:xfrm>
        </p:grpSpPr>
        <p:pic>
          <p:nvPicPr>
            <p:cNvPr id="8"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9" name="8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2</a:t>
              </a:r>
            </a:p>
          </p:txBody>
        </p:sp>
      </p:grpSp>
      <p:grpSp>
        <p:nvGrpSpPr>
          <p:cNvPr id="10" name="9 Grupo"/>
          <p:cNvGrpSpPr/>
          <p:nvPr/>
        </p:nvGrpSpPr>
        <p:grpSpPr>
          <a:xfrm>
            <a:off x="164654" y="5958805"/>
            <a:ext cx="459135" cy="347796"/>
            <a:chOff x="5940152" y="6452651"/>
            <a:chExt cx="459135" cy="347796"/>
          </a:xfrm>
        </p:grpSpPr>
        <p:pic>
          <p:nvPicPr>
            <p:cNvPr id="11"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2" name="11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3</a:t>
              </a:r>
            </a:p>
          </p:txBody>
        </p:sp>
      </p:grpSp>
      <p:grpSp>
        <p:nvGrpSpPr>
          <p:cNvPr id="13" name="12 Grupo"/>
          <p:cNvGrpSpPr/>
          <p:nvPr/>
        </p:nvGrpSpPr>
        <p:grpSpPr>
          <a:xfrm>
            <a:off x="829072" y="6174829"/>
            <a:ext cx="459135" cy="347796"/>
            <a:chOff x="5940152" y="6452651"/>
            <a:chExt cx="459135" cy="347796"/>
          </a:xfrm>
        </p:grpSpPr>
        <p:pic>
          <p:nvPicPr>
            <p:cNvPr id="1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5" name="14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4</a:t>
              </a:r>
            </a:p>
          </p:txBody>
        </p:sp>
      </p:grpSp>
      <p:sp>
        <p:nvSpPr>
          <p:cNvPr id="3" name="2 CuadroTexto"/>
          <p:cNvSpPr txBox="1"/>
          <p:nvPr/>
        </p:nvSpPr>
        <p:spPr>
          <a:xfrm>
            <a:off x="193267" y="1052736"/>
            <a:ext cx="8983053" cy="923330"/>
          </a:xfrm>
          <a:prstGeom prst="rect">
            <a:avLst/>
          </a:prstGeom>
          <a:noFill/>
        </p:spPr>
        <p:txBody>
          <a:bodyPr wrap="square" rtlCol="0">
            <a:spAutoFit/>
          </a:bodyPr>
          <a:lstStyle/>
          <a:p>
            <a:r>
              <a:rPr lang="en-US"/>
              <a:t>We will make a blast of our protein against Swiss-</a:t>
            </a:r>
            <a:r>
              <a:rPr lang="en-US" err="1"/>
              <a:t>Prot</a:t>
            </a:r>
            <a:r>
              <a:rPr lang="en-US"/>
              <a:t> database, looking for well known proteins. (Better annotated, used in multiple publications, expressed and purified, structure solved, </a:t>
            </a:r>
            <a:r>
              <a:rPr lang="en-US" err="1"/>
              <a:t>etc</a:t>
            </a:r>
            <a:r>
              <a:rPr lang="en-US"/>
              <a:t>)</a:t>
            </a:r>
          </a:p>
        </p:txBody>
      </p:sp>
    </p:spTree>
    <p:extLst>
      <p:ext uri="{BB962C8B-B14F-4D97-AF65-F5344CB8AC3E}">
        <p14:creationId xmlns:p14="http://schemas.microsoft.com/office/powerpoint/2010/main" val="24033314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794C4EE-0CA3-E34E-B4D8-A770EAD792F3}"/>
              </a:ext>
            </a:extLst>
          </p:cNvPr>
          <p:cNvPicPr>
            <a:picLocks noChangeAspect="1"/>
          </p:cNvPicPr>
          <p:nvPr/>
        </p:nvPicPr>
        <p:blipFill>
          <a:blip r:embed="rId2"/>
          <a:stretch>
            <a:fillRect/>
          </a:stretch>
        </p:blipFill>
        <p:spPr>
          <a:xfrm>
            <a:off x="0" y="728369"/>
            <a:ext cx="9144000" cy="5401262"/>
          </a:xfrm>
          <a:prstGeom prst="rect">
            <a:avLst/>
          </a:prstGeom>
        </p:spPr>
      </p:pic>
      <p:sp>
        <p:nvSpPr>
          <p:cNvPr id="3" name="2 CuadroTexto"/>
          <p:cNvSpPr txBox="1"/>
          <p:nvPr/>
        </p:nvSpPr>
        <p:spPr>
          <a:xfrm>
            <a:off x="4078497" y="21266"/>
            <a:ext cx="5040803" cy="830997"/>
          </a:xfrm>
          <a:prstGeom prst="rect">
            <a:avLst/>
          </a:prstGeom>
          <a:noFill/>
        </p:spPr>
        <p:txBody>
          <a:bodyPr wrap="none" rtlCol="0">
            <a:spAutoFit/>
          </a:bodyPr>
          <a:lstStyle/>
          <a:p>
            <a:pPr algn="r"/>
            <a:r>
              <a:rPr lang="en-US" sz="2800"/>
              <a:t>Sequence:</a:t>
            </a:r>
            <a:r>
              <a:rPr lang="en-US" sz="4800"/>
              <a:t> UNIPROT</a:t>
            </a:r>
            <a:r>
              <a:rPr lang="en-US" sz="2800"/>
              <a:t>(blast)</a:t>
            </a:r>
          </a:p>
        </p:txBody>
      </p:sp>
      <p:grpSp>
        <p:nvGrpSpPr>
          <p:cNvPr id="4" name="3 Grupo"/>
          <p:cNvGrpSpPr/>
          <p:nvPr/>
        </p:nvGrpSpPr>
        <p:grpSpPr>
          <a:xfrm>
            <a:off x="141574" y="2313482"/>
            <a:ext cx="459135" cy="347796"/>
            <a:chOff x="5940152" y="6452651"/>
            <a:chExt cx="459135" cy="347796"/>
          </a:xfrm>
        </p:grpSpPr>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grpSp>
        <p:nvGrpSpPr>
          <p:cNvPr id="7" name="6 Grupo"/>
          <p:cNvGrpSpPr/>
          <p:nvPr/>
        </p:nvGrpSpPr>
        <p:grpSpPr>
          <a:xfrm>
            <a:off x="416696" y="2313482"/>
            <a:ext cx="459135" cy="347796"/>
            <a:chOff x="5940152" y="6452651"/>
            <a:chExt cx="459135" cy="347796"/>
          </a:xfrm>
        </p:grpSpPr>
        <p:pic>
          <p:nvPicPr>
            <p:cNvPr id="8"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9" name="8 CuadroTexto"/>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2</a:t>
              </a:r>
            </a:p>
          </p:txBody>
        </p:sp>
      </p:grpSp>
      <p:grpSp>
        <p:nvGrpSpPr>
          <p:cNvPr id="10" name="9 Grupo"/>
          <p:cNvGrpSpPr/>
          <p:nvPr/>
        </p:nvGrpSpPr>
        <p:grpSpPr>
          <a:xfrm>
            <a:off x="4572000" y="4653136"/>
            <a:ext cx="459135" cy="347796"/>
            <a:chOff x="5940152" y="6452651"/>
            <a:chExt cx="459135" cy="347796"/>
          </a:xfrm>
        </p:grpSpPr>
        <p:pic>
          <p:nvPicPr>
            <p:cNvPr id="11"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2" name="11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3</a:t>
              </a:r>
            </a:p>
          </p:txBody>
        </p:sp>
      </p:grpSp>
    </p:spTree>
    <p:extLst>
      <p:ext uri="{BB962C8B-B14F-4D97-AF65-F5344CB8AC3E}">
        <p14:creationId xmlns:p14="http://schemas.microsoft.com/office/powerpoint/2010/main" val="24033314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2095A7-2789-2E45-A7A9-B5D588A02E29}"/>
              </a:ext>
            </a:extLst>
          </p:cNvPr>
          <p:cNvPicPr>
            <a:picLocks noChangeAspect="1"/>
          </p:cNvPicPr>
          <p:nvPr/>
        </p:nvPicPr>
        <p:blipFill>
          <a:blip r:embed="rId3"/>
          <a:stretch>
            <a:fillRect/>
          </a:stretch>
        </p:blipFill>
        <p:spPr>
          <a:xfrm>
            <a:off x="0" y="1268761"/>
            <a:ext cx="7232483" cy="5184576"/>
          </a:xfrm>
          <a:prstGeom prst="rect">
            <a:avLst/>
          </a:prstGeom>
        </p:spPr>
      </p:pic>
      <p:sp>
        <p:nvSpPr>
          <p:cNvPr id="7" name="6 CuadroTexto"/>
          <p:cNvSpPr txBox="1"/>
          <p:nvPr/>
        </p:nvSpPr>
        <p:spPr>
          <a:xfrm>
            <a:off x="4078497" y="21266"/>
            <a:ext cx="5040803" cy="830997"/>
          </a:xfrm>
          <a:prstGeom prst="rect">
            <a:avLst/>
          </a:prstGeom>
          <a:noFill/>
        </p:spPr>
        <p:txBody>
          <a:bodyPr wrap="none" rtlCol="0">
            <a:spAutoFit/>
          </a:bodyPr>
          <a:lstStyle/>
          <a:p>
            <a:pPr algn="r"/>
            <a:r>
              <a:rPr lang="en-US" sz="2800"/>
              <a:t>Sequence:</a:t>
            </a:r>
            <a:r>
              <a:rPr lang="en-US" sz="4800"/>
              <a:t> UNIPROT</a:t>
            </a:r>
            <a:r>
              <a:rPr lang="en-US" sz="2800"/>
              <a:t>(blast)</a:t>
            </a:r>
          </a:p>
        </p:txBody>
      </p:sp>
      <p:grpSp>
        <p:nvGrpSpPr>
          <p:cNvPr id="10" name="3 Grupo">
            <a:extLst>
              <a:ext uri="{FF2B5EF4-FFF2-40B4-BE49-F238E27FC236}">
                <a16:creationId xmlns:a16="http://schemas.microsoft.com/office/drawing/2014/main" id="{54BF7E11-30B0-5D49-8313-CF646E9C1624}"/>
              </a:ext>
            </a:extLst>
          </p:cNvPr>
          <p:cNvGrpSpPr/>
          <p:nvPr/>
        </p:nvGrpSpPr>
        <p:grpSpPr>
          <a:xfrm>
            <a:off x="368886" y="2067788"/>
            <a:ext cx="459135" cy="347796"/>
            <a:chOff x="5940152" y="6452651"/>
            <a:chExt cx="459135" cy="347796"/>
          </a:xfrm>
        </p:grpSpPr>
        <p:pic>
          <p:nvPicPr>
            <p:cNvPr id="11" name="Picture 5" descr="C:\Users\admin_local\AppData\Local\Microsoft\Windows\Temporary Internet Files\Content.IE5\8UJKXJHP\550px-Pointing_hand_cursor_vector.svg[1].png">
              <a:extLst>
                <a:ext uri="{FF2B5EF4-FFF2-40B4-BE49-F238E27FC236}">
                  <a16:creationId xmlns:a16="http://schemas.microsoft.com/office/drawing/2014/main" id="{7323C7AA-8D59-0149-851E-4DC3CE35880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2" name="5 CuadroTexto">
              <a:extLst>
                <a:ext uri="{FF2B5EF4-FFF2-40B4-BE49-F238E27FC236}">
                  <a16:creationId xmlns:a16="http://schemas.microsoft.com/office/drawing/2014/main" id="{8F90D9C7-A0E0-1B4E-AFA7-D85176D3742C}"/>
                </a:ext>
              </a:extLst>
            </p:cNvPr>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grpSp>
        <p:nvGrpSpPr>
          <p:cNvPr id="13" name="6 Grupo">
            <a:extLst>
              <a:ext uri="{FF2B5EF4-FFF2-40B4-BE49-F238E27FC236}">
                <a16:creationId xmlns:a16="http://schemas.microsoft.com/office/drawing/2014/main" id="{F366BD13-F05C-C244-B794-42AC5E191823}"/>
              </a:ext>
            </a:extLst>
          </p:cNvPr>
          <p:cNvGrpSpPr/>
          <p:nvPr/>
        </p:nvGrpSpPr>
        <p:grpSpPr>
          <a:xfrm>
            <a:off x="58789" y="2362830"/>
            <a:ext cx="459135" cy="347796"/>
            <a:chOff x="5940152" y="6452651"/>
            <a:chExt cx="459135" cy="347796"/>
          </a:xfrm>
        </p:grpSpPr>
        <p:pic>
          <p:nvPicPr>
            <p:cNvPr id="14" name="Picture 5" descr="C:\Users\admin_local\AppData\Local\Microsoft\Windows\Temporary Internet Files\Content.IE5\8UJKXJHP\550px-Pointing_hand_cursor_vector.svg[1].png">
              <a:extLst>
                <a:ext uri="{FF2B5EF4-FFF2-40B4-BE49-F238E27FC236}">
                  <a16:creationId xmlns:a16="http://schemas.microsoft.com/office/drawing/2014/main" id="{289BB430-9B35-1B43-9744-51AC2A2765E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5" name="8 CuadroTexto">
              <a:extLst>
                <a:ext uri="{FF2B5EF4-FFF2-40B4-BE49-F238E27FC236}">
                  <a16:creationId xmlns:a16="http://schemas.microsoft.com/office/drawing/2014/main" id="{1FD94D87-7F2A-0B42-BDC9-C97288A4B726}"/>
                </a:ext>
              </a:extLst>
            </p:cNvPr>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2</a:t>
              </a:r>
            </a:p>
          </p:txBody>
        </p:sp>
      </p:grpSp>
      <p:grpSp>
        <p:nvGrpSpPr>
          <p:cNvPr id="16" name="9 Grupo">
            <a:extLst>
              <a:ext uri="{FF2B5EF4-FFF2-40B4-BE49-F238E27FC236}">
                <a16:creationId xmlns:a16="http://schemas.microsoft.com/office/drawing/2014/main" id="{CB86C506-509B-7040-B98D-2B9AA5899B10}"/>
              </a:ext>
            </a:extLst>
          </p:cNvPr>
          <p:cNvGrpSpPr/>
          <p:nvPr/>
        </p:nvGrpSpPr>
        <p:grpSpPr>
          <a:xfrm>
            <a:off x="426365" y="2472501"/>
            <a:ext cx="459135" cy="347796"/>
            <a:chOff x="5940152" y="6452651"/>
            <a:chExt cx="459135" cy="347796"/>
          </a:xfrm>
        </p:grpSpPr>
        <p:pic>
          <p:nvPicPr>
            <p:cNvPr id="17" name="Picture 5" descr="C:\Users\admin_local\AppData\Local\Microsoft\Windows\Temporary Internet Files\Content.IE5\8UJKXJHP\550px-Pointing_hand_cursor_vector.svg[1].png">
              <a:extLst>
                <a:ext uri="{FF2B5EF4-FFF2-40B4-BE49-F238E27FC236}">
                  <a16:creationId xmlns:a16="http://schemas.microsoft.com/office/drawing/2014/main" id="{BB15DB9B-10A1-6A40-AB70-ACF70A6272A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8" name="11 CuadroTexto">
              <a:extLst>
                <a:ext uri="{FF2B5EF4-FFF2-40B4-BE49-F238E27FC236}">
                  <a16:creationId xmlns:a16="http://schemas.microsoft.com/office/drawing/2014/main" id="{C553B25D-AB8A-B84C-AA66-BB0E10F8CCCE}"/>
                </a:ext>
              </a:extLst>
            </p:cNvPr>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3</a:t>
              </a:r>
            </a:p>
          </p:txBody>
        </p:sp>
      </p:grpSp>
      <p:grpSp>
        <p:nvGrpSpPr>
          <p:cNvPr id="19" name="12 Grupo">
            <a:extLst>
              <a:ext uri="{FF2B5EF4-FFF2-40B4-BE49-F238E27FC236}">
                <a16:creationId xmlns:a16="http://schemas.microsoft.com/office/drawing/2014/main" id="{070E6398-B4E5-BE42-A25D-2BF0040D803A}"/>
              </a:ext>
            </a:extLst>
          </p:cNvPr>
          <p:cNvGrpSpPr/>
          <p:nvPr/>
        </p:nvGrpSpPr>
        <p:grpSpPr>
          <a:xfrm>
            <a:off x="35496" y="2625949"/>
            <a:ext cx="459135" cy="347796"/>
            <a:chOff x="5940152" y="6452651"/>
            <a:chExt cx="459135" cy="347796"/>
          </a:xfrm>
        </p:grpSpPr>
        <p:pic>
          <p:nvPicPr>
            <p:cNvPr id="20" name="Picture 5" descr="C:\Users\admin_local\AppData\Local\Microsoft\Windows\Temporary Internet Files\Content.IE5\8UJKXJHP\550px-Pointing_hand_cursor_vector.svg[1].png">
              <a:extLst>
                <a:ext uri="{FF2B5EF4-FFF2-40B4-BE49-F238E27FC236}">
                  <a16:creationId xmlns:a16="http://schemas.microsoft.com/office/drawing/2014/main" id="{F8AB7543-81D3-1045-A4C6-EDD98EDF773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1" name="14 CuadroTexto">
              <a:extLst>
                <a:ext uri="{FF2B5EF4-FFF2-40B4-BE49-F238E27FC236}">
                  <a16:creationId xmlns:a16="http://schemas.microsoft.com/office/drawing/2014/main" id="{67FC764B-6A6A-9F40-BD49-4BF0FB72AC8D}"/>
                </a:ext>
              </a:extLst>
            </p:cNvPr>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4</a:t>
              </a:r>
            </a:p>
          </p:txBody>
        </p:sp>
      </p:grpSp>
      <p:grpSp>
        <p:nvGrpSpPr>
          <p:cNvPr id="22" name="12 Grupo">
            <a:extLst>
              <a:ext uri="{FF2B5EF4-FFF2-40B4-BE49-F238E27FC236}">
                <a16:creationId xmlns:a16="http://schemas.microsoft.com/office/drawing/2014/main" id="{34A2B20D-0492-804A-858A-0DC91AD9C286}"/>
              </a:ext>
            </a:extLst>
          </p:cNvPr>
          <p:cNvGrpSpPr/>
          <p:nvPr/>
        </p:nvGrpSpPr>
        <p:grpSpPr>
          <a:xfrm>
            <a:off x="295209" y="2895638"/>
            <a:ext cx="459135" cy="347796"/>
            <a:chOff x="5940152" y="6452651"/>
            <a:chExt cx="459135" cy="347796"/>
          </a:xfrm>
        </p:grpSpPr>
        <p:pic>
          <p:nvPicPr>
            <p:cNvPr id="23" name="Picture 5" descr="C:\Users\admin_local\AppData\Local\Microsoft\Windows\Temporary Internet Files\Content.IE5\8UJKXJHP\550px-Pointing_hand_cursor_vector.svg[1].png">
              <a:extLst>
                <a:ext uri="{FF2B5EF4-FFF2-40B4-BE49-F238E27FC236}">
                  <a16:creationId xmlns:a16="http://schemas.microsoft.com/office/drawing/2014/main" id="{DD9F24E2-58BE-9440-893B-2433EE88EF2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4" name="14 CuadroTexto">
              <a:extLst>
                <a:ext uri="{FF2B5EF4-FFF2-40B4-BE49-F238E27FC236}">
                  <a16:creationId xmlns:a16="http://schemas.microsoft.com/office/drawing/2014/main" id="{69E6E71E-7298-3842-A379-58F4A62EE7BC}"/>
                </a:ext>
              </a:extLst>
            </p:cNvPr>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5</a:t>
              </a:r>
            </a:p>
          </p:txBody>
        </p:sp>
      </p:grpSp>
      <p:grpSp>
        <p:nvGrpSpPr>
          <p:cNvPr id="25" name="12 Grupo">
            <a:extLst>
              <a:ext uri="{FF2B5EF4-FFF2-40B4-BE49-F238E27FC236}">
                <a16:creationId xmlns:a16="http://schemas.microsoft.com/office/drawing/2014/main" id="{E81255F7-DDA2-1F42-B3F7-6202D7C70542}"/>
              </a:ext>
            </a:extLst>
          </p:cNvPr>
          <p:cNvGrpSpPr/>
          <p:nvPr/>
        </p:nvGrpSpPr>
        <p:grpSpPr>
          <a:xfrm>
            <a:off x="1873848" y="2060848"/>
            <a:ext cx="459135" cy="347796"/>
            <a:chOff x="5940152" y="6452651"/>
            <a:chExt cx="459135" cy="347796"/>
          </a:xfrm>
        </p:grpSpPr>
        <p:pic>
          <p:nvPicPr>
            <p:cNvPr id="26" name="Picture 5" descr="C:\Users\admin_local\AppData\Local\Microsoft\Windows\Temporary Internet Files\Content.IE5\8UJKXJHP\550px-Pointing_hand_cursor_vector.svg[1].png">
              <a:extLst>
                <a:ext uri="{FF2B5EF4-FFF2-40B4-BE49-F238E27FC236}">
                  <a16:creationId xmlns:a16="http://schemas.microsoft.com/office/drawing/2014/main" id="{3792CFA8-FCD3-AB4F-A88F-B32EF5882DD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7" name="14 CuadroTexto">
              <a:extLst>
                <a:ext uri="{FF2B5EF4-FFF2-40B4-BE49-F238E27FC236}">
                  <a16:creationId xmlns:a16="http://schemas.microsoft.com/office/drawing/2014/main" id="{CEDBCAAD-C05A-0047-AA4D-EA9CC79A7447}"/>
                </a:ext>
              </a:extLst>
            </p:cNvPr>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6</a:t>
              </a:r>
            </a:p>
          </p:txBody>
        </p:sp>
      </p:grpSp>
      <p:sp>
        <p:nvSpPr>
          <p:cNvPr id="28" name="1 CuadroTexto">
            <a:extLst>
              <a:ext uri="{FF2B5EF4-FFF2-40B4-BE49-F238E27FC236}">
                <a16:creationId xmlns:a16="http://schemas.microsoft.com/office/drawing/2014/main" id="{9A8A8B35-BA21-D44A-AFB7-52AAFDA0FEC9}"/>
              </a:ext>
            </a:extLst>
          </p:cNvPr>
          <p:cNvSpPr txBox="1"/>
          <p:nvPr/>
        </p:nvSpPr>
        <p:spPr>
          <a:xfrm>
            <a:off x="7140009" y="1460392"/>
            <a:ext cx="2017734" cy="4801314"/>
          </a:xfrm>
          <a:prstGeom prst="rect">
            <a:avLst/>
          </a:prstGeom>
          <a:noFill/>
        </p:spPr>
        <p:txBody>
          <a:bodyPr wrap="square" rtlCol="0">
            <a:spAutoFit/>
          </a:bodyPr>
          <a:lstStyle/>
          <a:p>
            <a:r>
              <a:rPr lang="en-US" dirty="0"/>
              <a:t>We can visualize information annotated in the main </a:t>
            </a:r>
            <a:r>
              <a:rPr lang="en-US" dirty="0" err="1"/>
              <a:t>uniprot</a:t>
            </a:r>
            <a:r>
              <a:rPr lang="en-US" dirty="0"/>
              <a:t> page for each sequence.</a:t>
            </a:r>
          </a:p>
          <a:p>
            <a:r>
              <a:rPr lang="en-US" dirty="0"/>
              <a:t>Since </a:t>
            </a:r>
            <a:r>
              <a:rPr lang="en-US" dirty="0" err="1"/>
              <a:t>Swissprot</a:t>
            </a:r>
            <a:r>
              <a:rPr lang="en-US" dirty="0"/>
              <a:t> sequence will usually contain more information, we can “transfer” this information through the alignment.</a:t>
            </a:r>
          </a:p>
          <a:p>
            <a:r>
              <a:rPr lang="en-US" dirty="0"/>
              <a:t>Example: Binding site, Metal binding, etc.</a:t>
            </a:r>
          </a:p>
          <a:p>
            <a:pPr marL="285750" indent="-285750">
              <a:buFontTx/>
              <a:buChar char="-"/>
            </a:pPr>
            <a:endParaRPr lang="en-US" dirty="0"/>
          </a:p>
        </p:txBody>
      </p:sp>
    </p:spTree>
    <p:extLst>
      <p:ext uri="{BB962C8B-B14F-4D97-AF65-F5344CB8AC3E}">
        <p14:creationId xmlns:p14="http://schemas.microsoft.com/office/powerpoint/2010/main" val="24033314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hlinkClick r:id="rId2"/>
            <a:extLst>
              <a:ext uri="{FF2B5EF4-FFF2-40B4-BE49-F238E27FC236}">
                <a16:creationId xmlns:a16="http://schemas.microsoft.com/office/drawing/2014/main" id="{B0BA975E-BCBE-7B47-A093-47924C722479}"/>
              </a:ext>
            </a:extLst>
          </p:cNvPr>
          <p:cNvPicPr>
            <a:picLocks noChangeAspect="1"/>
          </p:cNvPicPr>
          <p:nvPr/>
        </p:nvPicPr>
        <p:blipFill>
          <a:blip r:embed="rId3"/>
          <a:stretch>
            <a:fillRect/>
          </a:stretch>
        </p:blipFill>
        <p:spPr>
          <a:xfrm>
            <a:off x="983915" y="1498593"/>
            <a:ext cx="8124678" cy="4413585"/>
          </a:xfrm>
          <a:prstGeom prst="rect">
            <a:avLst/>
          </a:prstGeom>
        </p:spPr>
      </p:pic>
      <p:sp>
        <p:nvSpPr>
          <p:cNvPr id="3" name="2 CuadroTexto"/>
          <p:cNvSpPr txBox="1"/>
          <p:nvPr/>
        </p:nvSpPr>
        <p:spPr>
          <a:xfrm>
            <a:off x="3270455" y="21266"/>
            <a:ext cx="5848845" cy="830997"/>
          </a:xfrm>
          <a:prstGeom prst="rect">
            <a:avLst/>
          </a:prstGeom>
          <a:noFill/>
        </p:spPr>
        <p:txBody>
          <a:bodyPr wrap="none" rtlCol="0">
            <a:spAutoFit/>
          </a:bodyPr>
          <a:lstStyle/>
          <a:p>
            <a:pPr algn="r"/>
            <a:r>
              <a:rPr lang="en-US" sz="2800"/>
              <a:t>Sequence:</a:t>
            </a:r>
            <a:r>
              <a:rPr lang="en-US" sz="4800"/>
              <a:t> UNIPROT</a:t>
            </a:r>
            <a:r>
              <a:rPr lang="en-US" sz="2800"/>
              <a:t>(Swiss-</a:t>
            </a:r>
            <a:r>
              <a:rPr lang="en-US" sz="2800" err="1"/>
              <a:t>Prot</a:t>
            </a:r>
            <a:r>
              <a:rPr lang="en-US" sz="2800"/>
              <a:t>)</a:t>
            </a:r>
          </a:p>
        </p:txBody>
      </p:sp>
      <p:sp>
        <p:nvSpPr>
          <p:cNvPr id="2" name="1 Elipse"/>
          <p:cNvSpPr/>
          <p:nvPr/>
        </p:nvSpPr>
        <p:spPr>
          <a:xfrm>
            <a:off x="2483768" y="3191676"/>
            <a:ext cx="1105806" cy="26019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3 CuadroTexto"/>
          <p:cNvSpPr txBox="1"/>
          <p:nvPr/>
        </p:nvSpPr>
        <p:spPr>
          <a:xfrm>
            <a:off x="323528" y="852263"/>
            <a:ext cx="8820472" cy="646331"/>
          </a:xfrm>
          <a:prstGeom prst="rect">
            <a:avLst/>
          </a:prstGeom>
          <a:noFill/>
        </p:spPr>
        <p:txBody>
          <a:bodyPr wrap="square" rtlCol="0">
            <a:spAutoFit/>
          </a:bodyPr>
          <a:lstStyle/>
          <a:p>
            <a:r>
              <a:rPr lang="en-US"/>
              <a:t>In a Swiss-</a:t>
            </a:r>
            <a:r>
              <a:rPr lang="en-US" err="1"/>
              <a:t>prot</a:t>
            </a:r>
            <a:r>
              <a:rPr lang="en-US"/>
              <a:t> entry we will find much more information than in an </a:t>
            </a:r>
            <a:r>
              <a:rPr lang="en-US" err="1"/>
              <a:t>trembl</a:t>
            </a:r>
            <a:r>
              <a:rPr lang="en-US"/>
              <a:t> one, specially related publications</a:t>
            </a:r>
          </a:p>
        </p:txBody>
      </p:sp>
      <p:sp>
        <p:nvSpPr>
          <p:cNvPr id="7" name="6 Cerrar llave"/>
          <p:cNvSpPr/>
          <p:nvPr/>
        </p:nvSpPr>
        <p:spPr>
          <a:xfrm flipH="1">
            <a:off x="725729" y="2578825"/>
            <a:ext cx="151569" cy="314051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8" name="7 Grupo"/>
          <p:cNvGrpSpPr/>
          <p:nvPr/>
        </p:nvGrpSpPr>
        <p:grpSpPr>
          <a:xfrm>
            <a:off x="948508" y="2973975"/>
            <a:ext cx="459135" cy="347796"/>
            <a:chOff x="5940152" y="6452651"/>
            <a:chExt cx="459135" cy="347796"/>
          </a:xfrm>
        </p:grpSpPr>
        <p:pic>
          <p:nvPicPr>
            <p:cNvPr id="9"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0" name="9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grpSp>
        <p:nvGrpSpPr>
          <p:cNvPr id="11" name="10 Grupo"/>
          <p:cNvGrpSpPr/>
          <p:nvPr/>
        </p:nvGrpSpPr>
        <p:grpSpPr>
          <a:xfrm>
            <a:off x="1313310" y="3140933"/>
            <a:ext cx="459135" cy="347796"/>
            <a:chOff x="5940152" y="6452651"/>
            <a:chExt cx="459135" cy="347796"/>
          </a:xfrm>
        </p:grpSpPr>
        <p:pic>
          <p:nvPicPr>
            <p:cNvPr id="12"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3" name="12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2</a:t>
              </a:r>
            </a:p>
          </p:txBody>
        </p:sp>
      </p:grpSp>
      <p:sp>
        <p:nvSpPr>
          <p:cNvPr id="20" name="19 Forma libre"/>
          <p:cNvSpPr/>
          <p:nvPr/>
        </p:nvSpPr>
        <p:spPr>
          <a:xfrm>
            <a:off x="467544" y="1490290"/>
            <a:ext cx="151569" cy="2658790"/>
          </a:xfrm>
          <a:custGeom>
            <a:avLst/>
            <a:gdLst>
              <a:gd name="connsiteX0" fmla="*/ 819150 w 819150"/>
              <a:gd name="connsiteY0" fmla="*/ 2638425 h 2638425"/>
              <a:gd name="connsiteX1" fmla="*/ 0 w 819150"/>
              <a:gd name="connsiteY1" fmla="*/ 2638425 h 2638425"/>
              <a:gd name="connsiteX2" fmla="*/ 0 w 819150"/>
              <a:gd name="connsiteY2" fmla="*/ 0 h 2638425"/>
            </a:gdLst>
            <a:ahLst/>
            <a:cxnLst>
              <a:cxn ang="0">
                <a:pos x="connsiteX0" y="connsiteY0"/>
              </a:cxn>
              <a:cxn ang="0">
                <a:pos x="connsiteX1" y="connsiteY1"/>
              </a:cxn>
              <a:cxn ang="0">
                <a:pos x="connsiteX2" y="connsiteY2"/>
              </a:cxn>
            </a:cxnLst>
            <a:rect l="l" t="t" r="r" b="b"/>
            <a:pathLst>
              <a:path w="819150" h="2638425">
                <a:moveTo>
                  <a:pt x="819150" y="2638425"/>
                </a:moveTo>
                <a:lnTo>
                  <a:pt x="0" y="2638425"/>
                </a:lnTo>
                <a:lnTo>
                  <a:pt x="0" y="0"/>
                </a:lnTo>
              </a:path>
            </a:pathLst>
          </a:custGeom>
          <a:noFill/>
          <a:ln>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33314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76" b="2976"/>
          <a:stretch/>
        </p:blipFill>
        <p:spPr bwMode="auto">
          <a:xfrm>
            <a:off x="499791" y="814388"/>
            <a:ext cx="8032650" cy="6043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3270455" y="21266"/>
            <a:ext cx="5848845" cy="830997"/>
          </a:xfrm>
          <a:prstGeom prst="rect">
            <a:avLst/>
          </a:prstGeom>
          <a:noFill/>
        </p:spPr>
        <p:txBody>
          <a:bodyPr wrap="none" rtlCol="0">
            <a:spAutoFit/>
          </a:bodyPr>
          <a:lstStyle/>
          <a:p>
            <a:pPr algn="r"/>
            <a:r>
              <a:rPr lang="en-US" sz="2800"/>
              <a:t>Sequence:</a:t>
            </a:r>
            <a:r>
              <a:rPr lang="en-US" sz="4800"/>
              <a:t> UNIPROT</a:t>
            </a:r>
            <a:r>
              <a:rPr lang="en-US" sz="2800"/>
              <a:t>(Swiss-</a:t>
            </a:r>
            <a:r>
              <a:rPr lang="en-US" sz="2800" err="1"/>
              <a:t>Prot</a:t>
            </a:r>
            <a:r>
              <a:rPr lang="en-US" sz="2800"/>
              <a:t>)</a:t>
            </a:r>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791" y="2617152"/>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3314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D9C2C37-F574-9241-885E-F5C8CC0F76A2}"/>
              </a:ext>
            </a:extLst>
          </p:cNvPr>
          <p:cNvPicPr>
            <a:picLocks noChangeAspect="1"/>
          </p:cNvPicPr>
          <p:nvPr/>
        </p:nvPicPr>
        <p:blipFill>
          <a:blip r:embed="rId2"/>
          <a:stretch>
            <a:fillRect/>
          </a:stretch>
        </p:blipFill>
        <p:spPr>
          <a:xfrm>
            <a:off x="2051720" y="750207"/>
            <a:ext cx="6942146" cy="6093296"/>
          </a:xfrm>
          <a:prstGeom prst="rect">
            <a:avLst/>
          </a:prstGeom>
        </p:spPr>
      </p:pic>
      <p:sp>
        <p:nvSpPr>
          <p:cNvPr id="3" name="2 CuadroTexto"/>
          <p:cNvSpPr txBox="1"/>
          <p:nvPr/>
        </p:nvSpPr>
        <p:spPr>
          <a:xfrm>
            <a:off x="3270455" y="21266"/>
            <a:ext cx="5848845" cy="830997"/>
          </a:xfrm>
          <a:prstGeom prst="rect">
            <a:avLst/>
          </a:prstGeom>
          <a:noFill/>
        </p:spPr>
        <p:txBody>
          <a:bodyPr wrap="none" rtlCol="0">
            <a:spAutoFit/>
          </a:bodyPr>
          <a:lstStyle/>
          <a:p>
            <a:pPr algn="r"/>
            <a:r>
              <a:rPr lang="en-US" sz="2800"/>
              <a:t>Sequence:</a:t>
            </a:r>
            <a:r>
              <a:rPr lang="en-US" sz="4800"/>
              <a:t> UNIPROT</a:t>
            </a:r>
            <a:r>
              <a:rPr lang="en-US" sz="2800"/>
              <a:t>(Swiss-</a:t>
            </a:r>
            <a:r>
              <a:rPr lang="en-US" sz="2800" err="1"/>
              <a:t>Prot</a:t>
            </a:r>
            <a:r>
              <a:rPr lang="en-US" sz="2800"/>
              <a:t>)</a:t>
            </a:r>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19514" y="2630893"/>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2400" y="2850831"/>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56557" y="5517232"/>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56557" y="602128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83697" y="3629897"/>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13265" y="3102859"/>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C:\Users\admin_local\AppData\Local\Microsoft\Windows\Temporary Internet Files\Content.IE5\8UJKXJHP\550px-Pointing_hand_cursor_vector.svg[1].png">
            <a:extLst>
              <a:ext uri="{FF2B5EF4-FFF2-40B4-BE49-F238E27FC236}">
                <a16:creationId xmlns:a16="http://schemas.microsoft.com/office/drawing/2014/main" id="{51547A05-E17A-5141-A01C-498B5AC4E1C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34986" y="3321528"/>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3314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76" b="2976"/>
          <a:stretch/>
        </p:blipFill>
        <p:spPr bwMode="auto">
          <a:xfrm>
            <a:off x="209104" y="1340768"/>
            <a:ext cx="6978983" cy="52508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CuadroTexto"/>
          <p:cNvSpPr txBox="1"/>
          <p:nvPr/>
        </p:nvSpPr>
        <p:spPr>
          <a:xfrm>
            <a:off x="2322439" y="21266"/>
            <a:ext cx="6796861" cy="830997"/>
          </a:xfrm>
          <a:prstGeom prst="rect">
            <a:avLst/>
          </a:prstGeom>
          <a:noFill/>
        </p:spPr>
        <p:txBody>
          <a:bodyPr wrap="none" rtlCol="0">
            <a:spAutoFit/>
          </a:bodyPr>
          <a:lstStyle/>
          <a:p>
            <a:pPr algn="r"/>
            <a:r>
              <a:rPr lang="en-US" sz="2800"/>
              <a:t>Sequence: from</a:t>
            </a:r>
            <a:r>
              <a:rPr lang="en-US" sz="4800"/>
              <a:t> </a:t>
            </a:r>
            <a:r>
              <a:rPr lang="en-US" sz="4800" err="1"/>
              <a:t>Uniprot</a:t>
            </a:r>
            <a:r>
              <a:rPr lang="en-US" sz="4800"/>
              <a:t> to PFAM</a:t>
            </a:r>
            <a:endParaRPr lang="en-US" sz="2800"/>
          </a:p>
        </p:txBody>
      </p:sp>
      <p:sp>
        <p:nvSpPr>
          <p:cNvPr id="2" name="1 Rectángulo"/>
          <p:cNvSpPr/>
          <p:nvPr/>
        </p:nvSpPr>
        <p:spPr>
          <a:xfrm>
            <a:off x="1619672" y="852263"/>
            <a:ext cx="4017575" cy="369332"/>
          </a:xfrm>
          <a:prstGeom prst="rect">
            <a:avLst/>
          </a:prstGeom>
        </p:spPr>
        <p:txBody>
          <a:bodyPr wrap="none">
            <a:spAutoFit/>
          </a:bodyPr>
          <a:lstStyle/>
          <a:p>
            <a:r>
              <a:rPr lang="ca-ES" dirty="0">
                <a:hlinkClick r:id="rId2"/>
              </a:rPr>
              <a:t>http://www.uniprot.org/uniprot/H9L4B6</a:t>
            </a:r>
            <a:endParaRPr lang="ca-ES" dirty="0"/>
          </a:p>
        </p:txBody>
      </p:sp>
      <p:grpSp>
        <p:nvGrpSpPr>
          <p:cNvPr id="8" name="7 Grupo"/>
          <p:cNvGrpSpPr/>
          <p:nvPr/>
        </p:nvGrpSpPr>
        <p:grpSpPr>
          <a:xfrm rot="2521229">
            <a:off x="1832755" y="4058022"/>
            <a:ext cx="459135" cy="347796"/>
            <a:chOff x="5940152" y="6452651"/>
            <a:chExt cx="459135" cy="347796"/>
          </a:xfrm>
        </p:grpSpPr>
        <p:pic>
          <p:nvPicPr>
            <p:cNvPr id="9"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0" name="9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grpSp>
        <p:nvGrpSpPr>
          <p:cNvPr id="11" name="10 Grupo"/>
          <p:cNvGrpSpPr/>
          <p:nvPr/>
        </p:nvGrpSpPr>
        <p:grpSpPr>
          <a:xfrm>
            <a:off x="2209279" y="4147869"/>
            <a:ext cx="459135" cy="347796"/>
            <a:chOff x="5940152" y="6452651"/>
            <a:chExt cx="459135" cy="347796"/>
          </a:xfrm>
        </p:grpSpPr>
        <p:pic>
          <p:nvPicPr>
            <p:cNvPr id="12"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3" name="12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2</a:t>
              </a:r>
            </a:p>
          </p:txBody>
        </p:sp>
      </p:grpSp>
      <p:grpSp>
        <p:nvGrpSpPr>
          <p:cNvPr id="14" name="13 Grupo"/>
          <p:cNvGrpSpPr/>
          <p:nvPr/>
        </p:nvGrpSpPr>
        <p:grpSpPr>
          <a:xfrm rot="18372489">
            <a:off x="2714771" y="3895310"/>
            <a:ext cx="459135" cy="347796"/>
            <a:chOff x="5940152" y="6452651"/>
            <a:chExt cx="459135" cy="347796"/>
          </a:xfrm>
        </p:grpSpPr>
        <p:pic>
          <p:nvPicPr>
            <p:cNvPr id="1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6" name="15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3</a:t>
              </a:r>
            </a:p>
          </p:txBody>
        </p:sp>
      </p:grpSp>
      <p:sp>
        <p:nvSpPr>
          <p:cNvPr id="17" name="1 CuadroTexto">
            <a:extLst>
              <a:ext uri="{FF2B5EF4-FFF2-40B4-BE49-F238E27FC236}">
                <a16:creationId xmlns:a16="http://schemas.microsoft.com/office/drawing/2014/main" id="{881897E1-34DB-EB47-9EBB-59956A0A362F}"/>
              </a:ext>
            </a:extLst>
          </p:cNvPr>
          <p:cNvSpPr txBox="1"/>
          <p:nvPr/>
        </p:nvSpPr>
        <p:spPr>
          <a:xfrm>
            <a:off x="7140009" y="1460392"/>
            <a:ext cx="2017734" cy="2585323"/>
          </a:xfrm>
          <a:prstGeom prst="rect">
            <a:avLst/>
          </a:prstGeom>
          <a:noFill/>
        </p:spPr>
        <p:txBody>
          <a:bodyPr wrap="square" rtlCol="0">
            <a:spAutoFit/>
          </a:bodyPr>
          <a:lstStyle/>
          <a:p>
            <a:r>
              <a:rPr lang="en-US" dirty="0"/>
              <a:t>We can jump from </a:t>
            </a:r>
            <a:r>
              <a:rPr lang="en-US" dirty="0" err="1"/>
              <a:t>uniprot</a:t>
            </a:r>
            <a:r>
              <a:rPr lang="en-US" dirty="0"/>
              <a:t> to the </a:t>
            </a:r>
            <a:r>
              <a:rPr lang="en-US" dirty="0" err="1"/>
              <a:t>pfam</a:t>
            </a:r>
            <a:r>
              <a:rPr lang="en-US" dirty="0"/>
              <a:t> entry for this protein or directly to the </a:t>
            </a:r>
            <a:r>
              <a:rPr lang="en-US" dirty="0" err="1"/>
              <a:t>pfam</a:t>
            </a:r>
            <a:r>
              <a:rPr lang="en-US" dirty="0"/>
              <a:t> domains for those identified in our sequence</a:t>
            </a:r>
          </a:p>
          <a:p>
            <a:pPr marL="285750" indent="-285750">
              <a:buFontTx/>
              <a:buChar char="-"/>
            </a:pPr>
            <a:endParaRPr lang="en-US" dirty="0"/>
          </a:p>
        </p:txBody>
      </p:sp>
    </p:spTree>
    <p:extLst>
      <p:ext uri="{BB962C8B-B14F-4D97-AF65-F5344CB8AC3E}">
        <p14:creationId xmlns:p14="http://schemas.microsoft.com/office/powerpoint/2010/main" val="17416553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125" b="25586"/>
          <a:stretch/>
        </p:blipFill>
        <p:spPr bwMode="auto">
          <a:xfrm>
            <a:off x="32048" y="1052736"/>
            <a:ext cx="9090763" cy="5184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5833721" y="21266"/>
            <a:ext cx="3285579" cy="830997"/>
          </a:xfrm>
          <a:prstGeom prst="rect">
            <a:avLst/>
          </a:prstGeom>
          <a:noFill/>
        </p:spPr>
        <p:txBody>
          <a:bodyPr wrap="none" rtlCol="0">
            <a:spAutoFit/>
          </a:bodyPr>
          <a:lstStyle/>
          <a:p>
            <a:pPr algn="r"/>
            <a:r>
              <a:rPr lang="en-US" sz="2800"/>
              <a:t>Sequence:</a:t>
            </a:r>
            <a:r>
              <a:rPr lang="en-US" sz="4800"/>
              <a:t> PFAM</a:t>
            </a:r>
            <a:endParaRPr lang="en-US" sz="2800"/>
          </a:p>
        </p:txBody>
      </p:sp>
      <p:sp>
        <p:nvSpPr>
          <p:cNvPr id="6" name="5 CuadroTexto"/>
          <p:cNvSpPr txBox="1"/>
          <p:nvPr/>
        </p:nvSpPr>
        <p:spPr>
          <a:xfrm>
            <a:off x="107504" y="683404"/>
            <a:ext cx="8568952" cy="369332"/>
          </a:xfrm>
          <a:prstGeom prst="rect">
            <a:avLst/>
          </a:prstGeom>
          <a:noFill/>
        </p:spPr>
        <p:txBody>
          <a:bodyPr wrap="square" rtlCol="0">
            <a:spAutoFit/>
          </a:bodyPr>
          <a:lstStyle/>
          <a:p>
            <a:r>
              <a:rPr lang="en-US"/>
              <a:t>Annotated features and known </a:t>
            </a:r>
            <a:r>
              <a:rPr lang="en-US" err="1"/>
              <a:t>Pfam</a:t>
            </a:r>
            <a:r>
              <a:rPr lang="en-US"/>
              <a:t> domains in our selected sequence</a:t>
            </a:r>
          </a:p>
        </p:txBody>
      </p:sp>
      <p:grpSp>
        <p:nvGrpSpPr>
          <p:cNvPr id="7" name="6 Grupo"/>
          <p:cNvGrpSpPr/>
          <p:nvPr/>
        </p:nvGrpSpPr>
        <p:grpSpPr>
          <a:xfrm>
            <a:off x="2123728" y="4293096"/>
            <a:ext cx="459135" cy="347796"/>
            <a:chOff x="5940152" y="6452651"/>
            <a:chExt cx="459135" cy="347796"/>
          </a:xfrm>
        </p:grpSpPr>
        <p:pic>
          <p:nvPicPr>
            <p:cNvPr id="8"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9" name="8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grpSp>
        <p:nvGrpSpPr>
          <p:cNvPr id="10" name="9 Grupo"/>
          <p:cNvGrpSpPr/>
          <p:nvPr/>
        </p:nvGrpSpPr>
        <p:grpSpPr>
          <a:xfrm>
            <a:off x="2267744" y="5123284"/>
            <a:ext cx="459135" cy="347796"/>
            <a:chOff x="5940152" y="6452651"/>
            <a:chExt cx="459135" cy="347796"/>
          </a:xfrm>
        </p:grpSpPr>
        <p:pic>
          <p:nvPicPr>
            <p:cNvPr id="11"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2" name="11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2</a:t>
              </a:r>
            </a:p>
          </p:txBody>
        </p:sp>
      </p:grpSp>
      <p:grpSp>
        <p:nvGrpSpPr>
          <p:cNvPr id="13" name="12 Grupo"/>
          <p:cNvGrpSpPr/>
          <p:nvPr/>
        </p:nvGrpSpPr>
        <p:grpSpPr>
          <a:xfrm>
            <a:off x="2240105" y="5817508"/>
            <a:ext cx="459135" cy="347796"/>
            <a:chOff x="5940152" y="6452651"/>
            <a:chExt cx="459135" cy="347796"/>
          </a:xfrm>
        </p:grpSpPr>
        <p:pic>
          <p:nvPicPr>
            <p:cNvPr id="1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5" name="14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3</a:t>
              </a:r>
            </a:p>
          </p:txBody>
        </p:sp>
      </p:grpSp>
      <p:sp>
        <p:nvSpPr>
          <p:cNvPr id="16" name="15 Elipse"/>
          <p:cNvSpPr/>
          <p:nvPr/>
        </p:nvSpPr>
        <p:spPr>
          <a:xfrm>
            <a:off x="3131840" y="4627012"/>
            <a:ext cx="1440160" cy="26019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6517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833721" y="21266"/>
            <a:ext cx="3285579" cy="830997"/>
          </a:xfrm>
          <a:prstGeom prst="rect">
            <a:avLst/>
          </a:prstGeom>
          <a:noFill/>
        </p:spPr>
        <p:txBody>
          <a:bodyPr wrap="none" rtlCol="0">
            <a:spAutoFit/>
          </a:bodyPr>
          <a:lstStyle/>
          <a:p>
            <a:pPr algn="r"/>
            <a:r>
              <a:rPr lang="en-US" sz="2800"/>
              <a:t>Sequence:</a:t>
            </a:r>
            <a:r>
              <a:rPr lang="en-US" sz="4800"/>
              <a:t> PFAM</a:t>
            </a:r>
            <a:endParaRPr lang="en-US" sz="2800"/>
          </a:p>
        </p:txBody>
      </p:sp>
      <p:pic>
        <p:nvPicPr>
          <p:cNvPr id="3"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656" t="19336" r="20470" b="6250"/>
          <a:stretch/>
        </p:blipFill>
        <p:spPr bwMode="auto">
          <a:xfrm>
            <a:off x="539552" y="1490272"/>
            <a:ext cx="6480720" cy="53677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107504" y="620688"/>
            <a:ext cx="8712968" cy="923330"/>
          </a:xfrm>
          <a:prstGeom prst="rect">
            <a:avLst/>
          </a:prstGeom>
          <a:noFill/>
        </p:spPr>
        <p:txBody>
          <a:bodyPr wrap="square" rtlCol="0">
            <a:spAutoFit/>
          </a:bodyPr>
          <a:lstStyle/>
          <a:p>
            <a:r>
              <a:rPr lang="en-US"/>
              <a:t>Database of protein domains families. They are based on manually curated alignments of known domains. These alignments are used in form of a HMM profile in a way that if a sequence aligns with a profile we could say that this sequence contains this domain. </a:t>
            </a:r>
          </a:p>
        </p:txBody>
      </p:sp>
      <p:grpSp>
        <p:nvGrpSpPr>
          <p:cNvPr id="6" name="5 Grupo"/>
          <p:cNvGrpSpPr/>
          <p:nvPr/>
        </p:nvGrpSpPr>
        <p:grpSpPr>
          <a:xfrm>
            <a:off x="1904706" y="3501008"/>
            <a:ext cx="459135" cy="347796"/>
            <a:chOff x="5940152" y="6452651"/>
            <a:chExt cx="459135" cy="347796"/>
          </a:xfrm>
        </p:grpSpPr>
        <p:pic>
          <p:nvPicPr>
            <p:cNvPr id="7"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8" name="7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grpSp>
        <p:nvGrpSpPr>
          <p:cNvPr id="9" name="8 Grupo"/>
          <p:cNvGrpSpPr/>
          <p:nvPr/>
        </p:nvGrpSpPr>
        <p:grpSpPr>
          <a:xfrm>
            <a:off x="4860032" y="3687690"/>
            <a:ext cx="459135" cy="347796"/>
            <a:chOff x="5940152" y="6452651"/>
            <a:chExt cx="459135" cy="347796"/>
          </a:xfrm>
        </p:grpSpPr>
        <p:pic>
          <p:nvPicPr>
            <p:cNvPr id="10"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1" name="10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2</a:t>
              </a:r>
            </a:p>
          </p:txBody>
        </p:sp>
      </p:grpSp>
      <p:sp>
        <p:nvSpPr>
          <p:cNvPr id="12" name="11 CuadroTexto"/>
          <p:cNvSpPr txBox="1"/>
          <p:nvPr/>
        </p:nvSpPr>
        <p:spPr>
          <a:xfrm>
            <a:off x="7236296" y="2276872"/>
            <a:ext cx="1728192" cy="1754326"/>
          </a:xfrm>
          <a:prstGeom prst="rect">
            <a:avLst/>
          </a:prstGeom>
          <a:noFill/>
        </p:spPr>
        <p:txBody>
          <a:bodyPr wrap="square" rtlCol="0">
            <a:spAutoFit/>
          </a:bodyPr>
          <a:lstStyle/>
          <a:p>
            <a:r>
              <a:rPr lang="en-US"/>
              <a:t>They are SEQUENCE and functional domains, not structural domains.</a:t>
            </a:r>
          </a:p>
        </p:txBody>
      </p:sp>
      <p:sp>
        <p:nvSpPr>
          <p:cNvPr id="4" name="3 CuadroTexto"/>
          <p:cNvSpPr txBox="1"/>
          <p:nvPr/>
        </p:nvSpPr>
        <p:spPr>
          <a:xfrm>
            <a:off x="4572000" y="4725144"/>
            <a:ext cx="4519379" cy="369332"/>
          </a:xfrm>
          <a:prstGeom prst="rect">
            <a:avLst/>
          </a:prstGeom>
          <a:solidFill>
            <a:schemeClr val="bg1">
              <a:alpha val="60000"/>
            </a:schemeClr>
          </a:solidFill>
          <a:ln w="19050">
            <a:solidFill>
              <a:schemeClr val="tx1"/>
            </a:solidFill>
          </a:ln>
        </p:spPr>
        <p:txBody>
          <a:bodyPr wrap="none" rtlCol="0">
            <a:spAutoFit/>
          </a:bodyPr>
          <a:lstStyle/>
          <a:p>
            <a:r>
              <a:rPr lang="en-US">
                <a:hlinkClick r:id="rId5"/>
              </a:rPr>
              <a:t>http://www.uniprot.org/uniprot/H9L4B6.fasta</a:t>
            </a:r>
            <a:endParaRPr lang="en-US"/>
          </a:p>
        </p:txBody>
      </p:sp>
      <p:cxnSp>
        <p:nvCxnSpPr>
          <p:cNvPr id="14" name="13 Conector recto de flecha"/>
          <p:cNvCxnSpPr/>
          <p:nvPr/>
        </p:nvCxnSpPr>
        <p:spPr>
          <a:xfrm flipH="1" flipV="1">
            <a:off x="4067944" y="4077072"/>
            <a:ext cx="504056" cy="83273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33314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500" t="19643" r="1785" b="6102"/>
          <a:stretch/>
        </p:blipFill>
        <p:spPr bwMode="auto">
          <a:xfrm>
            <a:off x="-9443" y="664121"/>
            <a:ext cx="8419398" cy="5513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 name="2 Grupo"/>
          <p:cNvGrpSpPr/>
          <p:nvPr/>
        </p:nvGrpSpPr>
        <p:grpSpPr>
          <a:xfrm>
            <a:off x="7740352" y="3585260"/>
            <a:ext cx="459135" cy="347796"/>
            <a:chOff x="5940152" y="6452651"/>
            <a:chExt cx="459135" cy="347796"/>
          </a:xfrm>
        </p:grpSpPr>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grpSp>
        <p:nvGrpSpPr>
          <p:cNvPr id="6" name="5 Grupo"/>
          <p:cNvGrpSpPr/>
          <p:nvPr/>
        </p:nvGrpSpPr>
        <p:grpSpPr>
          <a:xfrm>
            <a:off x="7747204" y="4192513"/>
            <a:ext cx="459135" cy="347796"/>
            <a:chOff x="5940152" y="6452651"/>
            <a:chExt cx="459135" cy="347796"/>
          </a:xfrm>
        </p:grpSpPr>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8" name="7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2</a:t>
              </a:r>
            </a:p>
          </p:txBody>
        </p:sp>
      </p:grpSp>
      <p:grpSp>
        <p:nvGrpSpPr>
          <p:cNvPr id="9" name="8 Grupo"/>
          <p:cNvGrpSpPr/>
          <p:nvPr/>
        </p:nvGrpSpPr>
        <p:grpSpPr>
          <a:xfrm>
            <a:off x="3563888" y="2276872"/>
            <a:ext cx="459135" cy="347796"/>
            <a:chOff x="5940152" y="6452651"/>
            <a:chExt cx="459135" cy="347796"/>
          </a:xfrm>
        </p:grpSpPr>
        <p:pic>
          <p:nvPicPr>
            <p:cNvPr id="10"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1" name="10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3</a:t>
              </a:r>
            </a:p>
          </p:txBody>
        </p:sp>
      </p:grpSp>
      <p:grpSp>
        <p:nvGrpSpPr>
          <p:cNvPr id="12" name="11 Grupo"/>
          <p:cNvGrpSpPr/>
          <p:nvPr/>
        </p:nvGrpSpPr>
        <p:grpSpPr>
          <a:xfrm>
            <a:off x="4342432" y="2312270"/>
            <a:ext cx="459135" cy="347796"/>
            <a:chOff x="5940152" y="6452651"/>
            <a:chExt cx="459135" cy="347796"/>
          </a:xfrm>
        </p:grpSpPr>
        <p:pic>
          <p:nvPicPr>
            <p:cNvPr id="13"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4" name="13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4</a:t>
              </a:r>
            </a:p>
          </p:txBody>
        </p:sp>
      </p:grpSp>
      <p:sp>
        <p:nvSpPr>
          <p:cNvPr id="15" name="14 CuadroTexto"/>
          <p:cNvSpPr txBox="1"/>
          <p:nvPr/>
        </p:nvSpPr>
        <p:spPr>
          <a:xfrm>
            <a:off x="5833721" y="21266"/>
            <a:ext cx="3285579" cy="830997"/>
          </a:xfrm>
          <a:prstGeom prst="rect">
            <a:avLst/>
          </a:prstGeom>
          <a:noFill/>
        </p:spPr>
        <p:txBody>
          <a:bodyPr wrap="none" rtlCol="0">
            <a:spAutoFit/>
          </a:bodyPr>
          <a:lstStyle/>
          <a:p>
            <a:pPr algn="r"/>
            <a:r>
              <a:rPr lang="en-US" sz="2800" dirty="0"/>
              <a:t>Sequence:</a:t>
            </a:r>
            <a:r>
              <a:rPr lang="en-US" sz="4800" dirty="0"/>
              <a:t> PFAM</a:t>
            </a:r>
            <a:endParaRPr lang="en-US" sz="2800" dirty="0"/>
          </a:p>
        </p:txBody>
      </p:sp>
      <p:sp>
        <p:nvSpPr>
          <p:cNvPr id="2" name="1 CuadroTexto"/>
          <p:cNvSpPr txBox="1"/>
          <p:nvPr/>
        </p:nvSpPr>
        <p:spPr>
          <a:xfrm>
            <a:off x="231918" y="5085184"/>
            <a:ext cx="8804578" cy="1754326"/>
          </a:xfrm>
          <a:prstGeom prst="rect">
            <a:avLst/>
          </a:prstGeom>
          <a:solidFill>
            <a:schemeClr val="bg1"/>
          </a:solidFill>
        </p:spPr>
        <p:txBody>
          <a:bodyPr wrap="square" rtlCol="0">
            <a:spAutoFit/>
          </a:bodyPr>
          <a:lstStyle/>
          <a:p>
            <a:r>
              <a:rPr lang="en-US" dirty="0"/>
              <a:t>Not all sequence is aligned, only those regions that align with the HMM profile representing each domain family (compare numbers here with those in the </a:t>
            </a:r>
            <a:r>
              <a:rPr lang="en-US" dirty="0" err="1"/>
              <a:t>pfam</a:t>
            </a:r>
            <a:r>
              <a:rPr lang="en-US" dirty="0"/>
              <a:t> entry for the protein which sequence we have aligned here).</a:t>
            </a:r>
          </a:p>
          <a:p>
            <a:r>
              <a:rPr lang="en-US" dirty="0"/>
              <a:t>If the #SEQ line contains lower case letters it means that they are not aligned with the HMM profile, so they are insertions in the sequence which are not considered part of the domain as it is defined by the HMM profile.</a:t>
            </a:r>
          </a:p>
        </p:txBody>
      </p:sp>
      <p:sp>
        <p:nvSpPr>
          <p:cNvPr id="16" name="15 CuadroTexto"/>
          <p:cNvSpPr txBox="1"/>
          <p:nvPr/>
        </p:nvSpPr>
        <p:spPr>
          <a:xfrm>
            <a:off x="4908537" y="1412776"/>
            <a:ext cx="2576233" cy="923330"/>
          </a:xfrm>
          <a:prstGeom prst="rect">
            <a:avLst/>
          </a:prstGeom>
          <a:noFill/>
          <a:ln w="19050">
            <a:solidFill>
              <a:schemeClr val="tx1"/>
            </a:solidFill>
          </a:ln>
        </p:spPr>
        <p:txBody>
          <a:bodyPr wrap="square" rtlCol="0">
            <a:spAutoFit/>
          </a:bodyPr>
          <a:lstStyle/>
          <a:p>
            <a:r>
              <a:rPr lang="en-US"/>
              <a:t>Positions of the HMM profile that align with our sequence</a:t>
            </a:r>
          </a:p>
        </p:txBody>
      </p:sp>
      <p:cxnSp>
        <p:nvCxnSpPr>
          <p:cNvPr id="18" name="17 Conector recto de flecha"/>
          <p:cNvCxnSpPr/>
          <p:nvPr/>
        </p:nvCxnSpPr>
        <p:spPr>
          <a:xfrm>
            <a:off x="5220072" y="2383067"/>
            <a:ext cx="0" cy="75790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20 CuadroTexto"/>
          <p:cNvSpPr txBox="1"/>
          <p:nvPr/>
        </p:nvSpPr>
        <p:spPr>
          <a:xfrm>
            <a:off x="5933045" y="2422629"/>
            <a:ext cx="3103451" cy="646331"/>
          </a:xfrm>
          <a:prstGeom prst="rect">
            <a:avLst/>
          </a:prstGeom>
          <a:noFill/>
          <a:ln w="19050">
            <a:solidFill>
              <a:schemeClr val="tx1"/>
            </a:solidFill>
          </a:ln>
        </p:spPr>
        <p:txBody>
          <a:bodyPr wrap="square" rtlCol="0">
            <a:spAutoFit/>
          </a:bodyPr>
          <a:lstStyle/>
          <a:p>
            <a:r>
              <a:rPr lang="en-US"/>
              <a:t>Size of the HMM profile that represents this domain family</a:t>
            </a:r>
          </a:p>
        </p:txBody>
      </p:sp>
      <p:cxnSp>
        <p:nvCxnSpPr>
          <p:cNvPr id="22" name="21 Conector recto de flecha"/>
          <p:cNvCxnSpPr/>
          <p:nvPr/>
        </p:nvCxnSpPr>
        <p:spPr>
          <a:xfrm flipH="1">
            <a:off x="5652120" y="2745794"/>
            <a:ext cx="280925" cy="39517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3" name="22 Elipse"/>
          <p:cNvSpPr/>
          <p:nvPr/>
        </p:nvSpPr>
        <p:spPr>
          <a:xfrm>
            <a:off x="3491880" y="4077072"/>
            <a:ext cx="1440160" cy="26019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22280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4 CuadroTexto">
            <a:extLst>
              <a:ext uri="{FF2B5EF4-FFF2-40B4-BE49-F238E27FC236}">
                <a16:creationId xmlns:a16="http://schemas.microsoft.com/office/drawing/2014/main" id="{A5CB9D9A-66AA-484E-8875-E9A161E6564F}"/>
              </a:ext>
            </a:extLst>
          </p:cNvPr>
          <p:cNvSpPr txBox="1"/>
          <p:nvPr/>
        </p:nvSpPr>
        <p:spPr>
          <a:xfrm>
            <a:off x="5833721" y="21266"/>
            <a:ext cx="3285579" cy="830997"/>
          </a:xfrm>
          <a:prstGeom prst="rect">
            <a:avLst/>
          </a:prstGeom>
          <a:noFill/>
        </p:spPr>
        <p:txBody>
          <a:bodyPr wrap="none" rtlCol="0">
            <a:spAutoFit/>
          </a:bodyPr>
          <a:lstStyle/>
          <a:p>
            <a:pPr algn="r"/>
            <a:r>
              <a:rPr lang="en-US" sz="2800" dirty="0"/>
              <a:t>Sequence:</a:t>
            </a:r>
            <a:r>
              <a:rPr lang="en-US" sz="4800" dirty="0"/>
              <a:t> PFAM</a:t>
            </a:r>
            <a:endParaRPr lang="en-US" sz="2800" dirty="0"/>
          </a:p>
        </p:txBody>
      </p:sp>
      <p:sp>
        <p:nvSpPr>
          <p:cNvPr id="6" name="1 CuadroTexto">
            <a:extLst>
              <a:ext uri="{FF2B5EF4-FFF2-40B4-BE49-F238E27FC236}">
                <a16:creationId xmlns:a16="http://schemas.microsoft.com/office/drawing/2014/main" id="{85545AF3-0439-BB42-8D7C-6B85A377626A}"/>
              </a:ext>
            </a:extLst>
          </p:cNvPr>
          <p:cNvSpPr txBox="1"/>
          <p:nvPr/>
        </p:nvSpPr>
        <p:spPr>
          <a:xfrm>
            <a:off x="24700" y="113598"/>
            <a:ext cx="5868144" cy="646331"/>
          </a:xfrm>
          <a:prstGeom prst="rect">
            <a:avLst/>
          </a:prstGeom>
          <a:solidFill>
            <a:schemeClr val="bg1"/>
          </a:solidFill>
        </p:spPr>
        <p:txBody>
          <a:bodyPr wrap="square" rtlCol="0">
            <a:spAutoFit/>
          </a:bodyPr>
          <a:lstStyle/>
          <a:p>
            <a:r>
              <a:rPr lang="en-US" dirty="0"/>
              <a:t>The same results can be accessed through </a:t>
            </a:r>
            <a:r>
              <a:rPr lang="en-US" dirty="0" err="1"/>
              <a:t>hmmer</a:t>
            </a:r>
            <a:r>
              <a:rPr lang="en-US" dirty="0"/>
              <a:t> </a:t>
            </a:r>
            <a:r>
              <a:rPr lang="en-US" dirty="0" err="1"/>
              <a:t>embl-ebi</a:t>
            </a:r>
            <a:r>
              <a:rPr lang="en-US" dirty="0"/>
              <a:t>: </a:t>
            </a:r>
            <a:r>
              <a:rPr lang="en-US" dirty="0">
                <a:hlinkClick r:id="rId2"/>
              </a:rPr>
              <a:t>https://www.ebi.ac.uk/Tools/hmmer/</a:t>
            </a:r>
            <a:r>
              <a:rPr lang="en-US" dirty="0"/>
              <a:t> </a:t>
            </a:r>
          </a:p>
        </p:txBody>
      </p:sp>
      <p:pic>
        <p:nvPicPr>
          <p:cNvPr id="7" name="Picture 6">
            <a:hlinkClick r:id="rId2"/>
            <a:extLst>
              <a:ext uri="{FF2B5EF4-FFF2-40B4-BE49-F238E27FC236}">
                <a16:creationId xmlns:a16="http://schemas.microsoft.com/office/drawing/2014/main" id="{8190D961-4A2E-5F4E-8F15-99E20A13D7C3}"/>
              </a:ext>
            </a:extLst>
          </p:cNvPr>
          <p:cNvPicPr>
            <a:picLocks noChangeAspect="1"/>
          </p:cNvPicPr>
          <p:nvPr/>
        </p:nvPicPr>
        <p:blipFill>
          <a:blip r:embed="rId3"/>
          <a:stretch>
            <a:fillRect/>
          </a:stretch>
        </p:blipFill>
        <p:spPr>
          <a:xfrm>
            <a:off x="0" y="1052736"/>
            <a:ext cx="8169259" cy="5396418"/>
          </a:xfrm>
          <a:prstGeom prst="rect">
            <a:avLst/>
          </a:prstGeom>
        </p:spPr>
      </p:pic>
      <p:grpSp>
        <p:nvGrpSpPr>
          <p:cNvPr id="8" name="2 Grupo">
            <a:extLst>
              <a:ext uri="{FF2B5EF4-FFF2-40B4-BE49-F238E27FC236}">
                <a16:creationId xmlns:a16="http://schemas.microsoft.com/office/drawing/2014/main" id="{B8EF91A9-AC64-234B-AD85-DD51DCB3D41D}"/>
              </a:ext>
            </a:extLst>
          </p:cNvPr>
          <p:cNvGrpSpPr/>
          <p:nvPr/>
        </p:nvGrpSpPr>
        <p:grpSpPr>
          <a:xfrm>
            <a:off x="3851920" y="4581128"/>
            <a:ext cx="459135" cy="347796"/>
            <a:chOff x="5940152" y="6452651"/>
            <a:chExt cx="459135" cy="347796"/>
          </a:xfrm>
        </p:grpSpPr>
        <p:pic>
          <p:nvPicPr>
            <p:cNvPr id="9" name="Picture 5" descr="C:\Users\admin_local\AppData\Local\Microsoft\Windows\Temporary Internet Files\Content.IE5\8UJKXJHP\550px-Pointing_hand_cursor_vector.svg[1].png">
              <a:extLst>
                <a:ext uri="{FF2B5EF4-FFF2-40B4-BE49-F238E27FC236}">
                  <a16:creationId xmlns:a16="http://schemas.microsoft.com/office/drawing/2014/main" id="{FF9D58ED-63E0-E04D-9B36-509E8C317D6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0" name="4 CuadroTexto">
              <a:extLst>
                <a:ext uri="{FF2B5EF4-FFF2-40B4-BE49-F238E27FC236}">
                  <a16:creationId xmlns:a16="http://schemas.microsoft.com/office/drawing/2014/main" id="{7E9F6522-CF5D-E045-B0AB-CFA3517B58A9}"/>
                </a:ext>
              </a:extLst>
            </p:cNvPr>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grpSp>
        <p:nvGrpSpPr>
          <p:cNvPr id="11" name="5 Grupo">
            <a:extLst>
              <a:ext uri="{FF2B5EF4-FFF2-40B4-BE49-F238E27FC236}">
                <a16:creationId xmlns:a16="http://schemas.microsoft.com/office/drawing/2014/main" id="{2BE2FDBE-4FE7-8E40-A308-90D97AF2F385}"/>
              </a:ext>
            </a:extLst>
          </p:cNvPr>
          <p:cNvGrpSpPr/>
          <p:nvPr/>
        </p:nvGrpSpPr>
        <p:grpSpPr>
          <a:xfrm>
            <a:off x="2499637" y="4790424"/>
            <a:ext cx="459135" cy="347796"/>
            <a:chOff x="5940152" y="6452651"/>
            <a:chExt cx="459135" cy="347796"/>
          </a:xfrm>
        </p:grpSpPr>
        <p:pic>
          <p:nvPicPr>
            <p:cNvPr id="12" name="Picture 5" descr="C:\Users\admin_local\AppData\Local\Microsoft\Windows\Temporary Internet Files\Content.IE5\8UJKXJHP\550px-Pointing_hand_cursor_vector.svg[1].png">
              <a:extLst>
                <a:ext uri="{FF2B5EF4-FFF2-40B4-BE49-F238E27FC236}">
                  <a16:creationId xmlns:a16="http://schemas.microsoft.com/office/drawing/2014/main" id="{2CCF18CE-7E30-BC4F-918C-8F02F273197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3" name="7 CuadroTexto">
              <a:extLst>
                <a:ext uri="{FF2B5EF4-FFF2-40B4-BE49-F238E27FC236}">
                  <a16:creationId xmlns:a16="http://schemas.microsoft.com/office/drawing/2014/main" id="{BEA6A07E-B00E-E048-8404-1FCE876E6609}"/>
                </a:ext>
              </a:extLst>
            </p:cNvPr>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2</a:t>
              </a:r>
            </a:p>
          </p:txBody>
        </p:sp>
      </p:grpSp>
      <p:sp>
        <p:nvSpPr>
          <p:cNvPr id="14" name="3 CuadroTexto">
            <a:extLst>
              <a:ext uri="{FF2B5EF4-FFF2-40B4-BE49-F238E27FC236}">
                <a16:creationId xmlns:a16="http://schemas.microsoft.com/office/drawing/2014/main" id="{FE70A706-3CA2-6543-942E-83F1C8453EB4}"/>
              </a:ext>
            </a:extLst>
          </p:cNvPr>
          <p:cNvSpPr txBox="1"/>
          <p:nvPr/>
        </p:nvSpPr>
        <p:spPr>
          <a:xfrm>
            <a:off x="4572000" y="4725144"/>
            <a:ext cx="4519379" cy="369332"/>
          </a:xfrm>
          <a:prstGeom prst="rect">
            <a:avLst/>
          </a:prstGeom>
          <a:solidFill>
            <a:schemeClr val="bg1">
              <a:alpha val="60000"/>
            </a:schemeClr>
          </a:solidFill>
          <a:ln w="19050">
            <a:solidFill>
              <a:schemeClr val="tx1"/>
            </a:solidFill>
          </a:ln>
        </p:spPr>
        <p:txBody>
          <a:bodyPr wrap="none" rtlCol="0">
            <a:spAutoFit/>
          </a:bodyPr>
          <a:lstStyle/>
          <a:p>
            <a:r>
              <a:rPr lang="en-US">
                <a:hlinkClick r:id="rId5"/>
              </a:rPr>
              <a:t>http://www.uniprot.org/uniprot/H9L4B6.fasta</a:t>
            </a:r>
            <a:endParaRPr lang="en-US"/>
          </a:p>
        </p:txBody>
      </p:sp>
      <p:cxnSp>
        <p:nvCxnSpPr>
          <p:cNvPr id="15" name="13 Conector recto de flecha">
            <a:extLst>
              <a:ext uri="{FF2B5EF4-FFF2-40B4-BE49-F238E27FC236}">
                <a16:creationId xmlns:a16="http://schemas.microsoft.com/office/drawing/2014/main" id="{C46BC008-BF7C-854A-B0D5-439587C35C17}"/>
              </a:ext>
            </a:extLst>
          </p:cNvPr>
          <p:cNvCxnSpPr/>
          <p:nvPr/>
        </p:nvCxnSpPr>
        <p:spPr>
          <a:xfrm flipH="1" flipV="1">
            <a:off x="4067944" y="4077072"/>
            <a:ext cx="504056" cy="83273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089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257EED6-4382-7843-AD26-0E8560EA6911}"/>
              </a:ext>
            </a:extLst>
          </p:cNvPr>
          <p:cNvPicPr>
            <a:picLocks noChangeAspect="1"/>
          </p:cNvPicPr>
          <p:nvPr/>
        </p:nvPicPr>
        <p:blipFill>
          <a:blip r:embed="rId2"/>
          <a:stretch>
            <a:fillRect/>
          </a:stretch>
        </p:blipFill>
        <p:spPr>
          <a:xfrm>
            <a:off x="891232" y="692696"/>
            <a:ext cx="6617979" cy="6165304"/>
          </a:xfrm>
          <a:prstGeom prst="rect">
            <a:avLst/>
          </a:prstGeom>
        </p:spPr>
      </p:pic>
      <p:grpSp>
        <p:nvGrpSpPr>
          <p:cNvPr id="5" name="2 Grupo">
            <a:extLst>
              <a:ext uri="{FF2B5EF4-FFF2-40B4-BE49-F238E27FC236}">
                <a16:creationId xmlns:a16="http://schemas.microsoft.com/office/drawing/2014/main" id="{E25C9CE7-0184-7F45-A20F-2C3544E9CCB3}"/>
              </a:ext>
            </a:extLst>
          </p:cNvPr>
          <p:cNvGrpSpPr/>
          <p:nvPr/>
        </p:nvGrpSpPr>
        <p:grpSpPr>
          <a:xfrm>
            <a:off x="7050076" y="2492896"/>
            <a:ext cx="459135" cy="347796"/>
            <a:chOff x="5940152" y="6452651"/>
            <a:chExt cx="459135" cy="347796"/>
          </a:xfrm>
        </p:grpSpPr>
        <p:pic>
          <p:nvPicPr>
            <p:cNvPr id="6" name="Picture 5" descr="C:\Users\admin_local\AppData\Local\Microsoft\Windows\Temporary Internet Files\Content.IE5\8UJKXJHP\550px-Pointing_hand_cursor_vector.svg[1].png">
              <a:extLst>
                <a:ext uri="{FF2B5EF4-FFF2-40B4-BE49-F238E27FC236}">
                  <a16:creationId xmlns:a16="http://schemas.microsoft.com/office/drawing/2014/main" id="{EB988EA8-4472-DF46-8B27-D69C92CF578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7" name="4 CuadroTexto">
              <a:extLst>
                <a:ext uri="{FF2B5EF4-FFF2-40B4-BE49-F238E27FC236}">
                  <a16:creationId xmlns:a16="http://schemas.microsoft.com/office/drawing/2014/main" id="{BDBDA20A-505F-AA41-9BAF-EEE1F475CDD6}"/>
                </a:ext>
              </a:extLst>
            </p:cNvPr>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1</a:t>
              </a:r>
            </a:p>
          </p:txBody>
        </p:sp>
      </p:grpSp>
      <p:grpSp>
        <p:nvGrpSpPr>
          <p:cNvPr id="8" name="5 Grupo">
            <a:extLst>
              <a:ext uri="{FF2B5EF4-FFF2-40B4-BE49-F238E27FC236}">
                <a16:creationId xmlns:a16="http://schemas.microsoft.com/office/drawing/2014/main" id="{85148D55-8ECC-CA43-BD27-0010B980002D}"/>
              </a:ext>
            </a:extLst>
          </p:cNvPr>
          <p:cNvGrpSpPr/>
          <p:nvPr/>
        </p:nvGrpSpPr>
        <p:grpSpPr>
          <a:xfrm>
            <a:off x="1972744" y="3356992"/>
            <a:ext cx="459135" cy="347796"/>
            <a:chOff x="5940152" y="6452651"/>
            <a:chExt cx="459135" cy="347796"/>
          </a:xfrm>
        </p:grpSpPr>
        <p:pic>
          <p:nvPicPr>
            <p:cNvPr id="9" name="Picture 5" descr="C:\Users\admin_local\AppData\Local\Microsoft\Windows\Temporary Internet Files\Content.IE5\8UJKXJHP\550px-Pointing_hand_cursor_vector.svg[1].png">
              <a:extLst>
                <a:ext uri="{FF2B5EF4-FFF2-40B4-BE49-F238E27FC236}">
                  <a16:creationId xmlns:a16="http://schemas.microsoft.com/office/drawing/2014/main" id="{BC60500A-DED1-264B-ACD6-CDE254DEF4E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0" name="7 CuadroTexto">
              <a:extLst>
                <a:ext uri="{FF2B5EF4-FFF2-40B4-BE49-F238E27FC236}">
                  <a16:creationId xmlns:a16="http://schemas.microsoft.com/office/drawing/2014/main" id="{9D254F25-2E0F-3548-937F-5D41EFE142AA}"/>
                </a:ext>
              </a:extLst>
            </p:cNvPr>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2</a:t>
              </a:r>
            </a:p>
          </p:txBody>
        </p:sp>
      </p:grpSp>
      <p:grpSp>
        <p:nvGrpSpPr>
          <p:cNvPr id="12" name="8 Grupo">
            <a:extLst>
              <a:ext uri="{FF2B5EF4-FFF2-40B4-BE49-F238E27FC236}">
                <a16:creationId xmlns:a16="http://schemas.microsoft.com/office/drawing/2014/main" id="{33AC9326-3A79-1F4C-B256-E5EB1FF75781}"/>
              </a:ext>
            </a:extLst>
          </p:cNvPr>
          <p:cNvGrpSpPr/>
          <p:nvPr/>
        </p:nvGrpSpPr>
        <p:grpSpPr>
          <a:xfrm>
            <a:off x="1979596" y="5157192"/>
            <a:ext cx="459135" cy="347796"/>
            <a:chOff x="5940152" y="6452651"/>
            <a:chExt cx="459135" cy="347796"/>
          </a:xfrm>
        </p:grpSpPr>
        <p:pic>
          <p:nvPicPr>
            <p:cNvPr id="13" name="Picture 5" descr="C:\Users\admin_local\AppData\Local\Microsoft\Windows\Temporary Internet Files\Content.IE5\8UJKXJHP\550px-Pointing_hand_cursor_vector.svg[1].png">
              <a:extLst>
                <a:ext uri="{FF2B5EF4-FFF2-40B4-BE49-F238E27FC236}">
                  <a16:creationId xmlns:a16="http://schemas.microsoft.com/office/drawing/2014/main" id="{B0BAD8E8-959F-FA48-BAD9-24034CF7279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4" name="10 CuadroTexto">
              <a:extLst>
                <a:ext uri="{FF2B5EF4-FFF2-40B4-BE49-F238E27FC236}">
                  <a16:creationId xmlns:a16="http://schemas.microsoft.com/office/drawing/2014/main" id="{C2749D99-0706-7140-BDCC-3953616D5BD3}"/>
                </a:ext>
              </a:extLst>
            </p:cNvPr>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3</a:t>
              </a:r>
            </a:p>
          </p:txBody>
        </p:sp>
      </p:grpSp>
      <p:sp>
        <p:nvSpPr>
          <p:cNvPr id="15" name="14 CuadroTexto">
            <a:extLst>
              <a:ext uri="{FF2B5EF4-FFF2-40B4-BE49-F238E27FC236}">
                <a16:creationId xmlns:a16="http://schemas.microsoft.com/office/drawing/2014/main" id="{48D255F3-FDD9-9842-855F-9940856F644D}"/>
              </a:ext>
            </a:extLst>
          </p:cNvPr>
          <p:cNvSpPr txBox="1"/>
          <p:nvPr/>
        </p:nvSpPr>
        <p:spPr>
          <a:xfrm>
            <a:off x="5833721" y="21266"/>
            <a:ext cx="3285579" cy="830997"/>
          </a:xfrm>
          <a:prstGeom prst="rect">
            <a:avLst/>
          </a:prstGeom>
          <a:noFill/>
        </p:spPr>
        <p:txBody>
          <a:bodyPr wrap="none" rtlCol="0">
            <a:spAutoFit/>
          </a:bodyPr>
          <a:lstStyle/>
          <a:p>
            <a:pPr algn="r"/>
            <a:r>
              <a:rPr lang="en-US" sz="2800" dirty="0"/>
              <a:t>Sequence:</a:t>
            </a:r>
            <a:r>
              <a:rPr lang="en-US" sz="4800" dirty="0"/>
              <a:t> PFAM</a:t>
            </a:r>
            <a:endParaRPr lang="en-US" sz="2800" dirty="0"/>
          </a:p>
        </p:txBody>
      </p:sp>
      <p:sp>
        <p:nvSpPr>
          <p:cNvPr id="16" name="1 CuadroTexto">
            <a:extLst>
              <a:ext uri="{FF2B5EF4-FFF2-40B4-BE49-F238E27FC236}">
                <a16:creationId xmlns:a16="http://schemas.microsoft.com/office/drawing/2014/main" id="{71E97989-9E99-634C-8F30-B2BFEA328241}"/>
              </a:ext>
            </a:extLst>
          </p:cNvPr>
          <p:cNvSpPr txBox="1"/>
          <p:nvPr/>
        </p:nvSpPr>
        <p:spPr>
          <a:xfrm>
            <a:off x="24700" y="113598"/>
            <a:ext cx="5868144" cy="646331"/>
          </a:xfrm>
          <a:prstGeom prst="rect">
            <a:avLst/>
          </a:prstGeom>
          <a:solidFill>
            <a:schemeClr val="bg1"/>
          </a:solidFill>
        </p:spPr>
        <p:txBody>
          <a:bodyPr wrap="square" rtlCol="0">
            <a:spAutoFit/>
          </a:bodyPr>
          <a:lstStyle/>
          <a:p>
            <a:r>
              <a:rPr lang="en-US" dirty="0"/>
              <a:t>The same results can be accessed through </a:t>
            </a:r>
            <a:r>
              <a:rPr lang="en-US" dirty="0" err="1"/>
              <a:t>hmmer</a:t>
            </a:r>
            <a:r>
              <a:rPr lang="en-US" dirty="0"/>
              <a:t> </a:t>
            </a:r>
            <a:r>
              <a:rPr lang="en-US" dirty="0" err="1"/>
              <a:t>embl-ebi</a:t>
            </a:r>
            <a:r>
              <a:rPr lang="en-US" dirty="0"/>
              <a:t>: </a:t>
            </a:r>
            <a:r>
              <a:rPr lang="en-US" dirty="0">
                <a:hlinkClick r:id="rId4"/>
              </a:rPr>
              <a:t>https://www.ebi.ac.uk/Tools/hmmer/</a:t>
            </a:r>
            <a:r>
              <a:rPr lang="en-US" dirty="0"/>
              <a:t> </a:t>
            </a:r>
          </a:p>
        </p:txBody>
      </p:sp>
      <p:grpSp>
        <p:nvGrpSpPr>
          <p:cNvPr id="17" name="5 Grupo">
            <a:extLst>
              <a:ext uri="{FF2B5EF4-FFF2-40B4-BE49-F238E27FC236}">
                <a16:creationId xmlns:a16="http://schemas.microsoft.com/office/drawing/2014/main" id="{BE0E8AD2-A7C1-E742-8517-387C5C8EF3C4}"/>
              </a:ext>
            </a:extLst>
          </p:cNvPr>
          <p:cNvGrpSpPr/>
          <p:nvPr/>
        </p:nvGrpSpPr>
        <p:grpSpPr>
          <a:xfrm>
            <a:off x="4860032" y="1988840"/>
            <a:ext cx="459135" cy="347796"/>
            <a:chOff x="5940152" y="6452651"/>
            <a:chExt cx="459135" cy="347796"/>
          </a:xfrm>
        </p:grpSpPr>
        <p:pic>
          <p:nvPicPr>
            <p:cNvPr id="18" name="Picture 5" descr="C:\Users\admin_local\AppData\Local\Microsoft\Windows\Temporary Internet Files\Content.IE5\8UJKXJHP\550px-Pointing_hand_cursor_vector.svg[1].png">
              <a:extLst>
                <a:ext uri="{FF2B5EF4-FFF2-40B4-BE49-F238E27FC236}">
                  <a16:creationId xmlns:a16="http://schemas.microsoft.com/office/drawing/2014/main" id="{776EC60F-8D2D-7548-BAE3-694E14FF61F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9" name="7 CuadroTexto">
              <a:extLst>
                <a:ext uri="{FF2B5EF4-FFF2-40B4-BE49-F238E27FC236}">
                  <a16:creationId xmlns:a16="http://schemas.microsoft.com/office/drawing/2014/main" id="{3D031236-9A4F-8F46-B836-6C173C914001}"/>
                </a:ext>
              </a:extLst>
            </p:cNvPr>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4</a:t>
              </a:r>
            </a:p>
          </p:txBody>
        </p:sp>
      </p:grpSp>
      <p:grpSp>
        <p:nvGrpSpPr>
          <p:cNvPr id="20" name="5 Grupo">
            <a:extLst>
              <a:ext uri="{FF2B5EF4-FFF2-40B4-BE49-F238E27FC236}">
                <a16:creationId xmlns:a16="http://schemas.microsoft.com/office/drawing/2014/main" id="{E7862A9C-FC4C-4E4A-AF5E-791C047BA40A}"/>
              </a:ext>
            </a:extLst>
          </p:cNvPr>
          <p:cNvGrpSpPr/>
          <p:nvPr/>
        </p:nvGrpSpPr>
        <p:grpSpPr>
          <a:xfrm>
            <a:off x="4400897" y="1990623"/>
            <a:ext cx="459135" cy="347796"/>
            <a:chOff x="5940152" y="6452651"/>
            <a:chExt cx="459135" cy="347796"/>
          </a:xfrm>
        </p:grpSpPr>
        <p:pic>
          <p:nvPicPr>
            <p:cNvPr id="21" name="Picture 5" descr="C:\Users\admin_local\AppData\Local\Microsoft\Windows\Temporary Internet Files\Content.IE5\8UJKXJHP\550px-Pointing_hand_cursor_vector.svg[1].png">
              <a:extLst>
                <a:ext uri="{FF2B5EF4-FFF2-40B4-BE49-F238E27FC236}">
                  <a16:creationId xmlns:a16="http://schemas.microsoft.com/office/drawing/2014/main" id="{D8315429-C3AB-094A-B4BA-5D92DDC669C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2" name="7 CuadroTexto">
              <a:extLst>
                <a:ext uri="{FF2B5EF4-FFF2-40B4-BE49-F238E27FC236}">
                  <a16:creationId xmlns:a16="http://schemas.microsoft.com/office/drawing/2014/main" id="{0FEB04DB-82C8-1540-A0FC-2BAF28A2F19A}"/>
                </a:ext>
              </a:extLst>
            </p:cNvPr>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5</a:t>
              </a:r>
            </a:p>
          </p:txBody>
        </p:sp>
      </p:grpSp>
    </p:spTree>
    <p:extLst>
      <p:ext uri="{BB962C8B-B14F-4D97-AF65-F5344CB8AC3E}">
        <p14:creationId xmlns:p14="http://schemas.microsoft.com/office/powerpoint/2010/main" val="6465480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126" b="15922"/>
          <a:stretch/>
        </p:blipFill>
        <p:spPr bwMode="auto">
          <a:xfrm>
            <a:off x="165339" y="1886442"/>
            <a:ext cx="7647021" cy="49523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833721" y="21266"/>
            <a:ext cx="3285579" cy="830997"/>
          </a:xfrm>
          <a:prstGeom prst="rect">
            <a:avLst/>
          </a:prstGeom>
          <a:noFill/>
        </p:spPr>
        <p:txBody>
          <a:bodyPr wrap="none" rtlCol="0">
            <a:spAutoFit/>
          </a:bodyPr>
          <a:lstStyle/>
          <a:p>
            <a:pPr algn="r"/>
            <a:r>
              <a:rPr lang="en-US" sz="2800"/>
              <a:t>Sequence:</a:t>
            </a:r>
            <a:r>
              <a:rPr lang="en-US" sz="4800"/>
              <a:t> PFAM</a:t>
            </a:r>
            <a:endParaRPr lang="en-US" sz="2800"/>
          </a:p>
        </p:txBody>
      </p:sp>
      <p:sp>
        <p:nvSpPr>
          <p:cNvPr id="2" name="1 CuadroTexto"/>
          <p:cNvSpPr txBox="1"/>
          <p:nvPr/>
        </p:nvSpPr>
        <p:spPr>
          <a:xfrm>
            <a:off x="605605" y="1340768"/>
            <a:ext cx="1442511" cy="369332"/>
          </a:xfrm>
          <a:prstGeom prst="rect">
            <a:avLst/>
          </a:prstGeom>
          <a:noFill/>
        </p:spPr>
        <p:txBody>
          <a:bodyPr wrap="none" rtlCol="0">
            <a:spAutoFit/>
          </a:bodyPr>
          <a:lstStyle/>
          <a:p>
            <a:r>
              <a:rPr lang="en-US" dirty="0"/>
              <a:t>Identifier (ID)</a:t>
            </a:r>
          </a:p>
        </p:txBody>
      </p:sp>
      <p:sp>
        <p:nvSpPr>
          <p:cNvPr id="4" name="3 CuadroTexto"/>
          <p:cNvSpPr txBox="1"/>
          <p:nvPr/>
        </p:nvSpPr>
        <p:spPr>
          <a:xfrm>
            <a:off x="1968083" y="1340768"/>
            <a:ext cx="1104790" cy="369332"/>
          </a:xfrm>
          <a:prstGeom prst="rect">
            <a:avLst/>
          </a:prstGeom>
          <a:noFill/>
        </p:spPr>
        <p:txBody>
          <a:bodyPr wrap="none" rtlCol="0">
            <a:spAutoFit/>
          </a:bodyPr>
          <a:lstStyle/>
          <a:p>
            <a:r>
              <a:rPr lang="en-US" dirty="0"/>
              <a:t>Accession</a:t>
            </a:r>
          </a:p>
        </p:txBody>
      </p:sp>
      <p:cxnSp>
        <p:nvCxnSpPr>
          <p:cNvPr id="6" name="5 Conector recto de flecha"/>
          <p:cNvCxnSpPr/>
          <p:nvPr/>
        </p:nvCxnSpPr>
        <p:spPr>
          <a:xfrm>
            <a:off x="977662" y="1710100"/>
            <a:ext cx="150995" cy="91440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 name="8 Conector recto de flecha"/>
          <p:cNvCxnSpPr>
            <a:stCxn id="4" idx="2"/>
          </p:cNvCxnSpPr>
          <p:nvPr/>
        </p:nvCxnSpPr>
        <p:spPr>
          <a:xfrm flipH="1">
            <a:off x="2160606" y="1710100"/>
            <a:ext cx="359872" cy="91440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8" name="3 CuadroTexto">
            <a:extLst>
              <a:ext uri="{FF2B5EF4-FFF2-40B4-BE49-F238E27FC236}">
                <a16:creationId xmlns:a16="http://schemas.microsoft.com/office/drawing/2014/main" id="{140FFC02-8512-654D-ADF3-3BF233C7D7BA}"/>
              </a:ext>
            </a:extLst>
          </p:cNvPr>
          <p:cNvSpPr txBox="1"/>
          <p:nvPr/>
        </p:nvSpPr>
        <p:spPr>
          <a:xfrm>
            <a:off x="3827419" y="762444"/>
            <a:ext cx="5291882" cy="1200329"/>
          </a:xfrm>
          <a:prstGeom prst="rect">
            <a:avLst/>
          </a:prstGeom>
          <a:noFill/>
        </p:spPr>
        <p:txBody>
          <a:bodyPr wrap="square" rtlCol="0">
            <a:spAutoFit/>
          </a:bodyPr>
          <a:lstStyle/>
          <a:p>
            <a:r>
              <a:rPr lang="en-US" dirty="0"/>
              <a:t>Wikipedia description of this family, curated by </a:t>
            </a:r>
            <a:r>
              <a:rPr lang="en-US" dirty="0" err="1"/>
              <a:t>pfam</a:t>
            </a:r>
            <a:r>
              <a:rPr lang="en-US" dirty="0"/>
              <a:t> people, not always available.</a:t>
            </a:r>
          </a:p>
          <a:p>
            <a:r>
              <a:rPr lang="en-US" dirty="0" err="1"/>
              <a:t>Pfam</a:t>
            </a:r>
            <a:r>
              <a:rPr lang="en-US" dirty="0"/>
              <a:t> description of this family, less extended than Wikipedia,  always available.</a:t>
            </a:r>
          </a:p>
        </p:txBody>
      </p:sp>
      <p:sp>
        <p:nvSpPr>
          <p:cNvPr id="10" name="3 CuadroTexto">
            <a:extLst>
              <a:ext uri="{FF2B5EF4-FFF2-40B4-BE49-F238E27FC236}">
                <a16:creationId xmlns:a16="http://schemas.microsoft.com/office/drawing/2014/main" id="{E6221C57-1285-3D49-9AE3-1C96929D2059}"/>
              </a:ext>
            </a:extLst>
          </p:cNvPr>
          <p:cNvSpPr txBox="1"/>
          <p:nvPr/>
        </p:nvSpPr>
        <p:spPr>
          <a:xfrm>
            <a:off x="4860032" y="2996952"/>
            <a:ext cx="718530" cy="369332"/>
          </a:xfrm>
          <a:prstGeom prst="rect">
            <a:avLst/>
          </a:prstGeom>
          <a:noFill/>
        </p:spPr>
        <p:txBody>
          <a:bodyPr wrap="none" rtlCol="0">
            <a:spAutoFit/>
          </a:bodyPr>
          <a:lstStyle/>
          <a:p>
            <a:r>
              <a:rPr lang="en-US" dirty="0" err="1"/>
              <a:t>Pfam</a:t>
            </a:r>
            <a:r>
              <a:rPr lang="en-US" dirty="0"/>
              <a:t> </a:t>
            </a:r>
          </a:p>
        </p:txBody>
      </p:sp>
      <p:cxnSp>
        <p:nvCxnSpPr>
          <p:cNvPr id="15" name="8 Conector recto de flecha">
            <a:extLst>
              <a:ext uri="{FF2B5EF4-FFF2-40B4-BE49-F238E27FC236}">
                <a16:creationId xmlns:a16="http://schemas.microsoft.com/office/drawing/2014/main" id="{A2808F3D-29C2-6F4F-9D6A-D6C2AAAD2A0F}"/>
              </a:ext>
            </a:extLst>
          </p:cNvPr>
          <p:cNvCxnSpPr>
            <a:cxnSpLocks/>
            <a:stCxn id="8" idx="1"/>
          </p:cNvCxnSpPr>
          <p:nvPr/>
        </p:nvCxnSpPr>
        <p:spPr>
          <a:xfrm flipH="1">
            <a:off x="2582277" y="1362609"/>
            <a:ext cx="1245142" cy="2038753"/>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7689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E19B595-2B73-F348-8C4D-9447F30EFDA9}"/>
              </a:ext>
            </a:extLst>
          </p:cNvPr>
          <p:cNvPicPr>
            <a:picLocks noChangeAspect="1"/>
          </p:cNvPicPr>
          <p:nvPr/>
        </p:nvPicPr>
        <p:blipFill>
          <a:blip r:embed="rId2"/>
          <a:stretch>
            <a:fillRect/>
          </a:stretch>
        </p:blipFill>
        <p:spPr>
          <a:xfrm>
            <a:off x="0" y="666750"/>
            <a:ext cx="9144000" cy="5524500"/>
          </a:xfrm>
          <a:prstGeom prst="rect">
            <a:avLst/>
          </a:prstGeom>
        </p:spPr>
      </p:pic>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977" y="188293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5833721" y="21266"/>
            <a:ext cx="3285579" cy="830997"/>
          </a:xfrm>
          <a:prstGeom prst="rect">
            <a:avLst/>
          </a:prstGeom>
          <a:noFill/>
        </p:spPr>
        <p:txBody>
          <a:bodyPr wrap="none" rtlCol="0">
            <a:spAutoFit/>
          </a:bodyPr>
          <a:lstStyle/>
          <a:p>
            <a:pPr algn="r"/>
            <a:r>
              <a:rPr lang="en-US" sz="2800"/>
              <a:t>Sequence:</a:t>
            </a:r>
            <a:r>
              <a:rPr lang="en-US" sz="4800"/>
              <a:t> PFAM</a:t>
            </a:r>
            <a:endParaRPr lang="en-US" sz="2800"/>
          </a:p>
        </p:txBody>
      </p:sp>
      <p:pic>
        <p:nvPicPr>
          <p:cNvPr id="6" name="Picture 5" descr="C:\Users\admin_local\AppData\Local\Microsoft\Windows\Temporary Internet Files\Content.IE5\8UJKXJHP\550px-Pointing_hand_cursor_vector.svg[1].png">
            <a:extLst>
              <a:ext uri="{FF2B5EF4-FFF2-40B4-BE49-F238E27FC236}">
                <a16:creationId xmlns:a16="http://schemas.microsoft.com/office/drawing/2014/main" id="{7ED21F41-9222-6F44-B12D-833FD215BB2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4831" y="1992022"/>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5934611-96EB-2845-84A1-DD3C5B0669EA}"/>
              </a:ext>
            </a:extLst>
          </p:cNvPr>
          <p:cNvSpPr txBox="1"/>
          <p:nvPr/>
        </p:nvSpPr>
        <p:spPr>
          <a:xfrm>
            <a:off x="1321562" y="159342"/>
            <a:ext cx="4485267" cy="369332"/>
          </a:xfrm>
          <a:prstGeom prst="rect">
            <a:avLst/>
          </a:prstGeom>
          <a:noFill/>
          <a:ln w="19050">
            <a:solidFill>
              <a:schemeClr val="tx1"/>
            </a:solidFill>
          </a:ln>
        </p:spPr>
        <p:txBody>
          <a:bodyPr wrap="none" rtlCol="0">
            <a:spAutoFit/>
          </a:bodyPr>
          <a:lstStyle/>
          <a:p>
            <a:r>
              <a:rPr lang="en-US" dirty="0"/>
              <a:t>Read this to understand this page information</a:t>
            </a:r>
          </a:p>
        </p:txBody>
      </p:sp>
      <p:cxnSp>
        <p:nvCxnSpPr>
          <p:cNvPr id="12" name="Straight Connector 11">
            <a:extLst>
              <a:ext uri="{FF2B5EF4-FFF2-40B4-BE49-F238E27FC236}">
                <a16:creationId xmlns:a16="http://schemas.microsoft.com/office/drawing/2014/main" id="{110DB533-292A-8B49-8090-951D7CB8A039}"/>
              </a:ext>
            </a:extLst>
          </p:cNvPr>
          <p:cNvCxnSpPr>
            <a:cxnSpLocks/>
            <a:stCxn id="3" idx="2"/>
          </p:cNvCxnSpPr>
          <p:nvPr/>
        </p:nvCxnSpPr>
        <p:spPr>
          <a:xfrm flipH="1">
            <a:off x="2267745" y="528674"/>
            <a:ext cx="1296451" cy="1463348"/>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22280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a:extLst>
              <a:ext uri="{FF2B5EF4-FFF2-40B4-BE49-F238E27FC236}">
                <a16:creationId xmlns:a16="http://schemas.microsoft.com/office/drawing/2014/main" id="{2E74E23E-4040-2247-9A35-DBE934EB6CF5}"/>
              </a:ext>
            </a:extLst>
          </p:cNvPr>
          <p:cNvPicPr>
            <a:picLocks noChangeAspect="1"/>
          </p:cNvPicPr>
          <p:nvPr/>
        </p:nvPicPr>
        <p:blipFill>
          <a:blip r:embed="rId3"/>
          <a:stretch>
            <a:fillRect/>
          </a:stretch>
        </p:blipFill>
        <p:spPr>
          <a:xfrm>
            <a:off x="0" y="1916807"/>
            <a:ext cx="9144000" cy="3024386"/>
          </a:xfrm>
          <a:prstGeom prst="rect">
            <a:avLst/>
          </a:prstGeom>
        </p:spPr>
      </p:pic>
      <p:sp>
        <p:nvSpPr>
          <p:cNvPr id="3" name="2 CuadroTexto"/>
          <p:cNvSpPr txBox="1"/>
          <p:nvPr/>
        </p:nvSpPr>
        <p:spPr>
          <a:xfrm>
            <a:off x="5833721" y="21266"/>
            <a:ext cx="3285579" cy="830997"/>
          </a:xfrm>
          <a:prstGeom prst="rect">
            <a:avLst/>
          </a:prstGeom>
          <a:noFill/>
        </p:spPr>
        <p:txBody>
          <a:bodyPr wrap="none" rtlCol="0">
            <a:spAutoFit/>
          </a:bodyPr>
          <a:lstStyle/>
          <a:p>
            <a:pPr algn="r"/>
            <a:r>
              <a:rPr lang="en-US" sz="2800"/>
              <a:t>Sequence:</a:t>
            </a:r>
            <a:r>
              <a:rPr lang="en-US" sz="4800"/>
              <a:t> PFAM</a:t>
            </a:r>
            <a:endParaRPr lang="en-US" sz="2800"/>
          </a:p>
        </p:txBody>
      </p:sp>
      <p:sp>
        <p:nvSpPr>
          <p:cNvPr id="2" name="1 CuadroTexto"/>
          <p:cNvSpPr txBox="1"/>
          <p:nvPr/>
        </p:nvSpPr>
        <p:spPr>
          <a:xfrm>
            <a:off x="248214" y="1187460"/>
            <a:ext cx="6051978" cy="369332"/>
          </a:xfrm>
          <a:prstGeom prst="rect">
            <a:avLst/>
          </a:prstGeom>
          <a:noFill/>
        </p:spPr>
        <p:txBody>
          <a:bodyPr wrap="none" rtlCol="0">
            <a:spAutoFit/>
          </a:bodyPr>
          <a:lstStyle/>
          <a:p>
            <a:r>
              <a:rPr lang="en-US"/>
              <a:t>This family is similar to others and they are grouped in a “Clan”</a:t>
            </a:r>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3262042"/>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3314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236" b="6287"/>
          <a:stretch/>
        </p:blipFill>
        <p:spPr bwMode="auto">
          <a:xfrm>
            <a:off x="509640" y="1406416"/>
            <a:ext cx="7072203" cy="5118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833721" y="21266"/>
            <a:ext cx="3285579" cy="830997"/>
          </a:xfrm>
          <a:prstGeom prst="rect">
            <a:avLst/>
          </a:prstGeom>
          <a:noFill/>
        </p:spPr>
        <p:txBody>
          <a:bodyPr wrap="none" rtlCol="0">
            <a:spAutoFit/>
          </a:bodyPr>
          <a:lstStyle/>
          <a:p>
            <a:pPr algn="r"/>
            <a:r>
              <a:rPr lang="en-US" sz="2800"/>
              <a:t>Sequence:</a:t>
            </a:r>
            <a:r>
              <a:rPr lang="en-US" sz="4800"/>
              <a:t> PFAM</a:t>
            </a:r>
            <a:endParaRPr lang="en-US" sz="280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9221" y="2780928"/>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309984" y="620688"/>
            <a:ext cx="7966155" cy="800219"/>
          </a:xfrm>
          <a:prstGeom prst="rect">
            <a:avLst/>
          </a:prstGeom>
          <a:noFill/>
        </p:spPr>
        <p:txBody>
          <a:bodyPr wrap="none" rtlCol="0">
            <a:spAutoFit/>
          </a:bodyPr>
          <a:lstStyle/>
          <a:p>
            <a:r>
              <a:rPr lang="en-US"/>
              <a:t>You can visualize or download many different alignments for proteins in this family:</a:t>
            </a:r>
          </a:p>
          <a:p>
            <a:r>
              <a:rPr lang="en-US" sz="1400"/>
              <a:t>Seed alignment is the one used to generate the HMM profile that defines the family</a:t>
            </a:r>
          </a:p>
          <a:p>
            <a:r>
              <a:rPr lang="en-US" sz="1400"/>
              <a:t>It is supposed to be manually curated and reviewed</a:t>
            </a:r>
          </a:p>
        </p:txBody>
      </p:sp>
      <p:pic>
        <p:nvPicPr>
          <p:cNvPr id="7"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83768" y="3730456"/>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7668344" y="2620650"/>
            <a:ext cx="1259632" cy="2462213"/>
          </a:xfrm>
          <a:prstGeom prst="rect">
            <a:avLst/>
          </a:prstGeom>
          <a:noFill/>
          <a:ln w="25400">
            <a:solidFill>
              <a:schemeClr val="tx1"/>
            </a:solidFill>
          </a:ln>
        </p:spPr>
        <p:txBody>
          <a:bodyPr wrap="square" rtlCol="0">
            <a:spAutoFit/>
          </a:bodyPr>
          <a:lstStyle/>
          <a:p>
            <a:r>
              <a:rPr lang="en-US" sz="1400"/>
              <a:t>How many sequences  </a:t>
            </a:r>
            <a:r>
              <a:rPr lang="en-US" sz="1400" err="1"/>
              <a:t>Pfam</a:t>
            </a:r>
            <a:r>
              <a:rPr lang="en-US" sz="1400"/>
              <a:t> knows of this domain in each different database (Does not mean this is the real, updated, number)</a:t>
            </a:r>
          </a:p>
        </p:txBody>
      </p:sp>
      <p:cxnSp>
        <p:nvCxnSpPr>
          <p:cNvPr id="10" name="9 Conector recto de flecha"/>
          <p:cNvCxnSpPr>
            <a:stCxn id="5" idx="1"/>
          </p:cNvCxnSpPr>
          <p:nvPr/>
        </p:nvCxnSpPr>
        <p:spPr>
          <a:xfrm flipH="1" flipV="1">
            <a:off x="5940152" y="3429000"/>
            <a:ext cx="1728192" cy="42275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9" name="Picture 5" descr="C:\Users\admin_local\AppData\Local\Microsoft\Windows\Temporary Internet Files\Content.IE5\8UJKXJHP\550px-Pointing_hand_cursor_vector.svg[1].png">
            <a:extLst>
              <a:ext uri="{FF2B5EF4-FFF2-40B4-BE49-F238E27FC236}">
                <a16:creationId xmlns:a16="http://schemas.microsoft.com/office/drawing/2014/main" id="{D3D9638F-9B90-A94E-9C6C-1E77922A8C5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23928" y="2780928"/>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4324CDA-CA1C-5F42-BD6B-C8E1C1E945DC}"/>
              </a:ext>
            </a:extLst>
          </p:cNvPr>
          <p:cNvSpPr txBox="1"/>
          <p:nvPr/>
        </p:nvSpPr>
        <p:spPr>
          <a:xfrm>
            <a:off x="7608322" y="1559712"/>
            <a:ext cx="1500924" cy="369332"/>
          </a:xfrm>
          <a:prstGeom prst="rect">
            <a:avLst/>
          </a:prstGeom>
          <a:noFill/>
          <a:ln w="19050">
            <a:solidFill>
              <a:schemeClr val="tx1"/>
            </a:solidFill>
          </a:ln>
        </p:spPr>
        <p:txBody>
          <a:bodyPr wrap="none" rtlCol="0">
            <a:spAutoFit/>
          </a:bodyPr>
          <a:lstStyle/>
          <a:p>
            <a:r>
              <a:rPr lang="en-US" dirty="0"/>
              <a:t>Click and read</a:t>
            </a:r>
          </a:p>
        </p:txBody>
      </p:sp>
      <p:cxnSp>
        <p:nvCxnSpPr>
          <p:cNvPr id="11" name="Straight Connector 10">
            <a:extLst>
              <a:ext uri="{FF2B5EF4-FFF2-40B4-BE49-F238E27FC236}">
                <a16:creationId xmlns:a16="http://schemas.microsoft.com/office/drawing/2014/main" id="{D2B83F6B-B147-DB4F-BF7E-607697384B05}"/>
              </a:ext>
            </a:extLst>
          </p:cNvPr>
          <p:cNvCxnSpPr>
            <a:stCxn id="6" idx="1"/>
          </p:cNvCxnSpPr>
          <p:nvPr/>
        </p:nvCxnSpPr>
        <p:spPr>
          <a:xfrm flipH="1">
            <a:off x="4211960" y="1744378"/>
            <a:ext cx="3396362" cy="103655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15690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30" b="32031"/>
          <a:stretch/>
        </p:blipFill>
        <p:spPr bwMode="auto">
          <a:xfrm>
            <a:off x="250474" y="1628800"/>
            <a:ext cx="8642006" cy="44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833721" y="21266"/>
            <a:ext cx="3285579" cy="830997"/>
          </a:xfrm>
          <a:prstGeom prst="rect">
            <a:avLst/>
          </a:prstGeom>
          <a:noFill/>
        </p:spPr>
        <p:txBody>
          <a:bodyPr wrap="none" rtlCol="0">
            <a:spAutoFit/>
          </a:bodyPr>
          <a:lstStyle/>
          <a:p>
            <a:pPr algn="r"/>
            <a:r>
              <a:rPr lang="en-US" sz="2800"/>
              <a:t>Sequence:</a:t>
            </a:r>
            <a:r>
              <a:rPr lang="en-US" sz="4800"/>
              <a:t> PFAM</a:t>
            </a:r>
            <a:endParaRPr lang="en-US" sz="2800"/>
          </a:p>
        </p:txBody>
      </p:sp>
      <p:sp>
        <p:nvSpPr>
          <p:cNvPr id="4" name="3 CuadroTexto"/>
          <p:cNvSpPr txBox="1"/>
          <p:nvPr/>
        </p:nvSpPr>
        <p:spPr>
          <a:xfrm>
            <a:off x="35496" y="764704"/>
            <a:ext cx="9135129" cy="369332"/>
          </a:xfrm>
          <a:prstGeom prst="rect">
            <a:avLst/>
          </a:prstGeom>
          <a:noFill/>
        </p:spPr>
        <p:txBody>
          <a:bodyPr wrap="none" rtlCol="0">
            <a:spAutoFit/>
          </a:bodyPr>
          <a:lstStyle/>
          <a:p>
            <a:r>
              <a:rPr lang="en-US"/>
              <a:t>Using the “Logo” the conservation degree for each  position in the domain can easily be seen:</a:t>
            </a:r>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3676320"/>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15690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125" b="2976"/>
          <a:stretch/>
        </p:blipFill>
        <p:spPr bwMode="auto">
          <a:xfrm>
            <a:off x="107504" y="764704"/>
            <a:ext cx="6833953" cy="5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5833721" y="21266"/>
            <a:ext cx="3285579" cy="830997"/>
          </a:xfrm>
          <a:prstGeom prst="rect">
            <a:avLst/>
          </a:prstGeom>
          <a:noFill/>
        </p:spPr>
        <p:txBody>
          <a:bodyPr wrap="none" rtlCol="0">
            <a:spAutoFit/>
          </a:bodyPr>
          <a:lstStyle/>
          <a:p>
            <a:pPr algn="r"/>
            <a:r>
              <a:rPr lang="en-US" sz="2800"/>
              <a:t>Sequence:</a:t>
            </a:r>
            <a:r>
              <a:rPr lang="en-US" sz="4800"/>
              <a:t> PFAM</a:t>
            </a:r>
            <a:endParaRPr lang="en-US" sz="2800"/>
          </a:p>
        </p:txBody>
      </p:sp>
      <p:pic>
        <p:nvPicPr>
          <p:cNvPr id="6"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3164546"/>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4049870" y="3004784"/>
            <a:ext cx="2952328" cy="3139321"/>
          </a:xfrm>
          <a:prstGeom prst="rect">
            <a:avLst/>
          </a:prstGeom>
          <a:solidFill>
            <a:schemeClr val="bg1"/>
          </a:solidFill>
          <a:ln w="19050">
            <a:noFill/>
          </a:ln>
        </p:spPr>
        <p:txBody>
          <a:bodyPr wrap="square" rtlCol="0">
            <a:spAutoFit/>
          </a:bodyPr>
          <a:lstStyle/>
          <a:p>
            <a:r>
              <a:rPr lang="en-US" dirty="0"/>
              <a:t>All </a:t>
            </a:r>
            <a:r>
              <a:rPr lang="en-US" dirty="0" err="1"/>
              <a:t>pdb</a:t>
            </a:r>
            <a:r>
              <a:rPr lang="en-US" dirty="0"/>
              <a:t> structures known by </a:t>
            </a:r>
            <a:r>
              <a:rPr lang="en-US" dirty="0" err="1"/>
              <a:t>pfam</a:t>
            </a:r>
            <a:r>
              <a:rPr lang="en-US" dirty="0"/>
              <a:t> that contain a domain of this family.</a:t>
            </a:r>
          </a:p>
          <a:p>
            <a:r>
              <a:rPr lang="en-US" dirty="0"/>
              <a:t>Observe that several structures could be from the same protein (same </a:t>
            </a:r>
            <a:r>
              <a:rPr lang="en-US" dirty="0" err="1"/>
              <a:t>uniprot</a:t>
            </a:r>
            <a:r>
              <a:rPr lang="en-US" dirty="0"/>
              <a:t> code =&gt; same protein)</a:t>
            </a:r>
          </a:p>
          <a:p>
            <a:r>
              <a:rPr lang="en-US" dirty="0"/>
              <a:t>Do not trust “</a:t>
            </a:r>
            <a:r>
              <a:rPr lang="en-US" dirty="0" err="1"/>
              <a:t>pdb</a:t>
            </a:r>
            <a:r>
              <a:rPr lang="en-US" dirty="0"/>
              <a:t> residues” since these numbers sometimes differ from the PDB residue numeration.</a:t>
            </a:r>
          </a:p>
        </p:txBody>
      </p:sp>
      <p:sp>
        <p:nvSpPr>
          <p:cNvPr id="2" name="TextBox 1">
            <a:extLst>
              <a:ext uri="{FF2B5EF4-FFF2-40B4-BE49-F238E27FC236}">
                <a16:creationId xmlns:a16="http://schemas.microsoft.com/office/drawing/2014/main" id="{855BE811-0316-5C41-88F6-DCEBD2412608}"/>
              </a:ext>
            </a:extLst>
          </p:cNvPr>
          <p:cNvSpPr txBox="1"/>
          <p:nvPr/>
        </p:nvSpPr>
        <p:spPr>
          <a:xfrm>
            <a:off x="7164288" y="940399"/>
            <a:ext cx="1872208" cy="4247317"/>
          </a:xfrm>
          <a:prstGeom prst="rect">
            <a:avLst/>
          </a:prstGeom>
          <a:noFill/>
          <a:ln w="19050">
            <a:solidFill>
              <a:schemeClr val="tx1"/>
            </a:solidFill>
          </a:ln>
        </p:spPr>
        <p:txBody>
          <a:bodyPr wrap="square" rtlCol="0">
            <a:spAutoFit/>
          </a:bodyPr>
          <a:lstStyle/>
          <a:p>
            <a:r>
              <a:rPr lang="en-US" dirty="0"/>
              <a:t>Here is the number.</a:t>
            </a:r>
          </a:p>
          <a:p>
            <a:endParaRPr lang="en-US" dirty="0"/>
          </a:p>
          <a:p>
            <a:r>
              <a:rPr lang="en-US" dirty="0"/>
              <a:t>Count them (in the web, not here) Understand to what this number refers to.  Understand the different number of elements in each column (</a:t>
            </a:r>
            <a:r>
              <a:rPr lang="en-US" dirty="0" err="1"/>
              <a:t>Uniprot</a:t>
            </a:r>
            <a:r>
              <a:rPr lang="en-US" dirty="0"/>
              <a:t> entry, PDB ID, PDB chain ID)</a:t>
            </a:r>
          </a:p>
        </p:txBody>
      </p:sp>
      <p:cxnSp>
        <p:nvCxnSpPr>
          <p:cNvPr id="7" name="Straight Connector 6">
            <a:extLst>
              <a:ext uri="{FF2B5EF4-FFF2-40B4-BE49-F238E27FC236}">
                <a16:creationId xmlns:a16="http://schemas.microsoft.com/office/drawing/2014/main" id="{8E3C8BBB-BE66-0D4A-B309-0418FA41DCCA}"/>
              </a:ext>
            </a:extLst>
          </p:cNvPr>
          <p:cNvCxnSpPr/>
          <p:nvPr/>
        </p:nvCxnSpPr>
        <p:spPr>
          <a:xfrm flipH="1">
            <a:off x="6372200" y="1196752"/>
            <a:ext cx="792088" cy="36004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A342931-E7B0-6D41-809A-5D4CA38B9F5D}"/>
              </a:ext>
            </a:extLst>
          </p:cNvPr>
          <p:cNvCxnSpPr/>
          <p:nvPr/>
        </p:nvCxnSpPr>
        <p:spPr>
          <a:xfrm flipH="1">
            <a:off x="2627784" y="1988840"/>
            <a:ext cx="4464496" cy="445528"/>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99185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29" b="22657"/>
          <a:stretch/>
        </p:blipFill>
        <p:spPr bwMode="auto">
          <a:xfrm>
            <a:off x="18929" y="1561549"/>
            <a:ext cx="8726375" cy="5194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833721" y="21266"/>
            <a:ext cx="3285579" cy="830997"/>
          </a:xfrm>
          <a:prstGeom prst="rect">
            <a:avLst/>
          </a:prstGeom>
          <a:noFill/>
        </p:spPr>
        <p:txBody>
          <a:bodyPr wrap="none" rtlCol="0">
            <a:spAutoFit/>
          </a:bodyPr>
          <a:lstStyle/>
          <a:p>
            <a:pPr algn="r"/>
            <a:r>
              <a:rPr lang="en-US" sz="2800"/>
              <a:t>Sequence:</a:t>
            </a:r>
            <a:r>
              <a:rPr lang="en-US" sz="4800"/>
              <a:t> PFAM</a:t>
            </a:r>
            <a:endParaRPr lang="en-US" sz="2800"/>
          </a:p>
        </p:txBody>
      </p:sp>
      <p:sp>
        <p:nvSpPr>
          <p:cNvPr id="4" name="3 CuadroTexto"/>
          <p:cNvSpPr txBox="1"/>
          <p:nvPr/>
        </p:nvSpPr>
        <p:spPr>
          <a:xfrm>
            <a:off x="18929" y="666946"/>
            <a:ext cx="9083804" cy="923330"/>
          </a:xfrm>
          <a:prstGeom prst="rect">
            <a:avLst/>
          </a:prstGeom>
          <a:noFill/>
        </p:spPr>
        <p:txBody>
          <a:bodyPr wrap="square" rtlCol="0">
            <a:spAutoFit/>
          </a:bodyPr>
          <a:lstStyle/>
          <a:p>
            <a:r>
              <a:rPr lang="en-US" dirty="0"/>
              <a:t>The HMM profile derived from the seed alignment, which defines this domain, can be downloaded. We can use it to create highly reliable multiple alignments because we are using a scoring system, for each position in the alignment, specially designed for this specific domain.</a:t>
            </a:r>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221" y="3992051"/>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67487" y="6496193"/>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5833721" y="4725144"/>
            <a:ext cx="3168352" cy="2031325"/>
          </a:xfrm>
          <a:prstGeom prst="rect">
            <a:avLst/>
          </a:prstGeom>
          <a:solidFill>
            <a:schemeClr val="bg1"/>
          </a:solidFill>
          <a:ln w="19050">
            <a:solidFill>
              <a:schemeClr val="tx1"/>
            </a:solidFill>
          </a:ln>
        </p:spPr>
        <p:txBody>
          <a:bodyPr wrap="square" rtlCol="0">
            <a:spAutoFit/>
          </a:bodyPr>
          <a:lstStyle/>
          <a:p>
            <a:r>
              <a:rPr lang="en-US" sz="1400"/>
              <a:t>Once it has been downloaded open it with a text editor. </a:t>
            </a:r>
          </a:p>
          <a:p>
            <a:r>
              <a:rPr lang="en-US" sz="1400"/>
              <a:t>Observe the different positions in the profile and the scores (probabilities) for a “match” of each residue in the profile, for the insertion in the profile and for transitions from one state (match to match, match to insert, match to deletion, </a:t>
            </a:r>
            <a:r>
              <a:rPr lang="en-US" sz="1400" err="1"/>
              <a:t>etc</a:t>
            </a:r>
            <a:r>
              <a:rPr lang="en-US" sz="1400"/>
              <a:t> ) to another.</a:t>
            </a:r>
          </a:p>
        </p:txBody>
      </p:sp>
    </p:spTree>
    <p:extLst>
      <p:ext uri="{BB962C8B-B14F-4D97-AF65-F5344CB8AC3E}">
        <p14:creationId xmlns:p14="http://schemas.microsoft.com/office/powerpoint/2010/main" val="38115690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355927" y="21266"/>
            <a:ext cx="5763373" cy="830997"/>
          </a:xfrm>
          <a:prstGeom prst="rect">
            <a:avLst/>
          </a:prstGeom>
          <a:noFill/>
        </p:spPr>
        <p:txBody>
          <a:bodyPr wrap="none" rtlCol="0">
            <a:spAutoFit/>
          </a:bodyPr>
          <a:lstStyle/>
          <a:p>
            <a:pPr algn="r"/>
            <a:r>
              <a:rPr lang="en-US" sz="2800"/>
              <a:t>Sequence:</a:t>
            </a:r>
            <a:r>
              <a:rPr lang="en-US" sz="4800"/>
              <a:t> Prediction tools</a:t>
            </a:r>
            <a:endParaRPr lang="en-US" sz="2800"/>
          </a:p>
        </p:txBody>
      </p:sp>
      <p:sp>
        <p:nvSpPr>
          <p:cNvPr id="3" name="2 CuadroTexto"/>
          <p:cNvSpPr txBox="1"/>
          <p:nvPr/>
        </p:nvSpPr>
        <p:spPr>
          <a:xfrm>
            <a:off x="35496" y="692696"/>
            <a:ext cx="8640960" cy="6186309"/>
          </a:xfrm>
          <a:prstGeom prst="rect">
            <a:avLst/>
          </a:prstGeom>
          <a:noFill/>
        </p:spPr>
        <p:txBody>
          <a:bodyPr wrap="square" rtlCol="0">
            <a:spAutoFit/>
          </a:bodyPr>
          <a:lstStyle/>
          <a:p>
            <a:r>
              <a:rPr lang="en-US" dirty="0"/>
              <a:t>Based in the protein sequence and using different methods and algorithms we can predict several features about our protein which could be extremely helpful when trying to produce and / or purify a protein:</a:t>
            </a:r>
          </a:p>
          <a:p>
            <a:r>
              <a:rPr lang="en-US" dirty="0"/>
              <a:t>A good starting point: </a:t>
            </a:r>
            <a:r>
              <a:rPr lang="en-US" dirty="0">
                <a:hlinkClick r:id="rId2"/>
              </a:rPr>
              <a:t>http://www.expasy.org/tools/</a:t>
            </a:r>
            <a:endParaRPr lang="en-US" dirty="0"/>
          </a:p>
          <a:p>
            <a:r>
              <a:rPr lang="en-US" dirty="0"/>
              <a:t>	* Secondary structure, domains and disorder</a:t>
            </a:r>
          </a:p>
          <a:p>
            <a:r>
              <a:rPr lang="en-US" dirty="0"/>
              <a:t>		- </a:t>
            </a:r>
            <a:r>
              <a:rPr lang="en-US" dirty="0">
                <a:hlinkClick r:id="rId3"/>
              </a:rPr>
              <a:t>PSIpred</a:t>
            </a:r>
            <a:r>
              <a:rPr lang="en-US" dirty="0"/>
              <a:t>	</a:t>
            </a:r>
          </a:p>
          <a:p>
            <a:r>
              <a:rPr lang="en-US" dirty="0"/>
              <a:t>	*Unstructured / Globular regions</a:t>
            </a:r>
          </a:p>
          <a:p>
            <a:r>
              <a:rPr lang="en-US" dirty="0"/>
              <a:t>		- </a:t>
            </a:r>
            <a:r>
              <a:rPr lang="en-US" dirty="0">
                <a:hlinkClick r:id="rId4"/>
              </a:rPr>
              <a:t>Iupred</a:t>
            </a:r>
            <a:endParaRPr lang="en-US" dirty="0"/>
          </a:p>
          <a:p>
            <a:r>
              <a:rPr lang="en-US" dirty="0"/>
              <a:t>		- </a:t>
            </a:r>
            <a:r>
              <a:rPr lang="en-US" dirty="0" err="1">
                <a:hlinkClick r:id="rId3"/>
              </a:rPr>
              <a:t>Disopred</a:t>
            </a:r>
            <a:endParaRPr lang="en-US" dirty="0"/>
          </a:p>
          <a:p>
            <a:r>
              <a:rPr lang="en-US" dirty="0"/>
              <a:t>	* Aggregation regions</a:t>
            </a:r>
          </a:p>
          <a:p>
            <a:r>
              <a:rPr lang="en-US" dirty="0"/>
              <a:t>		- </a:t>
            </a:r>
            <a:r>
              <a:rPr lang="en-US" dirty="0">
                <a:hlinkClick r:id="rId5"/>
              </a:rPr>
              <a:t>aggrescan</a:t>
            </a:r>
            <a:endParaRPr lang="en-US" dirty="0"/>
          </a:p>
          <a:p>
            <a:r>
              <a:rPr lang="en-US" dirty="0"/>
              <a:t>	*Surface accessibility</a:t>
            </a:r>
          </a:p>
          <a:p>
            <a:r>
              <a:rPr lang="en-US" dirty="0"/>
              <a:t>		- </a:t>
            </a:r>
            <a:r>
              <a:rPr lang="en-US" dirty="0">
                <a:hlinkClick r:id="rId6"/>
              </a:rPr>
              <a:t>NetSurfP</a:t>
            </a:r>
            <a:endParaRPr lang="en-US" dirty="0"/>
          </a:p>
          <a:p>
            <a:r>
              <a:rPr lang="en-US" dirty="0"/>
              <a:t>		- </a:t>
            </a:r>
            <a:r>
              <a:rPr lang="en-US" dirty="0">
                <a:hlinkClick r:id="rId7"/>
              </a:rPr>
              <a:t>SABLE</a:t>
            </a:r>
            <a:endParaRPr lang="en-US" dirty="0"/>
          </a:p>
          <a:p>
            <a:r>
              <a:rPr lang="en-US" dirty="0"/>
              <a:t>	* Transmembrane  helix</a:t>
            </a:r>
          </a:p>
          <a:p>
            <a:r>
              <a:rPr lang="en-US" dirty="0"/>
              <a:t>		- </a:t>
            </a:r>
            <a:r>
              <a:rPr lang="en-US" u="sng" dirty="0">
                <a:hlinkClick r:id="rId8"/>
              </a:rPr>
              <a:t>TMHMM</a:t>
            </a:r>
            <a:endParaRPr lang="en-US" dirty="0"/>
          </a:p>
          <a:p>
            <a:r>
              <a:rPr lang="en-US" dirty="0"/>
              <a:t>	* Lots of predictions in one tool</a:t>
            </a:r>
          </a:p>
          <a:p>
            <a:r>
              <a:rPr lang="en-US" dirty="0"/>
              <a:t>		- </a:t>
            </a:r>
            <a:r>
              <a:rPr lang="en-US" u="sng" dirty="0">
                <a:hlinkClick r:id="rId9"/>
              </a:rPr>
              <a:t>PredictProtein</a:t>
            </a:r>
            <a:endParaRPr lang="en-US" u="sng" dirty="0"/>
          </a:p>
          <a:p>
            <a:endParaRPr lang="en-US" dirty="0"/>
          </a:p>
          <a:p>
            <a:endParaRPr lang="en-US" dirty="0"/>
          </a:p>
          <a:p>
            <a:r>
              <a:rPr lang="en-US" dirty="0"/>
              <a:t>	* Cellular location </a:t>
            </a:r>
          </a:p>
          <a:p>
            <a:r>
              <a:rPr lang="en-US" dirty="0"/>
              <a:t>		- </a:t>
            </a:r>
            <a:r>
              <a:rPr lang="en-US" dirty="0">
                <a:hlinkClick r:id="rId10"/>
              </a:rPr>
              <a:t>PsortB</a:t>
            </a:r>
            <a:endParaRPr lang="en-US" dirty="0"/>
          </a:p>
        </p:txBody>
      </p:sp>
      <p:sp>
        <p:nvSpPr>
          <p:cNvPr id="9" name="Rectangle 3"/>
          <p:cNvSpPr>
            <a:spLocks noChangeArrowheads="1"/>
          </p:cNvSpPr>
          <p:nvPr/>
        </p:nvSpPr>
        <p:spPr bwMode="auto">
          <a:xfrm>
            <a:off x="457200" y="3679825"/>
            <a:ext cx="9144000" cy="0"/>
          </a:xfrm>
          <a:prstGeom prst="rect">
            <a:avLst/>
          </a:prstGeom>
          <a:solidFill>
            <a:srgbClr val="FFFAF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a:ln>
                <a:noFill/>
              </a:ln>
              <a:solidFill>
                <a:schemeClr val="tx1"/>
              </a:solidFill>
              <a:effectLst/>
              <a:latin typeface="Arial" pitchFamily="34" charset="0"/>
              <a:cs typeface="Arial" pitchFamily="34" charset="0"/>
            </a:endParaRPr>
          </a:p>
        </p:txBody>
      </p:sp>
      <p:sp>
        <p:nvSpPr>
          <p:cNvPr id="4" name="3 Rectángulo"/>
          <p:cNvSpPr/>
          <p:nvPr/>
        </p:nvSpPr>
        <p:spPr>
          <a:xfrm>
            <a:off x="4415634" y="3178175"/>
            <a:ext cx="4572000" cy="1754326"/>
          </a:xfrm>
          <a:prstGeom prst="rect">
            <a:avLst/>
          </a:prstGeom>
          <a:ln w="38100">
            <a:solidFill>
              <a:schemeClr val="tx1"/>
            </a:solidFill>
          </a:ln>
        </p:spPr>
        <p:txBody>
          <a:bodyPr>
            <a:spAutoFit/>
          </a:bodyPr>
          <a:lstStyle/>
          <a:p>
            <a:r>
              <a:rPr lang="en-US" dirty="0"/>
              <a:t>We are going to make all this predictions for this protein:</a:t>
            </a:r>
          </a:p>
          <a:p>
            <a:r>
              <a:rPr lang="en-US" dirty="0">
                <a:hlinkClick r:id="rId11"/>
              </a:rPr>
              <a:t>http://www.uniprot.org/uniprot/Q63JW5.fasta</a:t>
            </a:r>
          </a:p>
          <a:p>
            <a:r>
              <a:rPr lang="en-US" dirty="0"/>
              <a:t>We know there are problems producing this protein in order to </a:t>
            </a:r>
            <a:r>
              <a:rPr lang="en-US" dirty="0" err="1"/>
              <a:t>cristalize</a:t>
            </a:r>
            <a:r>
              <a:rPr lang="en-US" dirty="0"/>
              <a:t> it. We expect to find a solution after running this predictions</a:t>
            </a:r>
            <a:endParaRPr lang="en-US" dirty="0">
              <a:hlinkClick r:id="rId11"/>
            </a:endParaRPr>
          </a:p>
        </p:txBody>
      </p:sp>
      <p:sp>
        <p:nvSpPr>
          <p:cNvPr id="6" name="5 Cerrar llave"/>
          <p:cNvSpPr/>
          <p:nvPr/>
        </p:nvSpPr>
        <p:spPr>
          <a:xfrm>
            <a:off x="3995936" y="2132856"/>
            <a:ext cx="360040" cy="3744416"/>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6 Rectángulo"/>
          <p:cNvSpPr/>
          <p:nvPr/>
        </p:nvSpPr>
        <p:spPr>
          <a:xfrm>
            <a:off x="4283968" y="6167045"/>
            <a:ext cx="4835332" cy="646331"/>
          </a:xfrm>
          <a:prstGeom prst="rect">
            <a:avLst/>
          </a:prstGeom>
          <a:ln w="38100">
            <a:solidFill>
              <a:schemeClr val="tx1"/>
            </a:solidFill>
          </a:ln>
        </p:spPr>
        <p:txBody>
          <a:bodyPr wrap="square">
            <a:spAutoFit/>
          </a:bodyPr>
          <a:lstStyle/>
          <a:p>
            <a:r>
              <a:rPr lang="en-US" dirty="0"/>
              <a:t>Here we will predict ADRA_ECOLI Cellular location</a:t>
            </a:r>
          </a:p>
          <a:p>
            <a:r>
              <a:rPr lang="en-US" dirty="0">
                <a:hlinkClick r:id="rId12"/>
              </a:rPr>
              <a:t>http://www.uniprot.org/uniprot/P0AAP1.fasta</a:t>
            </a:r>
            <a:endParaRPr lang="en-US" dirty="0"/>
          </a:p>
        </p:txBody>
      </p:sp>
      <p:cxnSp>
        <p:nvCxnSpPr>
          <p:cNvPr id="13" name="12 Conector recto de flecha"/>
          <p:cNvCxnSpPr>
            <a:stCxn id="7" idx="1"/>
          </p:cNvCxnSpPr>
          <p:nvPr/>
        </p:nvCxnSpPr>
        <p:spPr>
          <a:xfrm flipH="1" flipV="1">
            <a:off x="2843808" y="6490210"/>
            <a:ext cx="1440160" cy="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33314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16B2A9B-925B-B94E-B816-A1FCFEB61019}"/>
              </a:ext>
            </a:extLst>
          </p:cNvPr>
          <p:cNvPicPr>
            <a:picLocks noChangeAspect="1"/>
          </p:cNvPicPr>
          <p:nvPr/>
        </p:nvPicPr>
        <p:blipFill>
          <a:blip r:embed="rId2"/>
          <a:stretch>
            <a:fillRect/>
          </a:stretch>
        </p:blipFill>
        <p:spPr>
          <a:xfrm>
            <a:off x="2572800" y="722126"/>
            <a:ext cx="6546500" cy="5155146"/>
          </a:xfrm>
          <a:prstGeom prst="rect">
            <a:avLst/>
          </a:prstGeom>
        </p:spPr>
      </p:pic>
      <p:sp>
        <p:nvSpPr>
          <p:cNvPr id="3" name="2 CuadroTexto"/>
          <p:cNvSpPr txBox="1"/>
          <p:nvPr/>
        </p:nvSpPr>
        <p:spPr>
          <a:xfrm>
            <a:off x="5193225" y="21266"/>
            <a:ext cx="3926075" cy="830997"/>
          </a:xfrm>
          <a:prstGeom prst="rect">
            <a:avLst/>
          </a:prstGeom>
          <a:noFill/>
        </p:spPr>
        <p:txBody>
          <a:bodyPr wrap="none" rtlCol="0">
            <a:spAutoFit/>
          </a:bodyPr>
          <a:lstStyle/>
          <a:p>
            <a:pPr algn="r"/>
            <a:r>
              <a:rPr lang="en-US" sz="2800"/>
              <a:t>Sequence:</a:t>
            </a:r>
            <a:r>
              <a:rPr lang="en-US" sz="4800"/>
              <a:t> PSIPRED</a:t>
            </a:r>
            <a:endParaRPr lang="en-US" sz="280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09695" y="1934811"/>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16482" y="1934811"/>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88092" y="3481412"/>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Flecha derecha"/>
          <p:cNvSpPr/>
          <p:nvPr/>
        </p:nvSpPr>
        <p:spPr>
          <a:xfrm>
            <a:off x="2051720" y="4365104"/>
            <a:ext cx="432048" cy="21602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8 Flecha derecha"/>
          <p:cNvSpPr/>
          <p:nvPr/>
        </p:nvSpPr>
        <p:spPr>
          <a:xfrm>
            <a:off x="2051720" y="5013176"/>
            <a:ext cx="432048" cy="21602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9 Flecha derecha"/>
          <p:cNvSpPr/>
          <p:nvPr/>
        </p:nvSpPr>
        <p:spPr>
          <a:xfrm>
            <a:off x="2086962" y="5445224"/>
            <a:ext cx="432048" cy="21602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6 CuadroTexto"/>
          <p:cNvSpPr txBox="1"/>
          <p:nvPr/>
        </p:nvSpPr>
        <p:spPr>
          <a:xfrm>
            <a:off x="4380" y="3433482"/>
            <a:ext cx="2636782" cy="677108"/>
          </a:xfrm>
          <a:prstGeom prst="rect">
            <a:avLst/>
          </a:prstGeom>
          <a:noFill/>
        </p:spPr>
        <p:txBody>
          <a:bodyPr wrap="square" rtlCol="0">
            <a:spAutoFit/>
          </a:bodyPr>
          <a:lstStyle/>
          <a:p>
            <a:r>
              <a:rPr lang="en-US" sz="1400" dirty="0"/>
              <a:t>Paste here the sequence from this protein:</a:t>
            </a:r>
          </a:p>
          <a:p>
            <a:r>
              <a:rPr lang="en-US" sz="1000" dirty="0">
                <a:hlinkClick r:id="rId4"/>
              </a:rPr>
              <a:t>http://www.uniprot.org/uniprot/Q63JW5.fasta</a:t>
            </a:r>
            <a:endParaRPr lang="en-US" sz="1000" dirty="0"/>
          </a:p>
        </p:txBody>
      </p:sp>
      <p:sp>
        <p:nvSpPr>
          <p:cNvPr id="8" name="7 Rectángulo"/>
          <p:cNvSpPr/>
          <p:nvPr/>
        </p:nvSpPr>
        <p:spPr>
          <a:xfrm>
            <a:off x="755576" y="252098"/>
            <a:ext cx="3865032" cy="369332"/>
          </a:xfrm>
          <a:prstGeom prst="rect">
            <a:avLst/>
          </a:prstGeom>
        </p:spPr>
        <p:txBody>
          <a:bodyPr wrap="none">
            <a:spAutoFit/>
          </a:bodyPr>
          <a:lstStyle/>
          <a:p>
            <a:r>
              <a:rPr lang="en-US" dirty="0">
                <a:hlinkClick r:id="rId5"/>
              </a:rPr>
              <a:t>http://</a:t>
            </a:r>
            <a:r>
              <a:rPr lang="en-US" dirty="0">
                <a:hlinkClick r:id="rId6"/>
              </a:rPr>
              <a:t>bioinf.cs.ucl.ac.uk/psipred_new</a:t>
            </a:r>
            <a:r>
              <a:rPr lang="en-US" dirty="0">
                <a:hlinkClick r:id="rId5"/>
              </a:rPr>
              <a:t>/</a:t>
            </a:r>
          </a:p>
        </p:txBody>
      </p:sp>
      <p:sp>
        <p:nvSpPr>
          <p:cNvPr id="12" name="TextBox 11">
            <a:extLst>
              <a:ext uri="{FF2B5EF4-FFF2-40B4-BE49-F238E27FC236}">
                <a16:creationId xmlns:a16="http://schemas.microsoft.com/office/drawing/2014/main" id="{081A9004-1E90-8348-8446-5D30ADBC8E31}"/>
              </a:ext>
            </a:extLst>
          </p:cNvPr>
          <p:cNvSpPr txBox="1"/>
          <p:nvPr/>
        </p:nvSpPr>
        <p:spPr>
          <a:xfrm>
            <a:off x="107504" y="5202966"/>
            <a:ext cx="1731511" cy="646331"/>
          </a:xfrm>
          <a:prstGeom prst="rect">
            <a:avLst/>
          </a:prstGeom>
          <a:noFill/>
          <a:ln w="19050">
            <a:solidFill>
              <a:schemeClr val="tx1"/>
            </a:solidFill>
          </a:ln>
        </p:spPr>
        <p:txBody>
          <a:bodyPr wrap="square" rtlCol="0">
            <a:spAutoFit/>
          </a:bodyPr>
          <a:lstStyle/>
          <a:p>
            <a:r>
              <a:rPr lang="en-US" dirty="0"/>
              <a:t>Your email here, not mine!</a:t>
            </a:r>
          </a:p>
        </p:txBody>
      </p:sp>
    </p:spTree>
    <p:extLst>
      <p:ext uri="{BB962C8B-B14F-4D97-AF65-F5344CB8AC3E}">
        <p14:creationId xmlns:p14="http://schemas.microsoft.com/office/powerpoint/2010/main" val="17816323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65E83E-84D9-2E4E-B689-5A7DA2CD802A}"/>
              </a:ext>
            </a:extLst>
          </p:cNvPr>
          <p:cNvPicPr>
            <a:picLocks noChangeAspect="1"/>
          </p:cNvPicPr>
          <p:nvPr/>
        </p:nvPicPr>
        <p:blipFill>
          <a:blip r:embed="rId2"/>
          <a:stretch>
            <a:fillRect/>
          </a:stretch>
        </p:blipFill>
        <p:spPr>
          <a:xfrm>
            <a:off x="871" y="1484784"/>
            <a:ext cx="8444045" cy="5351950"/>
          </a:xfrm>
          <a:prstGeom prst="rect">
            <a:avLst/>
          </a:prstGeom>
        </p:spPr>
      </p:pic>
      <p:sp>
        <p:nvSpPr>
          <p:cNvPr id="7" name="3 CuadroTexto">
            <a:extLst>
              <a:ext uri="{FF2B5EF4-FFF2-40B4-BE49-F238E27FC236}">
                <a16:creationId xmlns:a16="http://schemas.microsoft.com/office/drawing/2014/main" id="{0377EC86-1C97-DF48-9055-0D6E79544D4F}"/>
              </a:ext>
            </a:extLst>
          </p:cNvPr>
          <p:cNvSpPr txBox="1"/>
          <p:nvPr/>
        </p:nvSpPr>
        <p:spPr>
          <a:xfrm>
            <a:off x="179512" y="116632"/>
            <a:ext cx="5184576" cy="1477328"/>
          </a:xfrm>
          <a:prstGeom prst="rect">
            <a:avLst/>
          </a:prstGeom>
          <a:solidFill>
            <a:schemeClr val="bg1"/>
          </a:solidFill>
          <a:ln w="19050">
            <a:noFill/>
          </a:ln>
        </p:spPr>
        <p:txBody>
          <a:bodyPr wrap="square" rtlCol="0">
            <a:spAutoFit/>
          </a:bodyPr>
          <a:lstStyle/>
          <a:p>
            <a:r>
              <a:rPr lang="en-US" dirty="0" err="1"/>
              <a:t>Psipred</a:t>
            </a:r>
            <a:r>
              <a:rPr lang="en-US" dirty="0"/>
              <a:t> secondary structure predictions: Helix, Beta (strand) and loop (coil).</a:t>
            </a:r>
          </a:p>
          <a:p>
            <a:r>
              <a:rPr lang="en-US" dirty="0" err="1"/>
              <a:t>Dispopred</a:t>
            </a:r>
            <a:r>
              <a:rPr lang="en-US" dirty="0"/>
              <a:t> disordered regions and disordered regions which could be involved in protein binding are also shown here</a:t>
            </a:r>
          </a:p>
        </p:txBody>
      </p:sp>
      <p:pic>
        <p:nvPicPr>
          <p:cNvPr id="8" name="Picture 7" descr="C:\Users\admin_local\AppData\Local\Microsoft\Windows\Temporary Internet Files\Content.IE5\8UJKXJHP\550px-Pointing_hand_cursor_vector.svg[1].png">
            <a:extLst>
              <a:ext uri="{FF2B5EF4-FFF2-40B4-BE49-F238E27FC236}">
                <a16:creationId xmlns:a16="http://schemas.microsoft.com/office/drawing/2014/main" id="{62722CBC-2171-294A-BA32-F5645A9E3AE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85781" y="5805264"/>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C:\Users\admin_local\AppData\Local\Microsoft\Windows\Temporary Internet Files\Content.IE5\8UJKXJHP\550px-Pointing_hand_cursor_vector.svg[1].png">
            <a:extLst>
              <a:ext uri="{FF2B5EF4-FFF2-40B4-BE49-F238E27FC236}">
                <a16:creationId xmlns:a16="http://schemas.microsoft.com/office/drawing/2014/main" id="{6C3E339C-95BC-4B4E-9809-8512EFA9923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2041" y="6154041"/>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C:\Users\admin_local\AppData\Local\Microsoft\Windows\Temporary Internet Files\Content.IE5\8UJKXJHP\550px-Pointing_hand_cursor_vector.svg[1].png">
            <a:extLst>
              <a:ext uri="{FF2B5EF4-FFF2-40B4-BE49-F238E27FC236}">
                <a16:creationId xmlns:a16="http://schemas.microsoft.com/office/drawing/2014/main" id="{6DB18C38-DDEC-BB41-BB3C-3F9C9A2FD28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2041" y="6524084"/>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5193225" y="21266"/>
            <a:ext cx="3926075" cy="830997"/>
          </a:xfrm>
          <a:prstGeom prst="rect">
            <a:avLst/>
          </a:prstGeom>
          <a:noFill/>
        </p:spPr>
        <p:txBody>
          <a:bodyPr wrap="none" rtlCol="0">
            <a:spAutoFit/>
          </a:bodyPr>
          <a:lstStyle/>
          <a:p>
            <a:pPr algn="r"/>
            <a:r>
              <a:rPr lang="en-US" sz="2800" dirty="0"/>
              <a:t>Sequence:</a:t>
            </a:r>
            <a:r>
              <a:rPr lang="en-US" sz="4800" dirty="0"/>
              <a:t> PSIPRED</a:t>
            </a:r>
            <a:endParaRPr lang="en-US" sz="2800" dirty="0"/>
          </a:p>
        </p:txBody>
      </p:sp>
    </p:spTree>
    <p:extLst>
      <p:ext uri="{BB962C8B-B14F-4D97-AF65-F5344CB8AC3E}">
        <p14:creationId xmlns:p14="http://schemas.microsoft.com/office/powerpoint/2010/main" val="38115690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CuadroTexto">
            <a:extLst>
              <a:ext uri="{FF2B5EF4-FFF2-40B4-BE49-F238E27FC236}">
                <a16:creationId xmlns:a16="http://schemas.microsoft.com/office/drawing/2014/main" id="{9E16571C-6AB1-4B4D-BFE6-5E66861E59E8}"/>
              </a:ext>
            </a:extLst>
          </p:cNvPr>
          <p:cNvSpPr txBox="1"/>
          <p:nvPr/>
        </p:nvSpPr>
        <p:spPr>
          <a:xfrm>
            <a:off x="5193225" y="21266"/>
            <a:ext cx="3926075" cy="830997"/>
          </a:xfrm>
          <a:prstGeom prst="rect">
            <a:avLst/>
          </a:prstGeom>
          <a:noFill/>
        </p:spPr>
        <p:txBody>
          <a:bodyPr wrap="none" rtlCol="0">
            <a:spAutoFit/>
          </a:bodyPr>
          <a:lstStyle/>
          <a:p>
            <a:pPr algn="r"/>
            <a:r>
              <a:rPr lang="en-US" sz="2800" dirty="0"/>
              <a:t>Sequence:</a:t>
            </a:r>
            <a:r>
              <a:rPr lang="en-US" sz="4800" dirty="0"/>
              <a:t> PSIPRED</a:t>
            </a:r>
            <a:endParaRPr lang="en-US" sz="2800" dirty="0"/>
          </a:p>
        </p:txBody>
      </p:sp>
      <p:pic>
        <p:nvPicPr>
          <p:cNvPr id="6" name="Picture 5" descr="A picture containing pencil&#10;&#10;Description automatically generated">
            <a:extLst>
              <a:ext uri="{FF2B5EF4-FFF2-40B4-BE49-F238E27FC236}">
                <a16:creationId xmlns:a16="http://schemas.microsoft.com/office/drawing/2014/main" id="{FC554F38-26B2-8149-A352-BC6811BF47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872818"/>
            <a:ext cx="4289812" cy="6005737"/>
          </a:xfrm>
          <a:prstGeom prst="rect">
            <a:avLst/>
          </a:prstGeom>
        </p:spPr>
      </p:pic>
      <p:sp>
        <p:nvSpPr>
          <p:cNvPr id="7" name="Rectangle 6">
            <a:extLst>
              <a:ext uri="{FF2B5EF4-FFF2-40B4-BE49-F238E27FC236}">
                <a16:creationId xmlns:a16="http://schemas.microsoft.com/office/drawing/2014/main" id="{E2CE5CEB-08CB-1347-A5D7-0F5DFB2707E3}"/>
              </a:ext>
            </a:extLst>
          </p:cNvPr>
          <p:cNvSpPr/>
          <p:nvPr/>
        </p:nvSpPr>
        <p:spPr>
          <a:xfrm>
            <a:off x="5148064" y="1556792"/>
            <a:ext cx="3415044" cy="1200329"/>
          </a:xfrm>
          <a:prstGeom prst="rect">
            <a:avLst/>
          </a:prstGeom>
        </p:spPr>
        <p:txBody>
          <a:bodyPr wrap="square">
            <a:spAutoFit/>
          </a:bodyPr>
          <a:lstStyle/>
          <a:p>
            <a:r>
              <a:rPr lang="en-US" dirty="0"/>
              <a:t>PSIPRED:</a:t>
            </a:r>
          </a:p>
          <a:p>
            <a:r>
              <a:rPr lang="en-US" dirty="0"/>
              <a:t>Predicted secondary structure for the input sequence Helix (H), Beta (E) and loop (C).</a:t>
            </a:r>
          </a:p>
        </p:txBody>
      </p:sp>
    </p:spTree>
    <p:extLst>
      <p:ext uri="{BB962C8B-B14F-4D97-AF65-F5344CB8AC3E}">
        <p14:creationId xmlns:p14="http://schemas.microsoft.com/office/powerpoint/2010/main" val="5425166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map&#10;&#10;Description automatically generated">
            <a:extLst>
              <a:ext uri="{FF2B5EF4-FFF2-40B4-BE49-F238E27FC236}">
                <a16:creationId xmlns:a16="http://schemas.microsoft.com/office/drawing/2014/main" id="{530DC39A-AD23-B84A-A43F-9A2BFE243A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14" y="2996952"/>
            <a:ext cx="9144000" cy="3277389"/>
          </a:xfrm>
          <a:prstGeom prst="rect">
            <a:avLst/>
          </a:prstGeom>
        </p:spPr>
      </p:pic>
      <p:sp>
        <p:nvSpPr>
          <p:cNvPr id="6" name="2 CuadroTexto">
            <a:extLst>
              <a:ext uri="{FF2B5EF4-FFF2-40B4-BE49-F238E27FC236}">
                <a16:creationId xmlns:a16="http://schemas.microsoft.com/office/drawing/2014/main" id="{FC8F388A-AFC2-AF42-AB67-928B1D0FE6CA}"/>
              </a:ext>
            </a:extLst>
          </p:cNvPr>
          <p:cNvSpPr txBox="1"/>
          <p:nvPr/>
        </p:nvSpPr>
        <p:spPr>
          <a:xfrm>
            <a:off x="5193225" y="21266"/>
            <a:ext cx="3926075" cy="830997"/>
          </a:xfrm>
          <a:prstGeom prst="rect">
            <a:avLst/>
          </a:prstGeom>
          <a:noFill/>
        </p:spPr>
        <p:txBody>
          <a:bodyPr wrap="none" rtlCol="0">
            <a:spAutoFit/>
          </a:bodyPr>
          <a:lstStyle/>
          <a:p>
            <a:pPr algn="r"/>
            <a:r>
              <a:rPr lang="en-US" sz="2800" dirty="0"/>
              <a:t>Sequence:</a:t>
            </a:r>
            <a:r>
              <a:rPr lang="en-US" sz="4800" dirty="0"/>
              <a:t> PSIPRED</a:t>
            </a:r>
            <a:endParaRPr lang="en-US" sz="2800" dirty="0"/>
          </a:p>
        </p:txBody>
      </p:sp>
      <p:sp>
        <p:nvSpPr>
          <p:cNvPr id="7" name="Rectangle 6">
            <a:extLst>
              <a:ext uri="{FF2B5EF4-FFF2-40B4-BE49-F238E27FC236}">
                <a16:creationId xmlns:a16="http://schemas.microsoft.com/office/drawing/2014/main" id="{02D0061C-F2E5-DA4C-8AAC-FF37D4CA3C6C}"/>
              </a:ext>
            </a:extLst>
          </p:cNvPr>
          <p:cNvSpPr/>
          <p:nvPr/>
        </p:nvSpPr>
        <p:spPr>
          <a:xfrm>
            <a:off x="179512" y="852263"/>
            <a:ext cx="8856984" cy="646331"/>
          </a:xfrm>
          <a:prstGeom prst="rect">
            <a:avLst/>
          </a:prstGeom>
        </p:spPr>
        <p:txBody>
          <a:bodyPr wrap="square">
            <a:spAutoFit/>
          </a:bodyPr>
          <a:lstStyle/>
          <a:p>
            <a:r>
              <a:rPr lang="en-US" dirty="0"/>
              <a:t>DISOPRED:</a:t>
            </a:r>
          </a:p>
          <a:p>
            <a:r>
              <a:rPr lang="en-US" dirty="0"/>
              <a:t>Predicted disordered regions (long regions with no secondary structure AKA unstructured)</a:t>
            </a:r>
          </a:p>
        </p:txBody>
      </p:sp>
      <p:sp>
        <p:nvSpPr>
          <p:cNvPr id="8" name="Rectangle 7">
            <a:extLst>
              <a:ext uri="{FF2B5EF4-FFF2-40B4-BE49-F238E27FC236}">
                <a16:creationId xmlns:a16="http://schemas.microsoft.com/office/drawing/2014/main" id="{72901363-2BC8-C84D-98A7-0903A341CE50}"/>
              </a:ext>
            </a:extLst>
          </p:cNvPr>
          <p:cNvSpPr/>
          <p:nvPr/>
        </p:nvSpPr>
        <p:spPr>
          <a:xfrm>
            <a:off x="395536" y="1751301"/>
            <a:ext cx="8640960" cy="646331"/>
          </a:xfrm>
          <a:prstGeom prst="rect">
            <a:avLst/>
          </a:prstGeom>
        </p:spPr>
        <p:txBody>
          <a:bodyPr wrap="square">
            <a:spAutoFit/>
          </a:bodyPr>
          <a:lstStyle/>
          <a:p>
            <a:r>
              <a:rPr lang="en-US" dirty="0"/>
              <a:t>These two peaks indicate that there is certain probability that this regions are disordered. There is a third, but less defined.</a:t>
            </a:r>
          </a:p>
        </p:txBody>
      </p:sp>
      <p:cxnSp>
        <p:nvCxnSpPr>
          <p:cNvPr id="10" name="Straight Connector 9">
            <a:extLst>
              <a:ext uri="{FF2B5EF4-FFF2-40B4-BE49-F238E27FC236}">
                <a16:creationId xmlns:a16="http://schemas.microsoft.com/office/drawing/2014/main" id="{B1B33294-EF0E-B24C-9A75-9704FFA28D2B}"/>
              </a:ext>
            </a:extLst>
          </p:cNvPr>
          <p:cNvCxnSpPr/>
          <p:nvPr/>
        </p:nvCxnSpPr>
        <p:spPr>
          <a:xfrm flipH="1">
            <a:off x="3203848" y="2276872"/>
            <a:ext cx="360040" cy="216024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1EFE0EA-B980-2F4D-9D7D-7E6149FE6094}"/>
              </a:ext>
            </a:extLst>
          </p:cNvPr>
          <p:cNvCxnSpPr/>
          <p:nvPr/>
        </p:nvCxnSpPr>
        <p:spPr>
          <a:xfrm>
            <a:off x="5364088" y="2276872"/>
            <a:ext cx="432048" cy="1512168"/>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57220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93D3FA23-8C4C-6F47-B68A-B698CF981110}"/>
              </a:ext>
            </a:extLst>
          </p:cNvPr>
          <p:cNvPicPr>
            <a:picLocks noChangeAspect="1"/>
          </p:cNvPicPr>
          <p:nvPr/>
        </p:nvPicPr>
        <p:blipFill rotWithShape="1">
          <a:blip r:embed="rId2">
            <a:extLst>
              <a:ext uri="{28A0092B-C50C-407E-A947-70E740481C1C}">
                <a14:useLocalDpi xmlns:a14="http://schemas.microsoft.com/office/drawing/2010/main" val="0"/>
              </a:ext>
            </a:extLst>
          </a:blip>
          <a:srcRect l="8629"/>
          <a:stretch/>
        </p:blipFill>
        <p:spPr>
          <a:xfrm>
            <a:off x="34988" y="1052736"/>
            <a:ext cx="6768753" cy="5722927"/>
          </a:xfrm>
          <a:prstGeom prst="rect">
            <a:avLst/>
          </a:prstGeom>
        </p:spPr>
      </p:pic>
      <p:sp>
        <p:nvSpPr>
          <p:cNvPr id="4" name="1 CuadroTexto">
            <a:extLst>
              <a:ext uri="{FF2B5EF4-FFF2-40B4-BE49-F238E27FC236}">
                <a16:creationId xmlns:a16="http://schemas.microsoft.com/office/drawing/2014/main" id="{320A8AE8-B39D-6142-A67F-3237F034E52B}"/>
              </a:ext>
            </a:extLst>
          </p:cNvPr>
          <p:cNvSpPr txBox="1"/>
          <p:nvPr/>
        </p:nvSpPr>
        <p:spPr>
          <a:xfrm>
            <a:off x="6372200" y="1052736"/>
            <a:ext cx="2653562" cy="5078313"/>
          </a:xfrm>
          <a:prstGeom prst="rect">
            <a:avLst/>
          </a:prstGeom>
          <a:noFill/>
        </p:spPr>
        <p:txBody>
          <a:bodyPr wrap="square" rtlCol="0">
            <a:spAutoFit/>
          </a:bodyPr>
          <a:lstStyle/>
          <a:p>
            <a:r>
              <a:rPr lang="en-US" dirty="0"/>
              <a:t>DOMPRED:</a:t>
            </a:r>
          </a:p>
          <a:p>
            <a:r>
              <a:rPr lang="en-US" dirty="0"/>
              <a:t>Domains are ancestral proteins that now are expressed together in a single chain.</a:t>
            </a:r>
          </a:p>
          <a:p>
            <a:endParaRPr lang="en-US" dirty="0"/>
          </a:p>
          <a:p>
            <a:r>
              <a:rPr lang="en-US" dirty="0"/>
              <a:t>The chart shows regions of our sequence that tend to align with C and N terminals of other sequences in the data base after a psi-blast search. (Those regions are found in the database as the end or the beginning of standalone proteins, so they are potential domain boundaries)</a:t>
            </a:r>
          </a:p>
        </p:txBody>
      </p:sp>
      <p:sp>
        <p:nvSpPr>
          <p:cNvPr id="5" name="2 CuadroTexto">
            <a:extLst>
              <a:ext uri="{FF2B5EF4-FFF2-40B4-BE49-F238E27FC236}">
                <a16:creationId xmlns:a16="http://schemas.microsoft.com/office/drawing/2014/main" id="{221B2C00-9D94-5648-8CBE-E595269D102B}"/>
              </a:ext>
            </a:extLst>
          </p:cNvPr>
          <p:cNvSpPr txBox="1"/>
          <p:nvPr/>
        </p:nvSpPr>
        <p:spPr>
          <a:xfrm>
            <a:off x="5193225" y="21266"/>
            <a:ext cx="3926075" cy="830997"/>
          </a:xfrm>
          <a:prstGeom prst="rect">
            <a:avLst/>
          </a:prstGeom>
          <a:noFill/>
        </p:spPr>
        <p:txBody>
          <a:bodyPr wrap="none" rtlCol="0">
            <a:spAutoFit/>
          </a:bodyPr>
          <a:lstStyle/>
          <a:p>
            <a:pPr algn="r"/>
            <a:r>
              <a:rPr lang="en-US" sz="2800" dirty="0"/>
              <a:t>Sequence:</a:t>
            </a:r>
            <a:r>
              <a:rPr lang="en-US" sz="4800" dirty="0"/>
              <a:t> PSIPRED</a:t>
            </a:r>
            <a:endParaRPr lang="en-US" sz="2800" dirty="0"/>
          </a:p>
        </p:txBody>
      </p:sp>
    </p:spTree>
    <p:extLst>
      <p:ext uri="{BB962C8B-B14F-4D97-AF65-F5344CB8AC3E}">
        <p14:creationId xmlns:p14="http://schemas.microsoft.com/office/powerpoint/2010/main" val="2056370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5 CuadroTexto">
            <a:extLst>
              <a:ext uri="{FF2B5EF4-FFF2-40B4-BE49-F238E27FC236}">
                <a16:creationId xmlns:a16="http://schemas.microsoft.com/office/drawing/2014/main" id="{D7D6B337-1533-AA47-A89E-9AD6B15D3D87}"/>
              </a:ext>
            </a:extLst>
          </p:cNvPr>
          <p:cNvSpPr txBox="1"/>
          <p:nvPr/>
        </p:nvSpPr>
        <p:spPr>
          <a:xfrm>
            <a:off x="5299344" y="21266"/>
            <a:ext cx="3819956" cy="1107996"/>
          </a:xfrm>
          <a:prstGeom prst="rect">
            <a:avLst/>
          </a:prstGeom>
          <a:noFill/>
        </p:spPr>
        <p:txBody>
          <a:bodyPr wrap="none" rtlCol="0">
            <a:spAutoFit/>
          </a:bodyPr>
          <a:lstStyle/>
          <a:p>
            <a:pPr algn="r"/>
            <a:r>
              <a:rPr lang="en-US" sz="2800" dirty="0"/>
              <a:t>Sequence:</a:t>
            </a:r>
            <a:r>
              <a:rPr lang="en-US" sz="4800" dirty="0"/>
              <a:t> </a:t>
            </a:r>
            <a:r>
              <a:rPr lang="en-US" sz="4800" dirty="0" err="1"/>
              <a:t>IUPred</a:t>
            </a:r>
            <a:endParaRPr lang="en-US" sz="4800" dirty="0"/>
          </a:p>
          <a:p>
            <a:pPr algn="r"/>
            <a:r>
              <a:rPr lang="en-US" dirty="0"/>
              <a:t>Unstructured (AKA disordered) regions</a:t>
            </a:r>
          </a:p>
        </p:txBody>
      </p:sp>
      <p:pic>
        <p:nvPicPr>
          <p:cNvPr id="5" name="Picture 4">
            <a:hlinkClick r:id="rId2"/>
            <a:extLst>
              <a:ext uri="{FF2B5EF4-FFF2-40B4-BE49-F238E27FC236}">
                <a16:creationId xmlns:a16="http://schemas.microsoft.com/office/drawing/2014/main" id="{7D5C6EC8-E8A8-864A-9F9F-80EAF2EA33C9}"/>
              </a:ext>
            </a:extLst>
          </p:cNvPr>
          <p:cNvPicPr>
            <a:picLocks noChangeAspect="1"/>
          </p:cNvPicPr>
          <p:nvPr/>
        </p:nvPicPr>
        <p:blipFill>
          <a:blip r:embed="rId3"/>
          <a:stretch>
            <a:fillRect/>
          </a:stretch>
        </p:blipFill>
        <p:spPr>
          <a:xfrm>
            <a:off x="1650" y="2060848"/>
            <a:ext cx="9144000" cy="4191460"/>
          </a:xfrm>
          <a:prstGeom prst="rect">
            <a:avLst/>
          </a:prstGeom>
        </p:spPr>
      </p:pic>
      <p:pic>
        <p:nvPicPr>
          <p:cNvPr id="6" name="Picture 5" descr="C:\Users\admin_local\AppData\Local\Microsoft\Windows\Temporary Internet Files\Content.IE5\8UJKXJHP\550px-Pointing_hand_cursor_vector.svg[1].png">
            <a:extLst>
              <a:ext uri="{FF2B5EF4-FFF2-40B4-BE49-F238E27FC236}">
                <a16:creationId xmlns:a16="http://schemas.microsoft.com/office/drawing/2014/main" id="{F1870159-9B35-3D4C-8254-02796B1BA0E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14010" y="5532228"/>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7" name="1 CuadroTexto">
            <a:extLst>
              <a:ext uri="{FF2B5EF4-FFF2-40B4-BE49-F238E27FC236}">
                <a16:creationId xmlns:a16="http://schemas.microsoft.com/office/drawing/2014/main" id="{E927B6D0-8E70-B548-A353-576F4D91177A}"/>
              </a:ext>
            </a:extLst>
          </p:cNvPr>
          <p:cNvSpPr txBox="1"/>
          <p:nvPr/>
        </p:nvSpPr>
        <p:spPr>
          <a:xfrm>
            <a:off x="1621322" y="6396324"/>
            <a:ext cx="2599109" cy="369332"/>
          </a:xfrm>
          <a:prstGeom prst="rect">
            <a:avLst/>
          </a:prstGeom>
          <a:noFill/>
          <a:ln w="19050">
            <a:solidFill>
              <a:schemeClr val="tx1"/>
            </a:solidFill>
          </a:ln>
        </p:spPr>
        <p:txBody>
          <a:bodyPr wrap="none" rtlCol="0">
            <a:spAutoFit/>
          </a:bodyPr>
          <a:lstStyle/>
          <a:p>
            <a:r>
              <a:rPr lang="en-US"/>
              <a:t>Paste your sequence here</a:t>
            </a:r>
          </a:p>
        </p:txBody>
      </p:sp>
      <p:cxnSp>
        <p:nvCxnSpPr>
          <p:cNvPr id="8" name="7 Conector recto de flecha">
            <a:extLst>
              <a:ext uri="{FF2B5EF4-FFF2-40B4-BE49-F238E27FC236}">
                <a16:creationId xmlns:a16="http://schemas.microsoft.com/office/drawing/2014/main" id="{1A8DAC98-FB7E-474D-ACD5-4CCB352A785E}"/>
              </a:ext>
            </a:extLst>
          </p:cNvPr>
          <p:cNvCxnSpPr/>
          <p:nvPr/>
        </p:nvCxnSpPr>
        <p:spPr>
          <a:xfrm flipH="1" flipV="1">
            <a:off x="2926992" y="5322470"/>
            <a:ext cx="1" cy="606757"/>
          </a:xfrm>
          <a:prstGeom prst="straightConnector1">
            <a:avLst/>
          </a:prstGeom>
          <a:ln w="25400">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9D3C7A5-7BDD-5B4E-995A-5270FB8D4CC4}"/>
              </a:ext>
            </a:extLst>
          </p:cNvPr>
          <p:cNvCxnSpPr/>
          <p:nvPr/>
        </p:nvCxnSpPr>
        <p:spPr>
          <a:xfrm flipV="1">
            <a:off x="2917466" y="5100180"/>
            <a:ext cx="0" cy="131114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pic>
        <p:nvPicPr>
          <p:cNvPr id="11" name="Picture 10" descr="C:\Users\admin_local\AppData\Local\Microsoft\Windows\Temporary Internet Files\Content.IE5\8UJKXJHP\550px-Pointing_hand_cursor_vector.svg[1].png">
            <a:extLst>
              <a:ext uri="{FF2B5EF4-FFF2-40B4-BE49-F238E27FC236}">
                <a16:creationId xmlns:a16="http://schemas.microsoft.com/office/drawing/2014/main" id="{D8B78E4D-E468-5248-ABDF-1BC6D8E05F2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43638" y="5974956"/>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0253182A-E5D2-424A-814D-08A541D32DA7}"/>
              </a:ext>
            </a:extLst>
          </p:cNvPr>
          <p:cNvSpPr/>
          <p:nvPr/>
        </p:nvSpPr>
        <p:spPr>
          <a:xfrm>
            <a:off x="179512" y="1194693"/>
            <a:ext cx="8640960" cy="646331"/>
          </a:xfrm>
          <a:prstGeom prst="rect">
            <a:avLst/>
          </a:prstGeom>
        </p:spPr>
        <p:txBody>
          <a:bodyPr wrap="square">
            <a:spAutoFit/>
          </a:bodyPr>
          <a:lstStyle/>
          <a:p>
            <a:r>
              <a:rPr lang="en-US" dirty="0"/>
              <a:t>Domain boundaries tend to be disordered. In this case we use this option in order to make our predictions</a:t>
            </a:r>
          </a:p>
        </p:txBody>
      </p:sp>
    </p:spTree>
    <p:extLst>
      <p:ext uri="{BB962C8B-B14F-4D97-AF65-F5344CB8AC3E}">
        <p14:creationId xmlns:p14="http://schemas.microsoft.com/office/powerpoint/2010/main" val="12506859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5 CuadroTexto">
            <a:extLst>
              <a:ext uri="{FF2B5EF4-FFF2-40B4-BE49-F238E27FC236}">
                <a16:creationId xmlns:a16="http://schemas.microsoft.com/office/drawing/2014/main" id="{4C242309-5FD7-1840-9B60-21D2E2783867}"/>
              </a:ext>
            </a:extLst>
          </p:cNvPr>
          <p:cNvSpPr txBox="1"/>
          <p:nvPr/>
        </p:nvSpPr>
        <p:spPr>
          <a:xfrm>
            <a:off x="5299344" y="21266"/>
            <a:ext cx="3819956" cy="1107996"/>
          </a:xfrm>
          <a:prstGeom prst="rect">
            <a:avLst/>
          </a:prstGeom>
          <a:noFill/>
        </p:spPr>
        <p:txBody>
          <a:bodyPr wrap="none" rtlCol="0">
            <a:spAutoFit/>
          </a:bodyPr>
          <a:lstStyle/>
          <a:p>
            <a:pPr algn="r"/>
            <a:r>
              <a:rPr lang="en-US" sz="2800" dirty="0"/>
              <a:t>Sequence:</a:t>
            </a:r>
            <a:r>
              <a:rPr lang="en-US" sz="4800" dirty="0"/>
              <a:t> </a:t>
            </a:r>
            <a:r>
              <a:rPr lang="en-US" sz="4800" dirty="0" err="1"/>
              <a:t>IUPred</a:t>
            </a:r>
            <a:endParaRPr lang="en-US" sz="4800" dirty="0"/>
          </a:p>
          <a:p>
            <a:pPr algn="r"/>
            <a:r>
              <a:rPr lang="en-US" dirty="0"/>
              <a:t>Unstructured (AKA disordered) regions</a:t>
            </a:r>
          </a:p>
        </p:txBody>
      </p:sp>
      <p:pic>
        <p:nvPicPr>
          <p:cNvPr id="6" name="Picture 5">
            <a:extLst>
              <a:ext uri="{FF2B5EF4-FFF2-40B4-BE49-F238E27FC236}">
                <a16:creationId xmlns:a16="http://schemas.microsoft.com/office/drawing/2014/main" id="{BDAF3596-80D7-984F-8E39-7B7AD0A24119}"/>
              </a:ext>
            </a:extLst>
          </p:cNvPr>
          <p:cNvPicPr>
            <a:picLocks noChangeAspect="1"/>
          </p:cNvPicPr>
          <p:nvPr/>
        </p:nvPicPr>
        <p:blipFill>
          <a:blip r:embed="rId2"/>
          <a:stretch>
            <a:fillRect/>
          </a:stretch>
        </p:blipFill>
        <p:spPr>
          <a:xfrm>
            <a:off x="107504" y="1259987"/>
            <a:ext cx="9144000" cy="4338025"/>
          </a:xfrm>
          <a:prstGeom prst="rect">
            <a:avLst/>
          </a:prstGeom>
        </p:spPr>
      </p:pic>
      <p:sp>
        <p:nvSpPr>
          <p:cNvPr id="7" name="3 Rectángulo">
            <a:extLst>
              <a:ext uri="{FF2B5EF4-FFF2-40B4-BE49-F238E27FC236}">
                <a16:creationId xmlns:a16="http://schemas.microsoft.com/office/drawing/2014/main" id="{499A8C12-E63C-7B42-8DA7-A82E1C896853}"/>
              </a:ext>
            </a:extLst>
          </p:cNvPr>
          <p:cNvSpPr/>
          <p:nvPr/>
        </p:nvSpPr>
        <p:spPr>
          <a:xfrm>
            <a:off x="395536" y="2636912"/>
            <a:ext cx="3228188" cy="936104"/>
          </a:xfrm>
          <a:prstGeom prst="rect">
            <a:avLst/>
          </a:prstGeom>
          <a:noFill/>
          <a:ln w="508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8" name="10 Rectángulo">
            <a:extLst>
              <a:ext uri="{FF2B5EF4-FFF2-40B4-BE49-F238E27FC236}">
                <a16:creationId xmlns:a16="http://schemas.microsoft.com/office/drawing/2014/main" id="{6C59D2AD-0734-8B4B-A906-696ECA1F36C3}"/>
              </a:ext>
            </a:extLst>
          </p:cNvPr>
          <p:cNvSpPr/>
          <p:nvPr/>
        </p:nvSpPr>
        <p:spPr>
          <a:xfrm>
            <a:off x="4623538" y="2235090"/>
            <a:ext cx="4412958" cy="1337926"/>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9" name="4 CuadroTexto">
            <a:extLst>
              <a:ext uri="{FF2B5EF4-FFF2-40B4-BE49-F238E27FC236}">
                <a16:creationId xmlns:a16="http://schemas.microsoft.com/office/drawing/2014/main" id="{AB6A3BE8-484B-304F-9137-78A480CC3931}"/>
              </a:ext>
            </a:extLst>
          </p:cNvPr>
          <p:cNvSpPr txBox="1"/>
          <p:nvPr/>
        </p:nvSpPr>
        <p:spPr>
          <a:xfrm>
            <a:off x="1259632" y="1484617"/>
            <a:ext cx="1435329" cy="461665"/>
          </a:xfrm>
          <a:prstGeom prst="rect">
            <a:avLst/>
          </a:prstGeom>
          <a:noFill/>
          <a:ln w="19050">
            <a:solidFill>
              <a:schemeClr val="tx1"/>
            </a:solidFill>
          </a:ln>
        </p:spPr>
        <p:txBody>
          <a:bodyPr wrap="none" rtlCol="0">
            <a:spAutoFit/>
          </a:bodyPr>
          <a:lstStyle/>
          <a:p>
            <a:r>
              <a:rPr lang="en-US" sz="1200" b="1">
                <a:solidFill>
                  <a:srgbClr val="92D050"/>
                </a:solidFill>
              </a:rPr>
              <a:t>Low</a:t>
            </a:r>
            <a:r>
              <a:rPr lang="en-US" sz="1200">
                <a:solidFill>
                  <a:srgbClr val="92D050"/>
                </a:solidFill>
              </a:rPr>
              <a:t> </a:t>
            </a:r>
            <a:r>
              <a:rPr lang="en-US" sz="1200"/>
              <a:t>disorder region</a:t>
            </a:r>
          </a:p>
          <a:p>
            <a:r>
              <a:rPr lang="en-US" sz="1200"/>
              <a:t>(tendency)</a:t>
            </a:r>
          </a:p>
        </p:txBody>
      </p:sp>
      <p:sp>
        <p:nvSpPr>
          <p:cNvPr id="10" name="12 CuadroTexto">
            <a:extLst>
              <a:ext uri="{FF2B5EF4-FFF2-40B4-BE49-F238E27FC236}">
                <a16:creationId xmlns:a16="http://schemas.microsoft.com/office/drawing/2014/main" id="{056D9D41-2DF0-9243-A033-5ED3B582BC25}"/>
              </a:ext>
            </a:extLst>
          </p:cNvPr>
          <p:cNvSpPr txBox="1"/>
          <p:nvPr/>
        </p:nvSpPr>
        <p:spPr>
          <a:xfrm>
            <a:off x="6228184" y="4354681"/>
            <a:ext cx="1464503" cy="461665"/>
          </a:xfrm>
          <a:prstGeom prst="rect">
            <a:avLst/>
          </a:prstGeom>
          <a:noFill/>
          <a:ln w="19050">
            <a:solidFill>
              <a:schemeClr val="tx1"/>
            </a:solidFill>
          </a:ln>
        </p:spPr>
        <p:txBody>
          <a:bodyPr wrap="square" rtlCol="0">
            <a:spAutoFit/>
          </a:bodyPr>
          <a:lstStyle/>
          <a:p>
            <a:r>
              <a:rPr lang="en-US" sz="1200" b="1">
                <a:solidFill>
                  <a:srgbClr val="FF0000"/>
                </a:solidFill>
              </a:rPr>
              <a:t>High</a:t>
            </a:r>
            <a:r>
              <a:rPr lang="en-US" sz="1200">
                <a:solidFill>
                  <a:srgbClr val="FF0000"/>
                </a:solidFill>
              </a:rPr>
              <a:t> </a:t>
            </a:r>
            <a:r>
              <a:rPr lang="en-US" sz="1200"/>
              <a:t>disorder region</a:t>
            </a:r>
          </a:p>
          <a:p>
            <a:r>
              <a:rPr lang="en-US" sz="1200"/>
              <a:t>(tendency)</a:t>
            </a:r>
          </a:p>
        </p:txBody>
      </p:sp>
      <p:cxnSp>
        <p:nvCxnSpPr>
          <p:cNvPr id="11" name="9 Conector recto de flecha">
            <a:extLst>
              <a:ext uri="{FF2B5EF4-FFF2-40B4-BE49-F238E27FC236}">
                <a16:creationId xmlns:a16="http://schemas.microsoft.com/office/drawing/2014/main" id="{A70B3088-B52A-CD42-A134-4D971FE4847B}"/>
              </a:ext>
            </a:extLst>
          </p:cNvPr>
          <p:cNvCxnSpPr>
            <a:stCxn id="9" idx="2"/>
          </p:cNvCxnSpPr>
          <p:nvPr/>
        </p:nvCxnSpPr>
        <p:spPr>
          <a:xfrm flipH="1">
            <a:off x="1973171" y="1946282"/>
            <a:ext cx="4126" cy="54644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1DAD2F9-FB0C-C348-A843-1A6A7BF3B4A6}"/>
              </a:ext>
            </a:extLst>
          </p:cNvPr>
          <p:cNvCxnSpPr>
            <a:stCxn id="10" idx="0"/>
          </p:cNvCxnSpPr>
          <p:nvPr/>
        </p:nvCxnSpPr>
        <p:spPr>
          <a:xfrm flipH="1" flipV="1">
            <a:off x="6948264" y="3573016"/>
            <a:ext cx="12172" cy="78166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E6748AA9-D16E-7D40-A142-24A3A153A636}"/>
              </a:ext>
            </a:extLst>
          </p:cNvPr>
          <p:cNvSpPr/>
          <p:nvPr/>
        </p:nvSpPr>
        <p:spPr>
          <a:xfrm>
            <a:off x="121078" y="5822642"/>
            <a:ext cx="8640960" cy="369332"/>
          </a:xfrm>
          <a:prstGeom prst="rect">
            <a:avLst/>
          </a:prstGeom>
        </p:spPr>
        <p:txBody>
          <a:bodyPr wrap="square">
            <a:spAutoFit/>
          </a:bodyPr>
          <a:lstStyle/>
          <a:p>
            <a:r>
              <a:rPr lang="en-US" dirty="0" err="1"/>
              <a:t>Iupred</a:t>
            </a:r>
            <a:r>
              <a:rPr lang="en-US" dirty="0"/>
              <a:t> does not predict a clear </a:t>
            </a:r>
            <a:r>
              <a:rPr lang="en-US" dirty="0" err="1"/>
              <a:t>unustructured</a:t>
            </a:r>
            <a:r>
              <a:rPr lang="en-US" dirty="0"/>
              <a:t> region or a clear domain</a:t>
            </a:r>
          </a:p>
        </p:txBody>
      </p:sp>
    </p:spTree>
    <p:extLst>
      <p:ext uri="{BB962C8B-B14F-4D97-AF65-F5344CB8AC3E}">
        <p14:creationId xmlns:p14="http://schemas.microsoft.com/office/powerpoint/2010/main" val="4948260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4711875" y="21266"/>
            <a:ext cx="4407425" cy="1107996"/>
          </a:xfrm>
          <a:prstGeom prst="rect">
            <a:avLst/>
          </a:prstGeom>
          <a:noFill/>
        </p:spPr>
        <p:txBody>
          <a:bodyPr wrap="none" rtlCol="0">
            <a:spAutoFit/>
          </a:bodyPr>
          <a:lstStyle/>
          <a:p>
            <a:pPr algn="r"/>
            <a:r>
              <a:rPr lang="en-US" sz="2800"/>
              <a:t>Sequence:</a:t>
            </a:r>
            <a:r>
              <a:rPr lang="en-US" sz="4800"/>
              <a:t> </a:t>
            </a:r>
            <a:r>
              <a:rPr lang="en-US" sz="4800" err="1"/>
              <a:t>Aggrescan</a:t>
            </a:r>
            <a:endParaRPr lang="en-US" sz="4800"/>
          </a:p>
          <a:p>
            <a:pPr algn="r"/>
            <a:r>
              <a:rPr lang="en-US"/>
              <a:t>Aggregation Hot-Spots</a:t>
            </a:r>
          </a:p>
        </p:txBody>
      </p:sp>
      <p:pic>
        <p:nvPicPr>
          <p:cNvPr id="40963" name="Picture 3">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762" t="13095" r="27143" b="12649"/>
          <a:stretch/>
        </p:blipFill>
        <p:spPr bwMode="auto">
          <a:xfrm>
            <a:off x="0" y="188640"/>
            <a:ext cx="4432428" cy="3866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6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2828" b="2828"/>
          <a:stretch/>
        </p:blipFill>
        <p:spPr bwMode="auto">
          <a:xfrm>
            <a:off x="2995397" y="1844824"/>
            <a:ext cx="6096001" cy="46010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5148064" y="1302377"/>
            <a:ext cx="2599109" cy="369332"/>
          </a:xfrm>
          <a:prstGeom prst="rect">
            <a:avLst/>
          </a:prstGeom>
          <a:noFill/>
          <a:ln w="19050">
            <a:solidFill>
              <a:schemeClr val="tx1"/>
            </a:solidFill>
          </a:ln>
        </p:spPr>
        <p:txBody>
          <a:bodyPr wrap="none" rtlCol="0">
            <a:spAutoFit/>
          </a:bodyPr>
          <a:lstStyle/>
          <a:p>
            <a:r>
              <a:rPr lang="en-US"/>
              <a:t>Paste your sequence here</a:t>
            </a:r>
          </a:p>
        </p:txBody>
      </p:sp>
      <p:cxnSp>
        <p:nvCxnSpPr>
          <p:cNvPr id="8" name="7 Conector recto de flecha"/>
          <p:cNvCxnSpPr/>
          <p:nvPr/>
        </p:nvCxnSpPr>
        <p:spPr>
          <a:xfrm flipH="1" flipV="1">
            <a:off x="1557190" y="3429000"/>
            <a:ext cx="1" cy="606757"/>
          </a:xfrm>
          <a:prstGeom prst="straightConnector1">
            <a:avLst/>
          </a:prstGeom>
          <a:ln w="25400">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B758A224-2435-8342-BB69-B855B303A1D1}"/>
              </a:ext>
            </a:extLst>
          </p:cNvPr>
          <p:cNvCxnSpPr>
            <a:stCxn id="2" idx="1"/>
          </p:cNvCxnSpPr>
          <p:nvPr/>
        </p:nvCxnSpPr>
        <p:spPr>
          <a:xfrm flipH="1">
            <a:off x="1557190" y="1487043"/>
            <a:ext cx="3590874" cy="100585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68544B08-DA0F-C24C-A8DC-D66FED916A39}"/>
              </a:ext>
            </a:extLst>
          </p:cNvPr>
          <p:cNvSpPr/>
          <p:nvPr/>
        </p:nvSpPr>
        <p:spPr>
          <a:xfrm>
            <a:off x="-19091" y="4513473"/>
            <a:ext cx="3654987" cy="2031325"/>
          </a:xfrm>
          <a:prstGeom prst="rect">
            <a:avLst/>
          </a:prstGeom>
        </p:spPr>
        <p:txBody>
          <a:bodyPr wrap="square">
            <a:spAutoFit/>
          </a:bodyPr>
          <a:lstStyle/>
          <a:p>
            <a:r>
              <a:rPr lang="en-US" dirty="0" err="1"/>
              <a:t>Aggrescan</a:t>
            </a:r>
            <a:r>
              <a:rPr lang="en-US" dirty="0"/>
              <a:t> predicts a big aggregation hot-</a:t>
            </a:r>
            <a:r>
              <a:rPr lang="en-US" dirty="0" err="1"/>
              <a:t>stpot</a:t>
            </a:r>
            <a:endParaRPr lang="en-US" dirty="0"/>
          </a:p>
          <a:p>
            <a:r>
              <a:rPr lang="en-US" dirty="0" err="1"/>
              <a:t>Aggrescan</a:t>
            </a:r>
            <a:r>
              <a:rPr lang="en-US" dirty="0"/>
              <a:t> does not know if this region is surface exposed or not</a:t>
            </a:r>
          </a:p>
          <a:p>
            <a:r>
              <a:rPr lang="en-US" dirty="0"/>
              <a:t>(There is no problem with an aggregation hot spot which is not surface exposed)</a:t>
            </a:r>
          </a:p>
        </p:txBody>
      </p:sp>
      <p:cxnSp>
        <p:nvCxnSpPr>
          <p:cNvPr id="9" name="Straight Connector 8">
            <a:extLst>
              <a:ext uri="{FF2B5EF4-FFF2-40B4-BE49-F238E27FC236}">
                <a16:creationId xmlns:a16="http://schemas.microsoft.com/office/drawing/2014/main" id="{CE449A57-750C-E64A-9049-B35A001CD97E}"/>
              </a:ext>
            </a:extLst>
          </p:cNvPr>
          <p:cNvCxnSpPr/>
          <p:nvPr/>
        </p:nvCxnSpPr>
        <p:spPr>
          <a:xfrm flipV="1">
            <a:off x="3635896" y="4365104"/>
            <a:ext cx="2952328" cy="504056"/>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82891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a:extLst>
              <a:ext uri="{FF2B5EF4-FFF2-40B4-BE49-F238E27FC236}">
                <a16:creationId xmlns:a16="http://schemas.microsoft.com/office/drawing/2014/main" id="{CEDF95C3-099D-4D48-98D0-9CE0C3BCE786}"/>
              </a:ext>
            </a:extLst>
          </p:cNvPr>
          <p:cNvPicPr>
            <a:picLocks noChangeAspect="1"/>
          </p:cNvPicPr>
          <p:nvPr/>
        </p:nvPicPr>
        <p:blipFill>
          <a:blip r:embed="rId3"/>
          <a:stretch>
            <a:fillRect/>
          </a:stretch>
        </p:blipFill>
        <p:spPr>
          <a:xfrm>
            <a:off x="5754050" y="1129262"/>
            <a:ext cx="3389950" cy="2708920"/>
          </a:xfrm>
          <a:prstGeom prst="rect">
            <a:avLst/>
          </a:prstGeom>
        </p:spPr>
      </p:pic>
      <p:sp>
        <p:nvSpPr>
          <p:cNvPr id="3" name="2 CuadroTexto"/>
          <p:cNvSpPr txBox="1"/>
          <p:nvPr/>
        </p:nvSpPr>
        <p:spPr>
          <a:xfrm>
            <a:off x="5047480" y="21266"/>
            <a:ext cx="4071820" cy="1107996"/>
          </a:xfrm>
          <a:prstGeom prst="rect">
            <a:avLst/>
          </a:prstGeom>
          <a:noFill/>
        </p:spPr>
        <p:txBody>
          <a:bodyPr wrap="none" rtlCol="0">
            <a:spAutoFit/>
          </a:bodyPr>
          <a:lstStyle/>
          <a:p>
            <a:pPr algn="r"/>
            <a:r>
              <a:rPr lang="en-US" sz="2800"/>
              <a:t>Sequence:</a:t>
            </a:r>
            <a:r>
              <a:rPr lang="en-US" sz="4800"/>
              <a:t> </a:t>
            </a:r>
            <a:r>
              <a:rPr lang="en-US" sz="4800" err="1"/>
              <a:t>NetSurfP</a:t>
            </a:r>
            <a:endParaRPr lang="en-US" sz="4800"/>
          </a:p>
          <a:p>
            <a:pPr algn="r"/>
            <a:r>
              <a:rPr lang="en-US"/>
              <a:t>Surface Accessibility</a:t>
            </a:r>
          </a:p>
        </p:txBody>
      </p:sp>
      <p:pic>
        <p:nvPicPr>
          <p:cNvPr id="4198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524" t="4167" r="17381" b="2381"/>
          <a:stretch/>
        </p:blipFill>
        <p:spPr bwMode="auto">
          <a:xfrm>
            <a:off x="0" y="794961"/>
            <a:ext cx="6063132" cy="58043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6261065" y="3987817"/>
            <a:ext cx="2599109" cy="369332"/>
          </a:xfrm>
          <a:prstGeom prst="rect">
            <a:avLst/>
          </a:prstGeom>
          <a:noFill/>
          <a:ln w="19050">
            <a:solidFill>
              <a:schemeClr val="tx1"/>
            </a:solidFill>
          </a:ln>
        </p:spPr>
        <p:txBody>
          <a:bodyPr wrap="square" rtlCol="0">
            <a:spAutoFit/>
          </a:bodyPr>
          <a:lstStyle/>
          <a:p>
            <a:r>
              <a:rPr lang="en-US"/>
              <a:t>Paste your sequence here</a:t>
            </a:r>
          </a:p>
        </p:txBody>
      </p:sp>
      <p:cxnSp>
        <p:nvCxnSpPr>
          <p:cNvPr id="6" name="5 Conector recto de flecha"/>
          <p:cNvCxnSpPr>
            <a:cxnSpLocks/>
            <a:stCxn id="5" idx="0"/>
          </p:cNvCxnSpPr>
          <p:nvPr/>
        </p:nvCxnSpPr>
        <p:spPr>
          <a:xfrm flipV="1">
            <a:off x="7560620" y="2996953"/>
            <a:ext cx="0" cy="99086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43DD79C5-65A6-3945-90BB-B342C42BD9AE}"/>
              </a:ext>
            </a:extLst>
          </p:cNvPr>
          <p:cNvSpPr/>
          <p:nvPr/>
        </p:nvSpPr>
        <p:spPr>
          <a:xfrm>
            <a:off x="163818" y="188640"/>
            <a:ext cx="4685729" cy="646331"/>
          </a:xfrm>
          <a:prstGeom prst="rect">
            <a:avLst/>
          </a:prstGeom>
        </p:spPr>
        <p:txBody>
          <a:bodyPr wrap="square">
            <a:spAutoFit/>
          </a:bodyPr>
          <a:lstStyle/>
          <a:p>
            <a:r>
              <a:rPr lang="en-US" dirty="0"/>
              <a:t>Prediction of surface accessibility to see if aggregation regions are in the surface</a:t>
            </a:r>
          </a:p>
        </p:txBody>
      </p:sp>
    </p:spTree>
    <p:extLst>
      <p:ext uri="{BB962C8B-B14F-4D97-AF65-F5344CB8AC3E}">
        <p14:creationId xmlns:p14="http://schemas.microsoft.com/office/powerpoint/2010/main" val="12199326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952" t="8184" r="22023" b="7341"/>
          <a:stretch/>
        </p:blipFill>
        <p:spPr bwMode="auto">
          <a:xfrm>
            <a:off x="5993239" y="1196752"/>
            <a:ext cx="3126061" cy="3704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5752353" y="21266"/>
            <a:ext cx="3366947" cy="1107996"/>
          </a:xfrm>
          <a:prstGeom prst="rect">
            <a:avLst/>
          </a:prstGeom>
          <a:noFill/>
        </p:spPr>
        <p:txBody>
          <a:bodyPr wrap="none" rtlCol="0">
            <a:spAutoFit/>
          </a:bodyPr>
          <a:lstStyle/>
          <a:p>
            <a:pPr algn="r"/>
            <a:r>
              <a:rPr lang="en-US" sz="2800"/>
              <a:t>Sequence:</a:t>
            </a:r>
            <a:r>
              <a:rPr lang="en-US" sz="4800"/>
              <a:t> SABLE</a:t>
            </a:r>
          </a:p>
          <a:p>
            <a:pPr algn="r"/>
            <a:r>
              <a:rPr lang="en-US"/>
              <a:t>Surface Accessibility</a:t>
            </a:r>
          </a:p>
        </p:txBody>
      </p:sp>
      <p:sp>
        <p:nvSpPr>
          <p:cNvPr id="4" name="3 CuadroTexto"/>
          <p:cNvSpPr txBox="1"/>
          <p:nvPr/>
        </p:nvSpPr>
        <p:spPr>
          <a:xfrm>
            <a:off x="1115615" y="390598"/>
            <a:ext cx="1925079" cy="307777"/>
          </a:xfrm>
          <a:prstGeom prst="rect">
            <a:avLst/>
          </a:prstGeom>
          <a:noFill/>
          <a:ln w="19050">
            <a:noFill/>
          </a:ln>
        </p:spPr>
        <p:txBody>
          <a:bodyPr wrap="none" rtlCol="0">
            <a:spAutoFit/>
          </a:bodyPr>
          <a:lstStyle/>
          <a:p>
            <a:r>
              <a:rPr lang="ca-ES" sz="1400" dirty="0">
                <a:hlinkClick r:id="rId2"/>
              </a:rPr>
              <a:t>http://sable.cchmc.org/</a:t>
            </a:r>
            <a:endParaRPr lang="ca-ES" sz="1400" dirty="0"/>
          </a:p>
        </p:txBody>
      </p:sp>
      <p:sp>
        <p:nvSpPr>
          <p:cNvPr id="7" name="6 CuadroTexto"/>
          <p:cNvSpPr txBox="1"/>
          <p:nvPr/>
        </p:nvSpPr>
        <p:spPr>
          <a:xfrm>
            <a:off x="6256714" y="5085184"/>
            <a:ext cx="2599109" cy="369332"/>
          </a:xfrm>
          <a:prstGeom prst="rect">
            <a:avLst/>
          </a:prstGeom>
          <a:noFill/>
          <a:ln w="19050">
            <a:solidFill>
              <a:schemeClr val="tx1"/>
            </a:solidFill>
          </a:ln>
        </p:spPr>
        <p:txBody>
          <a:bodyPr wrap="none" rtlCol="0">
            <a:spAutoFit/>
          </a:bodyPr>
          <a:lstStyle/>
          <a:p>
            <a:r>
              <a:rPr lang="en-US"/>
              <a:t>Paste your sequence here</a:t>
            </a:r>
          </a:p>
        </p:txBody>
      </p:sp>
      <p:sp>
        <p:nvSpPr>
          <p:cNvPr id="8" name="7 CuadroTexto"/>
          <p:cNvSpPr txBox="1"/>
          <p:nvPr/>
        </p:nvSpPr>
        <p:spPr>
          <a:xfrm>
            <a:off x="7083390" y="5917922"/>
            <a:ext cx="1829925" cy="369332"/>
          </a:xfrm>
          <a:prstGeom prst="rect">
            <a:avLst/>
          </a:prstGeom>
          <a:noFill/>
          <a:ln w="19050">
            <a:solidFill>
              <a:schemeClr val="tx1"/>
            </a:solidFill>
          </a:ln>
        </p:spPr>
        <p:txBody>
          <a:bodyPr wrap="none" rtlCol="0">
            <a:spAutoFit/>
          </a:bodyPr>
          <a:lstStyle/>
          <a:p>
            <a:r>
              <a:rPr lang="en-US"/>
              <a:t>Your email </a:t>
            </a:r>
            <a:r>
              <a:rPr lang="en-US" err="1"/>
              <a:t>adress</a:t>
            </a:r>
            <a:endParaRPr lang="en-US"/>
          </a:p>
        </p:txBody>
      </p:sp>
      <p:cxnSp>
        <p:nvCxnSpPr>
          <p:cNvPr id="14" name="13 Conector recto de flecha"/>
          <p:cNvCxnSpPr>
            <a:stCxn id="7" idx="0"/>
          </p:cNvCxnSpPr>
          <p:nvPr/>
        </p:nvCxnSpPr>
        <p:spPr>
          <a:xfrm flipV="1">
            <a:off x="7556269" y="3049104"/>
            <a:ext cx="40067" cy="203608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15 Conector recto de flecha"/>
          <p:cNvCxnSpPr>
            <a:stCxn id="8" idx="0"/>
          </p:cNvCxnSpPr>
          <p:nvPr/>
        </p:nvCxnSpPr>
        <p:spPr>
          <a:xfrm flipH="1" flipV="1">
            <a:off x="7998352" y="4725144"/>
            <a:ext cx="1" cy="119277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614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31261" r="60625" b="4883"/>
          <a:stretch/>
        </p:blipFill>
        <p:spPr bwMode="auto">
          <a:xfrm>
            <a:off x="54039" y="1351430"/>
            <a:ext cx="3804429" cy="4935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43906" t="41210" r="27969" b="22589"/>
          <a:stretch/>
        </p:blipFill>
        <p:spPr bwMode="auto">
          <a:xfrm>
            <a:off x="3883089" y="2296122"/>
            <a:ext cx="2176853" cy="22415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a:extLst>
              <a:ext uri="{FF2B5EF4-FFF2-40B4-BE49-F238E27FC236}">
                <a16:creationId xmlns:a16="http://schemas.microsoft.com/office/drawing/2014/main" id="{6956EB79-4A35-5E40-A93E-CEBF48ACEBF8}"/>
              </a:ext>
            </a:extLst>
          </p:cNvPr>
          <p:cNvSpPr/>
          <p:nvPr/>
        </p:nvSpPr>
        <p:spPr>
          <a:xfrm>
            <a:off x="240124" y="698375"/>
            <a:ext cx="4685729" cy="646331"/>
          </a:xfrm>
          <a:prstGeom prst="rect">
            <a:avLst/>
          </a:prstGeom>
        </p:spPr>
        <p:txBody>
          <a:bodyPr wrap="square">
            <a:spAutoFit/>
          </a:bodyPr>
          <a:lstStyle/>
          <a:p>
            <a:r>
              <a:rPr lang="en-US" dirty="0"/>
              <a:t>Prediction of surface accessibility to see if aggregation regions are in the surface</a:t>
            </a:r>
          </a:p>
        </p:txBody>
      </p:sp>
    </p:spTree>
    <p:extLst>
      <p:ext uri="{BB962C8B-B14F-4D97-AF65-F5344CB8AC3E}">
        <p14:creationId xmlns:p14="http://schemas.microsoft.com/office/powerpoint/2010/main" val="21029860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Picture 3">
            <a:hlinkClick r:id="rId2"/>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286" t="4167" r="17381" b="13393"/>
          <a:stretch/>
        </p:blipFill>
        <p:spPr bwMode="auto">
          <a:xfrm>
            <a:off x="35496" y="332656"/>
            <a:ext cx="3907762" cy="32901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01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4762" t="4167" r="17381" b="22917"/>
          <a:stretch/>
        </p:blipFill>
        <p:spPr bwMode="auto">
          <a:xfrm>
            <a:off x="3235354" y="1988840"/>
            <a:ext cx="5938641" cy="4449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020101" y="21266"/>
            <a:ext cx="4099199" cy="1107996"/>
          </a:xfrm>
          <a:prstGeom prst="rect">
            <a:avLst/>
          </a:prstGeom>
          <a:noFill/>
        </p:spPr>
        <p:txBody>
          <a:bodyPr wrap="none" rtlCol="0">
            <a:spAutoFit/>
          </a:bodyPr>
          <a:lstStyle/>
          <a:p>
            <a:pPr algn="r"/>
            <a:r>
              <a:rPr lang="en-US" sz="2800" dirty="0"/>
              <a:t>Sequence:</a:t>
            </a:r>
            <a:r>
              <a:rPr lang="en-US" sz="4800" dirty="0"/>
              <a:t> TMHMM</a:t>
            </a:r>
          </a:p>
          <a:p>
            <a:pPr algn="r"/>
            <a:r>
              <a:rPr lang="en-US" dirty="0"/>
              <a:t>Transmembrane helices (TMHs)</a:t>
            </a:r>
          </a:p>
        </p:txBody>
      </p:sp>
      <p:sp>
        <p:nvSpPr>
          <p:cNvPr id="5" name="4 CuadroTexto"/>
          <p:cNvSpPr txBox="1"/>
          <p:nvPr/>
        </p:nvSpPr>
        <p:spPr>
          <a:xfrm>
            <a:off x="5652120" y="1268760"/>
            <a:ext cx="2599109" cy="369332"/>
          </a:xfrm>
          <a:prstGeom prst="rect">
            <a:avLst/>
          </a:prstGeom>
          <a:noFill/>
          <a:ln w="19050">
            <a:solidFill>
              <a:schemeClr val="tx1"/>
            </a:solidFill>
          </a:ln>
        </p:spPr>
        <p:txBody>
          <a:bodyPr wrap="none" rtlCol="0">
            <a:spAutoFit/>
          </a:bodyPr>
          <a:lstStyle/>
          <a:p>
            <a:r>
              <a:rPr lang="en-US"/>
              <a:t>Paste your sequence here</a:t>
            </a:r>
          </a:p>
        </p:txBody>
      </p:sp>
      <p:cxnSp>
        <p:nvCxnSpPr>
          <p:cNvPr id="4" name="Straight Arrow Connector 3">
            <a:extLst>
              <a:ext uri="{FF2B5EF4-FFF2-40B4-BE49-F238E27FC236}">
                <a16:creationId xmlns:a16="http://schemas.microsoft.com/office/drawing/2014/main" id="{23421FA0-C6EF-E447-8BDE-F63F5195CA42}"/>
              </a:ext>
            </a:extLst>
          </p:cNvPr>
          <p:cNvCxnSpPr>
            <a:stCxn id="5" idx="1"/>
          </p:cNvCxnSpPr>
          <p:nvPr/>
        </p:nvCxnSpPr>
        <p:spPr>
          <a:xfrm flipH="1">
            <a:off x="1619672" y="1453426"/>
            <a:ext cx="4032448" cy="111147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97E5C48-DD47-D64E-9A45-C18A57D546F8}"/>
              </a:ext>
            </a:extLst>
          </p:cNvPr>
          <p:cNvSpPr/>
          <p:nvPr/>
        </p:nvSpPr>
        <p:spPr>
          <a:xfrm>
            <a:off x="-19091" y="4513473"/>
            <a:ext cx="3654987" cy="923330"/>
          </a:xfrm>
          <a:prstGeom prst="rect">
            <a:avLst/>
          </a:prstGeom>
        </p:spPr>
        <p:txBody>
          <a:bodyPr wrap="square">
            <a:spAutoFit/>
          </a:bodyPr>
          <a:lstStyle/>
          <a:p>
            <a:r>
              <a:rPr lang="en-US" dirty="0"/>
              <a:t>TMHMM predicts 0 TMHs, but we can see a spike in the prediction numbers</a:t>
            </a:r>
          </a:p>
        </p:txBody>
      </p:sp>
      <p:cxnSp>
        <p:nvCxnSpPr>
          <p:cNvPr id="8" name="Straight Arrow Connector 7">
            <a:extLst>
              <a:ext uri="{FF2B5EF4-FFF2-40B4-BE49-F238E27FC236}">
                <a16:creationId xmlns:a16="http://schemas.microsoft.com/office/drawing/2014/main" id="{4CD527F3-E81F-9541-8595-080D8D771116}"/>
              </a:ext>
            </a:extLst>
          </p:cNvPr>
          <p:cNvCxnSpPr/>
          <p:nvPr/>
        </p:nvCxnSpPr>
        <p:spPr>
          <a:xfrm flipV="1">
            <a:off x="2843808" y="3212976"/>
            <a:ext cx="3096344" cy="130049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283082F1-932C-FA42-8AE6-F513409A70B8}"/>
              </a:ext>
            </a:extLst>
          </p:cNvPr>
          <p:cNvCxnSpPr/>
          <p:nvPr/>
        </p:nvCxnSpPr>
        <p:spPr>
          <a:xfrm flipV="1">
            <a:off x="1835696" y="5013176"/>
            <a:ext cx="4104456" cy="28803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37367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699274" y="21266"/>
            <a:ext cx="6420026" cy="830997"/>
          </a:xfrm>
          <a:prstGeom prst="rect">
            <a:avLst/>
          </a:prstGeom>
          <a:noFill/>
        </p:spPr>
        <p:txBody>
          <a:bodyPr wrap="none" rtlCol="0">
            <a:spAutoFit/>
          </a:bodyPr>
          <a:lstStyle/>
          <a:p>
            <a:pPr algn="r"/>
            <a:r>
              <a:rPr lang="en-US" sz="2800"/>
              <a:t>Sequence:</a:t>
            </a:r>
            <a:r>
              <a:rPr lang="en-US" sz="4800"/>
              <a:t> Prediction </a:t>
            </a:r>
            <a:r>
              <a:rPr lang="en-US" sz="4800" err="1"/>
              <a:t>Sumary</a:t>
            </a:r>
            <a:endParaRPr lang="en-US" sz="4800"/>
          </a:p>
        </p:txBody>
      </p:sp>
      <p:sp>
        <p:nvSpPr>
          <p:cNvPr id="3" name="2 CuadroTexto"/>
          <p:cNvSpPr txBox="1"/>
          <p:nvPr/>
        </p:nvSpPr>
        <p:spPr>
          <a:xfrm>
            <a:off x="251520" y="1268760"/>
            <a:ext cx="8640960" cy="3693319"/>
          </a:xfrm>
          <a:prstGeom prst="rect">
            <a:avLst/>
          </a:prstGeom>
          <a:noFill/>
        </p:spPr>
        <p:txBody>
          <a:bodyPr wrap="square" rtlCol="0">
            <a:spAutoFit/>
          </a:bodyPr>
          <a:lstStyle/>
          <a:p>
            <a:r>
              <a:rPr lang="en-US" dirty="0"/>
              <a:t>We have added several predictions in the following </a:t>
            </a:r>
            <a:r>
              <a:rPr lang="en-US" dirty="0" err="1"/>
              <a:t>exel</a:t>
            </a:r>
            <a:r>
              <a:rPr lang="en-US" dirty="0"/>
              <a:t>:</a:t>
            </a:r>
          </a:p>
          <a:p>
            <a:r>
              <a:rPr lang="en-US" dirty="0">
                <a:hlinkClick r:id="rId2"/>
              </a:rPr>
              <a:t>http://bioinf.uab.es/ocs/PROTEINPRED/PilO2Bp_predictions.xlsx</a:t>
            </a:r>
            <a:endParaRPr lang="en-US" dirty="0"/>
          </a:p>
          <a:p>
            <a:endParaRPr lang="en-US" dirty="0"/>
          </a:p>
          <a:p>
            <a:endParaRPr lang="en-US" dirty="0"/>
          </a:p>
          <a:p>
            <a:pPr marL="285750" indent="-285750">
              <a:buFontTx/>
              <a:buChar char="-"/>
            </a:pPr>
            <a:r>
              <a:rPr lang="en-US" dirty="0"/>
              <a:t>Around residue 200 (approx.) </a:t>
            </a:r>
            <a:r>
              <a:rPr lang="en-US" dirty="0" err="1"/>
              <a:t>Disopred</a:t>
            </a:r>
            <a:r>
              <a:rPr lang="en-US" dirty="0"/>
              <a:t> predicts an unstructured region</a:t>
            </a:r>
          </a:p>
          <a:p>
            <a:pPr marL="285750" indent="-285750">
              <a:buFontTx/>
              <a:buChar char="-"/>
            </a:pPr>
            <a:r>
              <a:rPr lang="en-US" dirty="0"/>
              <a:t>Around residue 200 (approx.) </a:t>
            </a:r>
            <a:r>
              <a:rPr lang="en-US" dirty="0" err="1"/>
              <a:t>IUpred</a:t>
            </a:r>
            <a:r>
              <a:rPr lang="en-US" dirty="0"/>
              <a:t> predicts a transition of tendency from structured to unstructured.</a:t>
            </a:r>
          </a:p>
          <a:p>
            <a:pPr marL="285750" indent="-285750">
              <a:buFontTx/>
              <a:buChar char="-"/>
            </a:pPr>
            <a:r>
              <a:rPr lang="en-US" dirty="0" err="1"/>
              <a:t>Aggrescan</a:t>
            </a:r>
            <a:r>
              <a:rPr lang="en-US" dirty="0"/>
              <a:t> also predicts a huge Hot-Spot in this region</a:t>
            </a:r>
          </a:p>
          <a:p>
            <a:pPr marL="285750" indent="-285750">
              <a:buFontTx/>
              <a:buChar char="-"/>
            </a:pPr>
            <a:r>
              <a:rPr lang="en-US" dirty="0" err="1"/>
              <a:t>NetSurfP</a:t>
            </a:r>
            <a:r>
              <a:rPr lang="en-US" dirty="0"/>
              <a:t> and SABLE predict possible residues exposed in the same Hot-Spot region (although they are not very conclusive)</a:t>
            </a:r>
          </a:p>
          <a:p>
            <a:pPr marL="285750" indent="-285750">
              <a:buFontTx/>
              <a:buChar char="-"/>
            </a:pPr>
            <a:r>
              <a:rPr lang="en-US" dirty="0"/>
              <a:t>TMHMM shows a possible transmembrane in the same region (although it is not accepted) </a:t>
            </a:r>
          </a:p>
          <a:p>
            <a:pPr marL="285750" indent="-285750">
              <a:buFontTx/>
              <a:buChar char="-"/>
            </a:pPr>
            <a:r>
              <a:rPr lang="en-US" dirty="0" err="1"/>
              <a:t>Psipred</a:t>
            </a:r>
            <a:r>
              <a:rPr lang="en-US" dirty="0"/>
              <a:t> shows a large Helix in this region and a predicted domain boundary</a:t>
            </a:r>
          </a:p>
        </p:txBody>
      </p:sp>
      <p:sp>
        <p:nvSpPr>
          <p:cNvPr id="4" name="3 CuadroTexto"/>
          <p:cNvSpPr txBox="1"/>
          <p:nvPr/>
        </p:nvSpPr>
        <p:spPr>
          <a:xfrm>
            <a:off x="144345" y="5302949"/>
            <a:ext cx="8855309" cy="646331"/>
          </a:xfrm>
          <a:prstGeom prst="rect">
            <a:avLst/>
          </a:prstGeom>
          <a:noFill/>
        </p:spPr>
        <p:txBody>
          <a:bodyPr wrap="none" rtlCol="0">
            <a:spAutoFit/>
          </a:bodyPr>
          <a:lstStyle/>
          <a:p>
            <a:r>
              <a:rPr lang="en-US" sz="3600"/>
              <a:t>So with all this information what could we do?</a:t>
            </a:r>
          </a:p>
        </p:txBody>
      </p:sp>
    </p:spTree>
    <p:extLst>
      <p:ext uri="{BB962C8B-B14F-4D97-AF65-F5344CB8AC3E}">
        <p14:creationId xmlns:p14="http://schemas.microsoft.com/office/powerpoint/2010/main" val="3638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2C97A67-8AFD-B84B-9386-CC1B5A74C0B0}"/>
              </a:ext>
            </a:extLst>
          </p:cNvPr>
          <p:cNvPicPr>
            <a:picLocks noChangeAspect="1"/>
          </p:cNvPicPr>
          <p:nvPr/>
        </p:nvPicPr>
        <p:blipFill rotWithShape="1">
          <a:blip r:embed="rId2"/>
          <a:srcRect t="13481" b="46857"/>
          <a:stretch/>
        </p:blipFill>
        <p:spPr>
          <a:xfrm>
            <a:off x="197378" y="4348289"/>
            <a:ext cx="4176464" cy="785846"/>
          </a:xfrm>
          <a:prstGeom prst="rect">
            <a:avLst/>
          </a:prstGeom>
        </p:spPr>
      </p:pic>
      <p:sp>
        <p:nvSpPr>
          <p:cNvPr id="6" name="5 CuadroTexto"/>
          <p:cNvSpPr txBox="1"/>
          <p:nvPr/>
        </p:nvSpPr>
        <p:spPr>
          <a:xfrm>
            <a:off x="2699274" y="21266"/>
            <a:ext cx="6420026" cy="830997"/>
          </a:xfrm>
          <a:prstGeom prst="rect">
            <a:avLst/>
          </a:prstGeom>
          <a:noFill/>
        </p:spPr>
        <p:txBody>
          <a:bodyPr wrap="none" rtlCol="0">
            <a:spAutoFit/>
          </a:bodyPr>
          <a:lstStyle/>
          <a:p>
            <a:pPr algn="r"/>
            <a:r>
              <a:rPr lang="en-US" sz="2800"/>
              <a:t>Sequence:</a:t>
            </a:r>
            <a:r>
              <a:rPr lang="en-US" sz="4800"/>
              <a:t> Prediction </a:t>
            </a:r>
            <a:r>
              <a:rPr lang="en-US" sz="4800" err="1"/>
              <a:t>Sumary</a:t>
            </a:r>
            <a:endParaRPr lang="en-US" sz="4800"/>
          </a:p>
        </p:txBody>
      </p:sp>
      <p:pic>
        <p:nvPicPr>
          <p:cNvPr id="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911" t="49280" r="26037" b="29998"/>
          <a:stretch/>
        </p:blipFill>
        <p:spPr bwMode="auto">
          <a:xfrm>
            <a:off x="413835" y="2328253"/>
            <a:ext cx="3780148" cy="1026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0811" t="48504" r="7179" b="33133"/>
          <a:stretch/>
        </p:blipFill>
        <p:spPr bwMode="auto">
          <a:xfrm>
            <a:off x="395536" y="1416806"/>
            <a:ext cx="3780148" cy="895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22078" t="31657" r="46509" b="38968"/>
          <a:stretch/>
        </p:blipFill>
        <p:spPr bwMode="auto">
          <a:xfrm>
            <a:off x="465391" y="3354685"/>
            <a:ext cx="3675507" cy="82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7 Conector recto"/>
          <p:cNvCxnSpPr>
            <a:cxnSpLocks/>
          </p:cNvCxnSpPr>
          <p:nvPr/>
        </p:nvCxnSpPr>
        <p:spPr>
          <a:xfrm>
            <a:off x="2195736" y="908720"/>
            <a:ext cx="0" cy="4824536"/>
          </a:xfrm>
          <a:prstGeom prst="line">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9" name="8 CuadroTexto"/>
          <p:cNvSpPr txBox="1"/>
          <p:nvPr/>
        </p:nvSpPr>
        <p:spPr>
          <a:xfrm>
            <a:off x="4572000" y="1052736"/>
            <a:ext cx="4176465" cy="1200329"/>
          </a:xfrm>
          <a:prstGeom prst="rect">
            <a:avLst/>
          </a:prstGeom>
          <a:noFill/>
        </p:spPr>
        <p:txBody>
          <a:bodyPr wrap="square" rtlCol="0">
            <a:spAutoFit/>
          </a:bodyPr>
          <a:lstStyle/>
          <a:p>
            <a:r>
              <a:rPr lang="en-US"/>
              <a:t>We can split the protein in two parts which we consider putative domains and express them independently:</a:t>
            </a:r>
          </a:p>
          <a:p>
            <a:endParaRPr lang="en-US"/>
          </a:p>
        </p:txBody>
      </p:sp>
      <p:grpSp>
        <p:nvGrpSpPr>
          <p:cNvPr id="11" name="10 Grupo"/>
          <p:cNvGrpSpPr/>
          <p:nvPr/>
        </p:nvGrpSpPr>
        <p:grpSpPr>
          <a:xfrm>
            <a:off x="4713899" y="2348880"/>
            <a:ext cx="4178581" cy="3086100"/>
            <a:chOff x="4713899" y="2564904"/>
            <a:chExt cx="4178581" cy="3086100"/>
          </a:xfrm>
        </p:grpSpPr>
        <p:sp>
          <p:nvSpPr>
            <p:cNvPr id="10" name="9 CuadroTexto"/>
            <p:cNvSpPr txBox="1"/>
            <p:nvPr/>
          </p:nvSpPr>
          <p:spPr>
            <a:xfrm>
              <a:off x="7104674" y="3229975"/>
              <a:ext cx="1787806" cy="1754326"/>
            </a:xfrm>
            <a:prstGeom prst="rect">
              <a:avLst/>
            </a:prstGeom>
            <a:noFill/>
          </p:spPr>
          <p:txBody>
            <a:bodyPr wrap="square" rtlCol="0">
              <a:spAutoFit/>
            </a:bodyPr>
            <a:lstStyle/>
            <a:p>
              <a:r>
                <a:rPr lang="en-US"/>
                <a:t>Residues from 1 to 192 were produced and purified and its structure solved: PDB 4BYZ</a:t>
              </a:r>
            </a:p>
          </p:txBody>
        </p:sp>
        <p:pic>
          <p:nvPicPr>
            <p:cNvPr id="44034"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30625" t="27149" r="30156" b="9570"/>
            <a:stretch/>
          </p:blipFill>
          <p:spPr bwMode="auto">
            <a:xfrm>
              <a:off x="4713899" y="2564904"/>
              <a:ext cx="2390775" cy="3086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2" name="11 CuadroTexto"/>
          <p:cNvSpPr txBox="1"/>
          <p:nvPr/>
        </p:nvSpPr>
        <p:spPr>
          <a:xfrm>
            <a:off x="4572000" y="6021288"/>
            <a:ext cx="4320480" cy="646331"/>
          </a:xfrm>
          <a:prstGeom prst="rect">
            <a:avLst/>
          </a:prstGeom>
          <a:noFill/>
        </p:spPr>
        <p:txBody>
          <a:bodyPr wrap="square" rtlCol="0">
            <a:spAutoFit/>
          </a:bodyPr>
          <a:lstStyle/>
          <a:p>
            <a:r>
              <a:rPr lang="en-US"/>
              <a:t>We were not able to produce the other domain </a:t>
            </a:r>
            <a:r>
              <a:rPr lang="en-US">
                <a:sym typeface="Wingdings" panose="05000000000000000000" pitchFamily="2" charset="2"/>
              </a:rPr>
              <a:t>:(</a:t>
            </a:r>
            <a:endParaRPr lang="en-US"/>
          </a:p>
        </p:txBody>
      </p:sp>
    </p:spTree>
    <p:extLst>
      <p:ext uri="{BB962C8B-B14F-4D97-AF65-F5344CB8AC3E}">
        <p14:creationId xmlns:p14="http://schemas.microsoft.com/office/powerpoint/2010/main" val="394440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699868" y="21266"/>
            <a:ext cx="5419432" cy="1107996"/>
          </a:xfrm>
          <a:prstGeom prst="rect">
            <a:avLst/>
          </a:prstGeom>
          <a:noFill/>
        </p:spPr>
        <p:txBody>
          <a:bodyPr wrap="none" rtlCol="0">
            <a:spAutoFit/>
          </a:bodyPr>
          <a:lstStyle/>
          <a:p>
            <a:pPr algn="r"/>
            <a:r>
              <a:rPr lang="en-US" sz="2800"/>
              <a:t>Sequence:</a:t>
            </a:r>
            <a:r>
              <a:rPr lang="en-US" sz="4800"/>
              <a:t> </a:t>
            </a:r>
            <a:r>
              <a:rPr lang="en-US" sz="4800" err="1"/>
              <a:t>PredictProtein</a:t>
            </a:r>
            <a:endParaRPr lang="en-US" sz="4800"/>
          </a:p>
          <a:p>
            <a:pPr algn="r"/>
            <a:r>
              <a:rPr lang="en-US"/>
              <a:t>All in one</a:t>
            </a:r>
          </a:p>
        </p:txBody>
      </p:sp>
      <p:pic>
        <p:nvPicPr>
          <p:cNvPr id="45059" name="Picture 3">
            <a:hlinkClick r:id="rId2"/>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500" t="4297" r="19062" b="6251"/>
          <a:stretch/>
        </p:blipFill>
        <p:spPr bwMode="auto">
          <a:xfrm>
            <a:off x="5796136" y="3439724"/>
            <a:ext cx="3240360" cy="31576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060" name="Picture 4">
            <a:hlinkClick r:id="rId4"/>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500" t="4297" r="19219" b="3516"/>
          <a:stretch/>
        </p:blipFill>
        <p:spPr bwMode="auto">
          <a:xfrm>
            <a:off x="179512" y="980728"/>
            <a:ext cx="5363687" cy="53979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796136" y="1340768"/>
            <a:ext cx="3168352" cy="1754326"/>
          </a:xfrm>
          <a:prstGeom prst="rect">
            <a:avLst/>
          </a:prstGeom>
          <a:noFill/>
        </p:spPr>
        <p:txBody>
          <a:bodyPr wrap="square" rtlCol="0">
            <a:spAutoFit/>
          </a:bodyPr>
          <a:lstStyle/>
          <a:p>
            <a:pPr marL="285750" indent="-285750">
              <a:buFontTx/>
              <a:buChar char="-"/>
            </a:pPr>
            <a:r>
              <a:rPr lang="en-US"/>
              <a:t>Integrates several predictors.</a:t>
            </a:r>
          </a:p>
          <a:p>
            <a:pPr marL="285750" indent="-285750">
              <a:buFontTx/>
              <a:buChar char="-"/>
            </a:pPr>
            <a:r>
              <a:rPr lang="en-US"/>
              <a:t>Data is presented graphically and together.</a:t>
            </a:r>
          </a:p>
          <a:p>
            <a:pPr marL="285750" indent="-285750">
              <a:buFontTx/>
              <a:buChar char="-"/>
            </a:pPr>
            <a:r>
              <a:rPr lang="en-US"/>
              <a:t>It is not free, but recently they provide an “open” version.</a:t>
            </a:r>
          </a:p>
        </p:txBody>
      </p:sp>
    </p:spTree>
    <p:extLst>
      <p:ext uri="{BB962C8B-B14F-4D97-AF65-F5344CB8AC3E}">
        <p14:creationId xmlns:p14="http://schemas.microsoft.com/office/powerpoint/2010/main" val="3638201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595" t="4762" r="39405" b="4018"/>
          <a:stretch/>
        </p:blipFill>
        <p:spPr bwMode="auto">
          <a:xfrm>
            <a:off x="0" y="541886"/>
            <a:ext cx="3894765" cy="6316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3894765" y="4653136"/>
            <a:ext cx="2475806" cy="646331"/>
          </a:xfrm>
          <a:prstGeom prst="rect">
            <a:avLst/>
          </a:prstGeom>
          <a:solidFill>
            <a:schemeClr val="bg1">
              <a:alpha val="60000"/>
            </a:schemeClr>
          </a:solidFill>
          <a:ln w="19050">
            <a:solidFill>
              <a:schemeClr val="tx1"/>
            </a:solidFill>
          </a:ln>
        </p:spPr>
        <p:txBody>
          <a:bodyPr wrap="none" rtlCol="0">
            <a:spAutoFit/>
          </a:bodyPr>
          <a:lstStyle/>
          <a:p>
            <a:r>
              <a:rPr lang="en-US"/>
              <a:t>Search by protein name:</a:t>
            </a:r>
          </a:p>
          <a:p>
            <a:r>
              <a:rPr lang="en-US"/>
              <a:t>ADRA_ECOLI</a:t>
            </a:r>
          </a:p>
        </p:txBody>
      </p:sp>
      <p:pic>
        <p:nvPicPr>
          <p:cNvPr id="717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2262" t="8036" r="15000" b="38988"/>
          <a:stretch/>
        </p:blipFill>
        <p:spPr bwMode="auto">
          <a:xfrm>
            <a:off x="3605538" y="3607431"/>
            <a:ext cx="5564110" cy="32419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5650081" y="21266"/>
            <a:ext cx="3469219" cy="1107996"/>
          </a:xfrm>
          <a:prstGeom prst="rect">
            <a:avLst/>
          </a:prstGeom>
          <a:noFill/>
        </p:spPr>
        <p:txBody>
          <a:bodyPr wrap="none" rtlCol="0">
            <a:spAutoFit/>
          </a:bodyPr>
          <a:lstStyle/>
          <a:p>
            <a:pPr algn="r"/>
            <a:r>
              <a:rPr lang="en-US" sz="2800" dirty="0"/>
              <a:t>Sequence:</a:t>
            </a:r>
            <a:r>
              <a:rPr lang="en-US" sz="4800" dirty="0"/>
              <a:t> </a:t>
            </a:r>
            <a:r>
              <a:rPr lang="en-US" sz="4800" dirty="0" err="1"/>
              <a:t>PsortB</a:t>
            </a:r>
            <a:endParaRPr lang="en-US" sz="4800" dirty="0"/>
          </a:p>
          <a:p>
            <a:pPr algn="r"/>
            <a:r>
              <a:rPr lang="en-US" dirty="0"/>
              <a:t>Cellular location prediction</a:t>
            </a:r>
          </a:p>
        </p:txBody>
      </p:sp>
      <p:sp>
        <p:nvSpPr>
          <p:cNvPr id="6" name="5 CuadroTexto"/>
          <p:cNvSpPr txBox="1"/>
          <p:nvPr/>
        </p:nvSpPr>
        <p:spPr>
          <a:xfrm>
            <a:off x="4067944" y="2636912"/>
            <a:ext cx="2158220" cy="646331"/>
          </a:xfrm>
          <a:prstGeom prst="rect">
            <a:avLst/>
          </a:prstGeom>
          <a:solidFill>
            <a:schemeClr val="bg1">
              <a:alpha val="60000"/>
            </a:schemeClr>
          </a:solidFill>
          <a:ln w="19050">
            <a:solidFill>
              <a:schemeClr val="tx1"/>
            </a:solidFill>
          </a:ln>
        </p:spPr>
        <p:txBody>
          <a:bodyPr wrap="none" rtlCol="0">
            <a:spAutoFit/>
          </a:bodyPr>
          <a:lstStyle/>
          <a:p>
            <a:r>
              <a:rPr lang="en-US"/>
              <a:t>Search by sequence:</a:t>
            </a:r>
          </a:p>
          <a:p>
            <a:r>
              <a:rPr lang="en-US">
                <a:hlinkClick r:id="rId5"/>
              </a:rPr>
              <a:t>ADRA_ECOLI</a:t>
            </a:r>
            <a:endParaRPr lang="en-US"/>
          </a:p>
        </p:txBody>
      </p:sp>
      <p:cxnSp>
        <p:nvCxnSpPr>
          <p:cNvPr id="4" name="3 Conector recto de flecha"/>
          <p:cNvCxnSpPr>
            <a:stCxn id="6" idx="1"/>
          </p:cNvCxnSpPr>
          <p:nvPr/>
        </p:nvCxnSpPr>
        <p:spPr>
          <a:xfrm flipH="1">
            <a:off x="2483768" y="2960078"/>
            <a:ext cx="1584176" cy="201622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8 CuadroTexto"/>
          <p:cNvSpPr txBox="1"/>
          <p:nvPr/>
        </p:nvSpPr>
        <p:spPr>
          <a:xfrm>
            <a:off x="6732241" y="2634715"/>
            <a:ext cx="2160240" cy="923330"/>
          </a:xfrm>
          <a:prstGeom prst="rect">
            <a:avLst/>
          </a:prstGeom>
          <a:solidFill>
            <a:schemeClr val="bg1">
              <a:alpha val="60000"/>
            </a:schemeClr>
          </a:solidFill>
          <a:ln w="19050">
            <a:solidFill>
              <a:schemeClr val="tx1"/>
            </a:solidFill>
          </a:ln>
        </p:spPr>
        <p:txBody>
          <a:bodyPr wrap="square" rtlCol="0">
            <a:spAutoFit/>
          </a:bodyPr>
          <a:lstStyle/>
          <a:p>
            <a:r>
              <a:rPr lang="en-US"/>
              <a:t>Predicted to be the </a:t>
            </a:r>
            <a:r>
              <a:rPr lang="en-US" err="1"/>
              <a:t>cytoplasme</a:t>
            </a:r>
            <a:r>
              <a:rPr lang="en-US"/>
              <a:t> membrane</a:t>
            </a:r>
          </a:p>
        </p:txBody>
      </p:sp>
      <p:cxnSp>
        <p:nvCxnSpPr>
          <p:cNvPr id="8" name="7 Conector recto de flecha"/>
          <p:cNvCxnSpPr>
            <a:stCxn id="9" idx="1"/>
          </p:cNvCxnSpPr>
          <p:nvPr/>
        </p:nvCxnSpPr>
        <p:spPr>
          <a:xfrm flipH="1">
            <a:off x="5364088" y="3096380"/>
            <a:ext cx="1368153" cy="342896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6 Elipse"/>
          <p:cNvSpPr/>
          <p:nvPr/>
        </p:nvSpPr>
        <p:spPr>
          <a:xfrm>
            <a:off x="4807076" y="4792389"/>
            <a:ext cx="1008112" cy="165439"/>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2" name="11 Elipse"/>
          <p:cNvSpPr/>
          <p:nvPr/>
        </p:nvSpPr>
        <p:spPr>
          <a:xfrm>
            <a:off x="4817165" y="5058998"/>
            <a:ext cx="1008112" cy="165439"/>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3" name="12 Elipse"/>
          <p:cNvSpPr/>
          <p:nvPr/>
        </p:nvSpPr>
        <p:spPr>
          <a:xfrm>
            <a:off x="4812402" y="5591632"/>
            <a:ext cx="1008112" cy="165439"/>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0" name="9 Rectángulo"/>
          <p:cNvSpPr/>
          <p:nvPr/>
        </p:nvSpPr>
        <p:spPr>
          <a:xfrm>
            <a:off x="3923928" y="5786212"/>
            <a:ext cx="3744416" cy="144016"/>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pic>
        <p:nvPicPr>
          <p:cNvPr id="14" name="Picture 13" descr="C:\Users\admin_local\AppData\Local\Microsoft\Windows\Temporary Internet Files\Content.IE5\8UJKXJHP\550px-Pointing_hand_cursor_vector.svg[1].png">
            <a:extLst>
              <a:ext uri="{FF2B5EF4-FFF2-40B4-BE49-F238E27FC236}">
                <a16:creationId xmlns:a16="http://schemas.microsoft.com/office/drawing/2014/main" id="{D34825CC-78FD-0144-A7B3-87EA4CEB4DB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44717" y="3699943"/>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C:\Users\admin_local\AppData\Local\Microsoft\Windows\Temporary Internet Files\Content.IE5\8UJKXJHP\550px-Pointing_hand_cursor_vector.svg[1].png">
            <a:extLst>
              <a:ext uri="{FF2B5EF4-FFF2-40B4-BE49-F238E27FC236}">
                <a16:creationId xmlns:a16="http://schemas.microsoft.com/office/drawing/2014/main" id="{47DE64E7-1734-2744-8263-2ECE7A1F6D3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15068" y="3917514"/>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C:\Users\admin_local\AppData\Local\Microsoft\Windows\Temporary Internet Files\Content.IE5\8UJKXJHP\550px-Pointing_hand_cursor_vector.svg[1].png">
            <a:extLst>
              <a:ext uri="{FF2B5EF4-FFF2-40B4-BE49-F238E27FC236}">
                <a16:creationId xmlns:a16="http://schemas.microsoft.com/office/drawing/2014/main" id="{11DA07F0-DFEF-084B-9CD8-1D8BCB5FD18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06647" y="4319220"/>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99554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516" r="12500" b="8203"/>
          <a:stretch/>
        </p:blipFill>
        <p:spPr bwMode="auto">
          <a:xfrm>
            <a:off x="644359" y="1020134"/>
            <a:ext cx="7095993" cy="5727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5426686" y="21266"/>
            <a:ext cx="3692614" cy="1107996"/>
          </a:xfrm>
          <a:prstGeom prst="rect">
            <a:avLst/>
          </a:prstGeom>
          <a:noFill/>
        </p:spPr>
        <p:txBody>
          <a:bodyPr wrap="none" rtlCol="0">
            <a:spAutoFit/>
          </a:bodyPr>
          <a:lstStyle/>
          <a:p>
            <a:pPr algn="r"/>
            <a:r>
              <a:rPr lang="en-US" sz="2800"/>
              <a:t>Sequence:</a:t>
            </a:r>
            <a:r>
              <a:rPr lang="en-US" sz="4800"/>
              <a:t> STRING</a:t>
            </a:r>
          </a:p>
          <a:p>
            <a:pPr algn="r"/>
            <a:r>
              <a:rPr lang="en-US"/>
              <a:t>Protein Interactions</a:t>
            </a:r>
          </a:p>
        </p:txBody>
      </p:sp>
      <p:sp>
        <p:nvSpPr>
          <p:cNvPr id="5" name="4 CuadroTexto"/>
          <p:cNvSpPr txBox="1"/>
          <p:nvPr/>
        </p:nvSpPr>
        <p:spPr>
          <a:xfrm>
            <a:off x="6660232" y="2780928"/>
            <a:ext cx="2475806" cy="646331"/>
          </a:xfrm>
          <a:prstGeom prst="rect">
            <a:avLst/>
          </a:prstGeom>
          <a:solidFill>
            <a:schemeClr val="bg1">
              <a:alpha val="60000"/>
            </a:schemeClr>
          </a:solidFill>
          <a:ln w="19050">
            <a:solidFill>
              <a:schemeClr val="tx1"/>
            </a:solidFill>
          </a:ln>
        </p:spPr>
        <p:txBody>
          <a:bodyPr wrap="none" rtlCol="0">
            <a:spAutoFit/>
          </a:bodyPr>
          <a:lstStyle/>
          <a:p>
            <a:r>
              <a:rPr lang="en-US" dirty="0"/>
              <a:t>Search by protein name:</a:t>
            </a:r>
          </a:p>
          <a:p>
            <a:r>
              <a:rPr lang="en-US" dirty="0"/>
              <a:t>P0AAP1</a:t>
            </a:r>
          </a:p>
        </p:txBody>
      </p:sp>
      <p:cxnSp>
        <p:nvCxnSpPr>
          <p:cNvPr id="9" name="8 Conector recto de flecha"/>
          <p:cNvCxnSpPr>
            <a:stCxn id="5" idx="1"/>
          </p:cNvCxnSpPr>
          <p:nvPr/>
        </p:nvCxnSpPr>
        <p:spPr>
          <a:xfrm flipH="1">
            <a:off x="4788024" y="3104094"/>
            <a:ext cx="1872208" cy="39691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12 CuadroTexto"/>
          <p:cNvSpPr txBox="1"/>
          <p:nvPr/>
        </p:nvSpPr>
        <p:spPr>
          <a:xfrm>
            <a:off x="2843808" y="476672"/>
            <a:ext cx="2120196" cy="369332"/>
          </a:xfrm>
          <a:prstGeom prst="rect">
            <a:avLst/>
          </a:prstGeom>
          <a:noFill/>
        </p:spPr>
        <p:txBody>
          <a:bodyPr wrap="none" rtlCol="0">
            <a:spAutoFit/>
          </a:bodyPr>
          <a:lstStyle/>
          <a:p>
            <a:r>
              <a:rPr lang="en-US" dirty="0">
                <a:hlinkClick r:id="rId2"/>
              </a:rPr>
              <a:t>http://string-db.org/</a:t>
            </a:r>
            <a:endParaRPr lang="en-US" dirty="0"/>
          </a:p>
        </p:txBody>
      </p:sp>
    </p:spTree>
    <p:extLst>
      <p:ext uri="{BB962C8B-B14F-4D97-AF65-F5344CB8AC3E}">
        <p14:creationId xmlns:p14="http://schemas.microsoft.com/office/powerpoint/2010/main" val="39666560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70B46AA-91B8-5242-9941-1BB8640E07AB}"/>
              </a:ext>
            </a:extLst>
          </p:cNvPr>
          <p:cNvPicPr>
            <a:picLocks noChangeAspect="1"/>
          </p:cNvPicPr>
          <p:nvPr/>
        </p:nvPicPr>
        <p:blipFill>
          <a:blip r:embed="rId2"/>
          <a:stretch>
            <a:fillRect/>
          </a:stretch>
        </p:blipFill>
        <p:spPr>
          <a:xfrm>
            <a:off x="0" y="1386517"/>
            <a:ext cx="9144000" cy="4202723"/>
          </a:xfrm>
          <a:prstGeom prst="rect">
            <a:avLst/>
          </a:prstGeom>
        </p:spPr>
      </p:pic>
      <p:grpSp>
        <p:nvGrpSpPr>
          <p:cNvPr id="5" name="4 Grupo"/>
          <p:cNvGrpSpPr/>
          <p:nvPr/>
        </p:nvGrpSpPr>
        <p:grpSpPr>
          <a:xfrm>
            <a:off x="467544" y="3989395"/>
            <a:ext cx="459135" cy="347796"/>
            <a:chOff x="5940152" y="6452651"/>
            <a:chExt cx="459135" cy="347796"/>
          </a:xfrm>
        </p:grpSpPr>
        <p:pic>
          <p:nvPicPr>
            <p:cNvPr id="6"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7" name="6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grpSp>
        <p:nvGrpSpPr>
          <p:cNvPr id="8" name="7 Grupo"/>
          <p:cNvGrpSpPr/>
          <p:nvPr/>
        </p:nvGrpSpPr>
        <p:grpSpPr>
          <a:xfrm>
            <a:off x="7884368" y="3255102"/>
            <a:ext cx="459135" cy="347796"/>
            <a:chOff x="5940152" y="6452651"/>
            <a:chExt cx="459135" cy="347796"/>
          </a:xfrm>
        </p:grpSpPr>
        <p:pic>
          <p:nvPicPr>
            <p:cNvPr id="9"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0" name="9 CuadroTexto"/>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2</a:t>
              </a:r>
            </a:p>
          </p:txBody>
        </p:sp>
      </p:grpSp>
      <p:sp>
        <p:nvSpPr>
          <p:cNvPr id="11" name="10 CuadroTexto"/>
          <p:cNvSpPr txBox="1"/>
          <p:nvPr/>
        </p:nvSpPr>
        <p:spPr>
          <a:xfrm>
            <a:off x="5426686" y="21266"/>
            <a:ext cx="3692614" cy="1107996"/>
          </a:xfrm>
          <a:prstGeom prst="rect">
            <a:avLst/>
          </a:prstGeom>
          <a:noFill/>
        </p:spPr>
        <p:txBody>
          <a:bodyPr wrap="none" rtlCol="0">
            <a:spAutoFit/>
          </a:bodyPr>
          <a:lstStyle/>
          <a:p>
            <a:pPr algn="r"/>
            <a:r>
              <a:rPr lang="en-US" sz="2800" dirty="0"/>
              <a:t>Sequence:</a:t>
            </a:r>
            <a:r>
              <a:rPr lang="en-US" sz="4800" dirty="0"/>
              <a:t> STRING</a:t>
            </a:r>
          </a:p>
          <a:p>
            <a:pPr algn="r"/>
            <a:r>
              <a:rPr lang="en-US" dirty="0"/>
              <a:t>Protein Interactions</a:t>
            </a:r>
          </a:p>
        </p:txBody>
      </p:sp>
    </p:spTree>
    <p:extLst>
      <p:ext uri="{BB962C8B-B14F-4D97-AF65-F5344CB8AC3E}">
        <p14:creationId xmlns:p14="http://schemas.microsoft.com/office/powerpoint/2010/main" val="19024859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8004869-3266-4D4A-8EDA-B2F01459C34E}"/>
              </a:ext>
            </a:extLst>
          </p:cNvPr>
          <p:cNvPicPr>
            <a:picLocks noChangeAspect="1"/>
          </p:cNvPicPr>
          <p:nvPr/>
        </p:nvPicPr>
        <p:blipFill>
          <a:blip r:embed="rId2"/>
          <a:stretch>
            <a:fillRect/>
          </a:stretch>
        </p:blipFill>
        <p:spPr>
          <a:xfrm>
            <a:off x="153730" y="1246449"/>
            <a:ext cx="6893036" cy="5229200"/>
          </a:xfrm>
          <a:prstGeom prst="rect">
            <a:avLst/>
          </a:prstGeom>
        </p:spPr>
      </p:pic>
      <p:pic>
        <p:nvPicPr>
          <p:cNvPr id="5" name="Picture 4" descr="C:\Users\admin_local\AppData\Local\Microsoft\Windows\Temporary Internet Files\Content.IE5\8UJKXJHP\550px-Pointing_hand_cursor_vector.svg[1].png">
            <a:extLst>
              <a:ext uri="{FF2B5EF4-FFF2-40B4-BE49-F238E27FC236}">
                <a16:creationId xmlns:a16="http://schemas.microsoft.com/office/drawing/2014/main" id="{88BCE494-63B6-BA47-8F60-EF62828BDF0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3080980"/>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10 CuadroTexto">
            <a:extLst>
              <a:ext uri="{FF2B5EF4-FFF2-40B4-BE49-F238E27FC236}">
                <a16:creationId xmlns:a16="http://schemas.microsoft.com/office/drawing/2014/main" id="{3DA50A7A-A364-E044-BA24-63DA5CA4FFA2}"/>
              </a:ext>
            </a:extLst>
          </p:cNvPr>
          <p:cNvSpPr txBox="1"/>
          <p:nvPr/>
        </p:nvSpPr>
        <p:spPr>
          <a:xfrm>
            <a:off x="5426686" y="21266"/>
            <a:ext cx="3692614" cy="1107996"/>
          </a:xfrm>
          <a:prstGeom prst="rect">
            <a:avLst/>
          </a:prstGeom>
          <a:noFill/>
        </p:spPr>
        <p:txBody>
          <a:bodyPr wrap="none" rtlCol="0">
            <a:spAutoFit/>
          </a:bodyPr>
          <a:lstStyle/>
          <a:p>
            <a:pPr algn="r"/>
            <a:r>
              <a:rPr lang="en-US" sz="2800" dirty="0"/>
              <a:t>Sequence:</a:t>
            </a:r>
            <a:r>
              <a:rPr lang="en-US" sz="4800" dirty="0"/>
              <a:t> STRING</a:t>
            </a:r>
          </a:p>
          <a:p>
            <a:pPr algn="r"/>
            <a:r>
              <a:rPr lang="en-US" dirty="0"/>
              <a:t>Protein Interactions</a:t>
            </a:r>
          </a:p>
        </p:txBody>
      </p:sp>
      <p:sp>
        <p:nvSpPr>
          <p:cNvPr id="7" name="10 CuadroTexto">
            <a:extLst>
              <a:ext uri="{FF2B5EF4-FFF2-40B4-BE49-F238E27FC236}">
                <a16:creationId xmlns:a16="http://schemas.microsoft.com/office/drawing/2014/main" id="{24E45B50-A730-EE4B-B9F4-EB6BC542F2C5}"/>
              </a:ext>
            </a:extLst>
          </p:cNvPr>
          <p:cNvSpPr txBox="1"/>
          <p:nvPr/>
        </p:nvSpPr>
        <p:spPr>
          <a:xfrm>
            <a:off x="186698" y="476672"/>
            <a:ext cx="2042803" cy="369332"/>
          </a:xfrm>
          <a:prstGeom prst="rect">
            <a:avLst/>
          </a:prstGeom>
          <a:solidFill>
            <a:schemeClr val="bg1">
              <a:alpha val="60000"/>
            </a:schemeClr>
          </a:solidFill>
          <a:ln w="19050">
            <a:solidFill>
              <a:schemeClr val="tx1"/>
            </a:solidFill>
          </a:ln>
        </p:spPr>
        <p:txBody>
          <a:bodyPr wrap="none" rtlCol="0">
            <a:spAutoFit/>
          </a:bodyPr>
          <a:lstStyle/>
          <a:p>
            <a:r>
              <a:rPr lang="en-US"/>
              <a:t>Search by sequence</a:t>
            </a:r>
          </a:p>
        </p:txBody>
      </p:sp>
      <p:cxnSp>
        <p:nvCxnSpPr>
          <p:cNvPr id="8" name="11 Conector recto de flecha">
            <a:extLst>
              <a:ext uri="{FF2B5EF4-FFF2-40B4-BE49-F238E27FC236}">
                <a16:creationId xmlns:a16="http://schemas.microsoft.com/office/drawing/2014/main" id="{6F343673-5B7E-CE48-AF68-6475A5DB4B09}"/>
              </a:ext>
            </a:extLst>
          </p:cNvPr>
          <p:cNvCxnSpPr>
            <a:cxnSpLocks/>
            <a:stCxn id="7" idx="2"/>
          </p:cNvCxnSpPr>
          <p:nvPr/>
        </p:nvCxnSpPr>
        <p:spPr>
          <a:xfrm flipH="1">
            <a:off x="971600" y="846004"/>
            <a:ext cx="236500" cy="215094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4 CuadroTexto">
            <a:extLst>
              <a:ext uri="{FF2B5EF4-FFF2-40B4-BE49-F238E27FC236}">
                <a16:creationId xmlns:a16="http://schemas.microsoft.com/office/drawing/2014/main" id="{0C6AF4DD-714B-944D-81FB-91BD7A45B448}"/>
              </a:ext>
            </a:extLst>
          </p:cNvPr>
          <p:cNvSpPr txBox="1"/>
          <p:nvPr/>
        </p:nvSpPr>
        <p:spPr>
          <a:xfrm>
            <a:off x="3830054" y="2348880"/>
            <a:ext cx="4680127" cy="369332"/>
          </a:xfrm>
          <a:prstGeom prst="rect">
            <a:avLst/>
          </a:prstGeom>
          <a:solidFill>
            <a:schemeClr val="bg1">
              <a:alpha val="60000"/>
            </a:schemeClr>
          </a:solidFill>
          <a:ln w="19050">
            <a:solidFill>
              <a:schemeClr val="tx1"/>
            </a:solidFill>
          </a:ln>
        </p:spPr>
        <p:txBody>
          <a:bodyPr wrap="none" rtlCol="0">
            <a:spAutoFit/>
          </a:bodyPr>
          <a:lstStyle/>
          <a:p>
            <a:r>
              <a:rPr lang="en-US" dirty="0">
                <a:hlinkClick r:id="rId4"/>
              </a:rPr>
              <a:t>https://www.uniprot.org/uniprot/P0AAP1.fasta</a:t>
            </a:r>
            <a:endParaRPr lang="en-US" dirty="0"/>
          </a:p>
        </p:txBody>
      </p:sp>
      <p:cxnSp>
        <p:nvCxnSpPr>
          <p:cNvPr id="12" name="Straight Connector 11">
            <a:extLst>
              <a:ext uri="{FF2B5EF4-FFF2-40B4-BE49-F238E27FC236}">
                <a16:creationId xmlns:a16="http://schemas.microsoft.com/office/drawing/2014/main" id="{781D9217-1DC1-0B45-B677-3BB965B74256}"/>
              </a:ext>
            </a:extLst>
          </p:cNvPr>
          <p:cNvCxnSpPr/>
          <p:nvPr/>
        </p:nvCxnSpPr>
        <p:spPr>
          <a:xfrm flipH="1">
            <a:off x="5426686" y="2708920"/>
            <a:ext cx="1017522" cy="1656184"/>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4" name="10 CuadroTexto">
            <a:extLst>
              <a:ext uri="{FF2B5EF4-FFF2-40B4-BE49-F238E27FC236}">
                <a16:creationId xmlns:a16="http://schemas.microsoft.com/office/drawing/2014/main" id="{F47B0B4D-25DF-274B-AA51-5CC0DFA79DF5}"/>
              </a:ext>
            </a:extLst>
          </p:cNvPr>
          <p:cNvSpPr txBox="1"/>
          <p:nvPr/>
        </p:nvSpPr>
        <p:spPr>
          <a:xfrm>
            <a:off x="6784220" y="4653136"/>
            <a:ext cx="1664815" cy="369332"/>
          </a:xfrm>
          <a:prstGeom prst="rect">
            <a:avLst/>
          </a:prstGeom>
          <a:solidFill>
            <a:schemeClr val="bg1">
              <a:alpha val="60000"/>
            </a:schemeClr>
          </a:solidFill>
          <a:ln w="19050">
            <a:solidFill>
              <a:schemeClr val="tx1"/>
            </a:solidFill>
          </a:ln>
        </p:spPr>
        <p:txBody>
          <a:bodyPr wrap="none" rtlCol="0">
            <a:spAutoFit/>
          </a:bodyPr>
          <a:lstStyle/>
          <a:p>
            <a:r>
              <a:rPr lang="en-US" dirty="0"/>
              <a:t>Select organism</a:t>
            </a:r>
          </a:p>
        </p:txBody>
      </p:sp>
      <p:cxnSp>
        <p:nvCxnSpPr>
          <p:cNvPr id="16" name="Straight Connector 15">
            <a:extLst>
              <a:ext uri="{FF2B5EF4-FFF2-40B4-BE49-F238E27FC236}">
                <a16:creationId xmlns:a16="http://schemas.microsoft.com/office/drawing/2014/main" id="{10AF31EE-9257-DC4B-8162-6E6D2DE00059}"/>
              </a:ext>
            </a:extLst>
          </p:cNvPr>
          <p:cNvCxnSpPr/>
          <p:nvPr/>
        </p:nvCxnSpPr>
        <p:spPr>
          <a:xfrm flipH="1">
            <a:off x="5220072" y="4797152"/>
            <a:ext cx="1440160" cy="36004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87608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420A7D0-FB4D-F242-AA3B-1C3D858616BB}"/>
              </a:ext>
            </a:extLst>
          </p:cNvPr>
          <p:cNvPicPr>
            <a:picLocks noChangeAspect="1"/>
          </p:cNvPicPr>
          <p:nvPr/>
        </p:nvPicPr>
        <p:blipFill>
          <a:blip r:embed="rId2"/>
          <a:stretch>
            <a:fillRect/>
          </a:stretch>
        </p:blipFill>
        <p:spPr>
          <a:xfrm>
            <a:off x="467544" y="1052736"/>
            <a:ext cx="8028384" cy="5528386"/>
          </a:xfrm>
          <a:prstGeom prst="rect">
            <a:avLst/>
          </a:prstGeom>
        </p:spPr>
      </p:pic>
      <p:sp>
        <p:nvSpPr>
          <p:cNvPr id="5" name="10 CuadroTexto">
            <a:extLst>
              <a:ext uri="{FF2B5EF4-FFF2-40B4-BE49-F238E27FC236}">
                <a16:creationId xmlns:a16="http://schemas.microsoft.com/office/drawing/2014/main" id="{28873E08-CE57-6849-8CBB-AE7150C891BE}"/>
              </a:ext>
            </a:extLst>
          </p:cNvPr>
          <p:cNvSpPr txBox="1"/>
          <p:nvPr/>
        </p:nvSpPr>
        <p:spPr>
          <a:xfrm>
            <a:off x="5426686" y="21266"/>
            <a:ext cx="3692614" cy="1107996"/>
          </a:xfrm>
          <a:prstGeom prst="rect">
            <a:avLst/>
          </a:prstGeom>
          <a:noFill/>
        </p:spPr>
        <p:txBody>
          <a:bodyPr wrap="none" rtlCol="0">
            <a:spAutoFit/>
          </a:bodyPr>
          <a:lstStyle/>
          <a:p>
            <a:pPr algn="r"/>
            <a:r>
              <a:rPr lang="en-US" sz="2800" dirty="0"/>
              <a:t>Sequence:</a:t>
            </a:r>
            <a:r>
              <a:rPr lang="en-US" sz="4800" dirty="0"/>
              <a:t> STRING</a:t>
            </a:r>
          </a:p>
          <a:p>
            <a:pPr algn="r"/>
            <a:r>
              <a:rPr lang="en-US" dirty="0"/>
              <a:t>Protein Interactions</a:t>
            </a:r>
          </a:p>
        </p:txBody>
      </p:sp>
      <p:grpSp>
        <p:nvGrpSpPr>
          <p:cNvPr id="6" name="4 Grupo">
            <a:extLst>
              <a:ext uri="{FF2B5EF4-FFF2-40B4-BE49-F238E27FC236}">
                <a16:creationId xmlns:a16="http://schemas.microsoft.com/office/drawing/2014/main" id="{E20EB005-EE7F-4F45-A23D-BFD4E18D564C}"/>
              </a:ext>
            </a:extLst>
          </p:cNvPr>
          <p:cNvGrpSpPr/>
          <p:nvPr/>
        </p:nvGrpSpPr>
        <p:grpSpPr>
          <a:xfrm>
            <a:off x="611560" y="3441244"/>
            <a:ext cx="459135" cy="347796"/>
            <a:chOff x="5940152" y="6452651"/>
            <a:chExt cx="459135" cy="347796"/>
          </a:xfrm>
        </p:grpSpPr>
        <p:pic>
          <p:nvPicPr>
            <p:cNvPr id="7" name="Picture 6" descr="C:\Users\admin_local\AppData\Local\Microsoft\Windows\Temporary Internet Files\Content.IE5\8UJKXJHP\550px-Pointing_hand_cursor_vector.svg[1].png">
              <a:extLst>
                <a:ext uri="{FF2B5EF4-FFF2-40B4-BE49-F238E27FC236}">
                  <a16:creationId xmlns:a16="http://schemas.microsoft.com/office/drawing/2014/main" id="{731B945E-A497-A94A-A6EA-14554AA7E25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8" name="6 CuadroTexto">
              <a:extLst>
                <a:ext uri="{FF2B5EF4-FFF2-40B4-BE49-F238E27FC236}">
                  <a16:creationId xmlns:a16="http://schemas.microsoft.com/office/drawing/2014/main" id="{02EF6405-EE98-B44A-9A3A-C55EF2A7A3A0}"/>
                </a:ext>
              </a:extLst>
            </p:cNvPr>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grpSp>
        <p:nvGrpSpPr>
          <p:cNvPr id="9" name="7 Grupo">
            <a:extLst>
              <a:ext uri="{FF2B5EF4-FFF2-40B4-BE49-F238E27FC236}">
                <a16:creationId xmlns:a16="http://schemas.microsoft.com/office/drawing/2014/main" id="{4605027C-8914-8A4F-9363-3D802C113E0D}"/>
              </a:ext>
            </a:extLst>
          </p:cNvPr>
          <p:cNvGrpSpPr/>
          <p:nvPr/>
        </p:nvGrpSpPr>
        <p:grpSpPr>
          <a:xfrm>
            <a:off x="7668344" y="2706951"/>
            <a:ext cx="459135" cy="347796"/>
            <a:chOff x="5940152" y="6452651"/>
            <a:chExt cx="459135" cy="347796"/>
          </a:xfrm>
        </p:grpSpPr>
        <p:pic>
          <p:nvPicPr>
            <p:cNvPr id="10" name="Picture 5" descr="C:\Users\admin_local\AppData\Local\Microsoft\Windows\Temporary Internet Files\Content.IE5\8UJKXJHP\550px-Pointing_hand_cursor_vector.svg[1].png">
              <a:extLst>
                <a:ext uri="{FF2B5EF4-FFF2-40B4-BE49-F238E27FC236}">
                  <a16:creationId xmlns:a16="http://schemas.microsoft.com/office/drawing/2014/main" id="{CBF432B6-C091-1B4A-8157-CBC46EB2372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1" name="9 CuadroTexto">
              <a:extLst>
                <a:ext uri="{FF2B5EF4-FFF2-40B4-BE49-F238E27FC236}">
                  <a16:creationId xmlns:a16="http://schemas.microsoft.com/office/drawing/2014/main" id="{0291E6C7-67BB-244D-B61C-EF9C013A61EC}"/>
                </a:ext>
              </a:extLst>
            </p:cNvPr>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2</a:t>
              </a:r>
            </a:p>
          </p:txBody>
        </p:sp>
      </p:grpSp>
    </p:spTree>
    <p:extLst>
      <p:ext uri="{BB962C8B-B14F-4D97-AF65-F5344CB8AC3E}">
        <p14:creationId xmlns:p14="http://schemas.microsoft.com/office/powerpoint/2010/main" val="8107797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F8FBB19-CCD3-E948-A18B-A5C3486D77DF}"/>
              </a:ext>
            </a:extLst>
          </p:cNvPr>
          <p:cNvPicPr>
            <a:picLocks noChangeAspect="1"/>
          </p:cNvPicPr>
          <p:nvPr/>
        </p:nvPicPr>
        <p:blipFill>
          <a:blip r:embed="rId2"/>
          <a:stretch>
            <a:fillRect/>
          </a:stretch>
        </p:blipFill>
        <p:spPr>
          <a:xfrm>
            <a:off x="76014" y="2410249"/>
            <a:ext cx="4384070" cy="4293096"/>
          </a:xfrm>
          <a:prstGeom prst="rect">
            <a:avLst/>
          </a:prstGeom>
        </p:spPr>
      </p:pic>
      <p:pic>
        <p:nvPicPr>
          <p:cNvPr id="3" name="Picture 2">
            <a:extLst>
              <a:ext uri="{FF2B5EF4-FFF2-40B4-BE49-F238E27FC236}">
                <a16:creationId xmlns:a16="http://schemas.microsoft.com/office/drawing/2014/main" id="{A292C8E6-90C6-544C-ACCA-FFB145CFD3DF}"/>
              </a:ext>
            </a:extLst>
          </p:cNvPr>
          <p:cNvPicPr>
            <a:picLocks noChangeAspect="1"/>
          </p:cNvPicPr>
          <p:nvPr/>
        </p:nvPicPr>
        <p:blipFill>
          <a:blip r:embed="rId3"/>
          <a:stretch>
            <a:fillRect/>
          </a:stretch>
        </p:blipFill>
        <p:spPr>
          <a:xfrm>
            <a:off x="3901804" y="1532002"/>
            <a:ext cx="4990676" cy="3433376"/>
          </a:xfrm>
          <a:prstGeom prst="rect">
            <a:avLst/>
          </a:prstGeom>
        </p:spPr>
      </p:pic>
      <p:sp>
        <p:nvSpPr>
          <p:cNvPr id="5" name="4 CuadroTexto"/>
          <p:cNvSpPr txBox="1"/>
          <p:nvPr/>
        </p:nvSpPr>
        <p:spPr>
          <a:xfrm>
            <a:off x="5426686" y="21266"/>
            <a:ext cx="3692614" cy="1107996"/>
          </a:xfrm>
          <a:prstGeom prst="rect">
            <a:avLst/>
          </a:prstGeom>
          <a:noFill/>
        </p:spPr>
        <p:txBody>
          <a:bodyPr wrap="none" rtlCol="0">
            <a:spAutoFit/>
          </a:bodyPr>
          <a:lstStyle/>
          <a:p>
            <a:pPr algn="r"/>
            <a:r>
              <a:rPr lang="en-US" sz="2800"/>
              <a:t>Sequence:</a:t>
            </a:r>
            <a:r>
              <a:rPr lang="en-US" sz="4800"/>
              <a:t> STRING</a:t>
            </a:r>
          </a:p>
          <a:p>
            <a:pPr algn="r"/>
            <a:r>
              <a:rPr lang="en-US"/>
              <a:t>Protein Interactions</a:t>
            </a:r>
          </a:p>
        </p:txBody>
      </p:sp>
      <p:sp>
        <p:nvSpPr>
          <p:cNvPr id="4" name="3 Rectángulo"/>
          <p:cNvSpPr/>
          <p:nvPr/>
        </p:nvSpPr>
        <p:spPr>
          <a:xfrm>
            <a:off x="251520" y="1005047"/>
            <a:ext cx="5976664" cy="369332"/>
          </a:xfrm>
          <a:prstGeom prst="rect">
            <a:avLst/>
          </a:prstGeom>
        </p:spPr>
        <p:txBody>
          <a:bodyPr wrap="square">
            <a:spAutoFit/>
          </a:bodyPr>
          <a:lstStyle/>
          <a:p>
            <a:r>
              <a:rPr lang="ca-ES">
                <a:hlinkClick r:id="rId4"/>
              </a:rPr>
              <a:t>https://string-db.org/cgi/network.pl?taskId=hiNQqD50R4f2</a:t>
            </a:r>
            <a:endParaRPr lang="ca-ES"/>
          </a:p>
        </p:txBody>
      </p:sp>
      <p:sp>
        <p:nvSpPr>
          <p:cNvPr id="8" name="7 CuadroTexto"/>
          <p:cNvSpPr txBox="1"/>
          <p:nvPr/>
        </p:nvSpPr>
        <p:spPr>
          <a:xfrm>
            <a:off x="910294" y="476672"/>
            <a:ext cx="2044278" cy="369332"/>
          </a:xfrm>
          <a:prstGeom prst="rect">
            <a:avLst/>
          </a:prstGeom>
          <a:solidFill>
            <a:schemeClr val="bg1">
              <a:alpha val="60000"/>
            </a:schemeClr>
          </a:solidFill>
          <a:ln w="19050">
            <a:solidFill>
              <a:schemeClr val="tx1"/>
            </a:solidFill>
          </a:ln>
        </p:spPr>
        <p:txBody>
          <a:bodyPr wrap="none" rtlCol="0">
            <a:spAutoFit/>
          </a:bodyPr>
          <a:lstStyle/>
          <a:p>
            <a:r>
              <a:rPr lang="en-US"/>
              <a:t>Interaction network</a:t>
            </a:r>
          </a:p>
        </p:txBody>
      </p:sp>
      <p:cxnSp>
        <p:nvCxnSpPr>
          <p:cNvPr id="9" name="8 Conector recto de flecha"/>
          <p:cNvCxnSpPr>
            <a:stCxn id="8" idx="2"/>
          </p:cNvCxnSpPr>
          <p:nvPr/>
        </p:nvCxnSpPr>
        <p:spPr>
          <a:xfrm>
            <a:off x="1932433" y="846004"/>
            <a:ext cx="450019" cy="222295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9 Conector recto de flecha"/>
          <p:cNvCxnSpPr>
            <a:stCxn id="8" idx="2"/>
          </p:cNvCxnSpPr>
          <p:nvPr/>
        </p:nvCxnSpPr>
        <p:spPr>
          <a:xfrm>
            <a:off x="1932433" y="846004"/>
            <a:ext cx="2207519" cy="272701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11 CuadroTexto"/>
          <p:cNvSpPr txBox="1"/>
          <p:nvPr/>
        </p:nvSpPr>
        <p:spPr>
          <a:xfrm>
            <a:off x="4572000" y="5086991"/>
            <a:ext cx="4547300" cy="1508105"/>
          </a:xfrm>
          <a:prstGeom prst="rect">
            <a:avLst/>
          </a:prstGeom>
          <a:solidFill>
            <a:schemeClr val="bg1">
              <a:alpha val="60000"/>
            </a:schemeClr>
          </a:solidFill>
          <a:ln w="19050">
            <a:solidFill>
              <a:schemeClr val="tx1"/>
            </a:solidFill>
          </a:ln>
        </p:spPr>
        <p:txBody>
          <a:bodyPr wrap="square" rtlCol="0">
            <a:spAutoFit/>
          </a:bodyPr>
          <a:lstStyle/>
          <a:p>
            <a:r>
              <a:rPr lang="en-US" dirty="0"/>
              <a:t>Source of the presented interaction. Not all sources are the same </a:t>
            </a:r>
            <a:r>
              <a:rPr lang="en-US" sz="1400" dirty="0"/>
              <a:t>(predicted vs known)</a:t>
            </a:r>
          </a:p>
          <a:p>
            <a:pPr marL="285750" indent="-285750">
              <a:buFontTx/>
              <a:buChar char="-"/>
            </a:pPr>
            <a:r>
              <a:rPr lang="en-US" sz="1400" dirty="0"/>
              <a:t>colors in the axes</a:t>
            </a:r>
          </a:p>
          <a:p>
            <a:pPr marL="285750" indent="-285750">
              <a:buFontTx/>
              <a:buChar char="-"/>
            </a:pPr>
            <a:r>
              <a:rPr lang="en-US" sz="1400" dirty="0"/>
              <a:t>Dots in the table indicates how strong is the evidence</a:t>
            </a:r>
          </a:p>
          <a:p>
            <a:r>
              <a:rPr lang="en-US" sz="1400" dirty="0"/>
              <a:t>Compare a “Known source” (</a:t>
            </a:r>
            <a:r>
              <a:rPr lang="en-US" sz="1400" dirty="0" err="1"/>
              <a:t>eg</a:t>
            </a:r>
            <a:r>
              <a:rPr lang="en-US" sz="1400" dirty="0"/>
              <a:t>: Database) to other (</a:t>
            </a:r>
            <a:r>
              <a:rPr lang="en-US" sz="1400" dirty="0" err="1"/>
              <a:t>eg</a:t>
            </a:r>
            <a:r>
              <a:rPr lang="en-US" sz="1400" dirty="0"/>
              <a:t>: “Text mining”)</a:t>
            </a:r>
          </a:p>
        </p:txBody>
      </p:sp>
      <p:cxnSp>
        <p:nvCxnSpPr>
          <p:cNvPr id="13" name="12 Conector recto de flecha"/>
          <p:cNvCxnSpPr>
            <a:cxnSpLocks/>
            <a:stCxn id="12" idx="1"/>
          </p:cNvCxnSpPr>
          <p:nvPr/>
        </p:nvCxnSpPr>
        <p:spPr>
          <a:xfrm flipH="1">
            <a:off x="2800182" y="5841044"/>
            <a:ext cx="1771818" cy="32432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13 Conector recto de flecha"/>
          <p:cNvCxnSpPr>
            <a:cxnSpLocks/>
            <a:stCxn id="12" idx="1"/>
          </p:cNvCxnSpPr>
          <p:nvPr/>
        </p:nvCxnSpPr>
        <p:spPr>
          <a:xfrm flipH="1" flipV="1">
            <a:off x="2410834" y="3615256"/>
            <a:ext cx="2161166" cy="22257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14 Conector recto de flecha"/>
          <p:cNvCxnSpPr>
            <a:cxnSpLocks/>
            <a:stCxn id="12" idx="0"/>
          </p:cNvCxnSpPr>
          <p:nvPr/>
        </p:nvCxnSpPr>
        <p:spPr>
          <a:xfrm flipV="1">
            <a:off x="6845650" y="3357059"/>
            <a:ext cx="1355132" cy="172993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6" name="Picture 5" descr="C:\Users\admin_local\AppData\Local\Microsoft\Windows\Temporary Internet Files\Content.IE5\8UJKXJHP\550px-Pointing_hand_cursor_vector.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72400" y="383120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 descr="C:\Users\admin_local\AppData\Local\Microsoft\Windows\Temporary Internet Files\Content.IE5\8UJKXJHP\550px-Pointing_hand_cursor_vector.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00392" y="3118026"/>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31521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516" b="2930"/>
          <a:stretch/>
        </p:blipFill>
        <p:spPr bwMode="auto">
          <a:xfrm>
            <a:off x="325116" y="1194792"/>
            <a:ext cx="6160130" cy="4610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485246" y="21266"/>
            <a:ext cx="2634054" cy="1107996"/>
          </a:xfrm>
          <a:prstGeom prst="rect">
            <a:avLst/>
          </a:prstGeom>
          <a:noFill/>
        </p:spPr>
        <p:txBody>
          <a:bodyPr wrap="none" rtlCol="0">
            <a:spAutoFit/>
          </a:bodyPr>
          <a:lstStyle/>
          <a:p>
            <a:pPr algn="r"/>
            <a:r>
              <a:rPr lang="en-US" sz="2800"/>
              <a:t>Sequence:</a:t>
            </a:r>
            <a:r>
              <a:rPr lang="en-US" sz="4800"/>
              <a:t> GO</a:t>
            </a:r>
          </a:p>
          <a:p>
            <a:pPr algn="r"/>
            <a:r>
              <a:rPr lang="en-US"/>
              <a:t>Gene Ontology</a:t>
            </a:r>
          </a:p>
        </p:txBody>
      </p:sp>
      <p:sp>
        <p:nvSpPr>
          <p:cNvPr id="4" name="3 CuadroTexto"/>
          <p:cNvSpPr txBox="1"/>
          <p:nvPr/>
        </p:nvSpPr>
        <p:spPr>
          <a:xfrm>
            <a:off x="6867545" y="1700808"/>
            <a:ext cx="2160240" cy="5016758"/>
          </a:xfrm>
          <a:prstGeom prst="rect">
            <a:avLst/>
          </a:prstGeom>
          <a:noFill/>
        </p:spPr>
        <p:txBody>
          <a:bodyPr wrap="square" rtlCol="0">
            <a:spAutoFit/>
          </a:bodyPr>
          <a:lstStyle/>
          <a:p>
            <a:r>
              <a:rPr lang="en-US" sz="1600" dirty="0"/>
              <a:t>GO is a controlled vocabulary describing three functional attributes of gene products: molecular function, biological process and cellular component. The terms within these three ontologies have unique identifiers and are organized as a directed acyclic graph (DAG), a hierarchical structure where each term can have one or many parent (less-specific) terms and zero, one or many child (more-specific) terms</a:t>
            </a:r>
          </a:p>
        </p:txBody>
      </p:sp>
      <p:sp>
        <p:nvSpPr>
          <p:cNvPr id="5" name="4 CuadroTexto"/>
          <p:cNvSpPr txBox="1"/>
          <p:nvPr/>
        </p:nvSpPr>
        <p:spPr>
          <a:xfrm>
            <a:off x="1331640" y="575264"/>
            <a:ext cx="3297441" cy="369332"/>
          </a:xfrm>
          <a:prstGeom prst="rect">
            <a:avLst/>
          </a:prstGeom>
          <a:noFill/>
        </p:spPr>
        <p:txBody>
          <a:bodyPr wrap="none" rtlCol="0">
            <a:spAutoFit/>
          </a:bodyPr>
          <a:lstStyle/>
          <a:p>
            <a:r>
              <a:rPr lang="en-US" dirty="0">
                <a:hlinkClick r:id="rId3"/>
              </a:rPr>
              <a:t>https://www.ebi.ac.uk/QuickGO/</a:t>
            </a:r>
            <a:endParaRPr lang="en-US" dirty="0"/>
          </a:p>
        </p:txBody>
      </p:sp>
      <p:sp>
        <p:nvSpPr>
          <p:cNvPr id="6" name="5 CuadroTexto"/>
          <p:cNvSpPr txBox="1"/>
          <p:nvPr/>
        </p:nvSpPr>
        <p:spPr>
          <a:xfrm>
            <a:off x="755576" y="5877272"/>
            <a:ext cx="2818144" cy="369332"/>
          </a:xfrm>
          <a:prstGeom prst="rect">
            <a:avLst/>
          </a:prstGeom>
          <a:noFill/>
          <a:ln w="19050">
            <a:solidFill>
              <a:schemeClr val="tx1"/>
            </a:solidFill>
          </a:ln>
        </p:spPr>
        <p:txBody>
          <a:bodyPr wrap="none" rtlCol="0">
            <a:spAutoFit/>
          </a:bodyPr>
          <a:lstStyle/>
          <a:p>
            <a:r>
              <a:rPr lang="en-GB" dirty="0"/>
              <a:t>antibiotic metabolic process</a:t>
            </a:r>
            <a:endParaRPr lang="en-US" dirty="0"/>
          </a:p>
        </p:txBody>
      </p:sp>
      <p:cxnSp>
        <p:nvCxnSpPr>
          <p:cNvPr id="8" name="7 Conector recto de flecha"/>
          <p:cNvCxnSpPr>
            <a:stCxn id="6" idx="0"/>
          </p:cNvCxnSpPr>
          <p:nvPr/>
        </p:nvCxnSpPr>
        <p:spPr>
          <a:xfrm flipH="1" flipV="1">
            <a:off x="1835696" y="2708920"/>
            <a:ext cx="328952" cy="316835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40316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AF09BED-4EC7-DC4F-8430-6E330BD379BD}"/>
              </a:ext>
            </a:extLst>
          </p:cNvPr>
          <p:cNvPicPr>
            <a:picLocks noChangeAspect="1"/>
          </p:cNvPicPr>
          <p:nvPr/>
        </p:nvPicPr>
        <p:blipFill>
          <a:blip r:embed="rId2"/>
          <a:stretch>
            <a:fillRect/>
          </a:stretch>
        </p:blipFill>
        <p:spPr>
          <a:xfrm>
            <a:off x="503538" y="1268760"/>
            <a:ext cx="5652638" cy="5476582"/>
          </a:xfrm>
          <a:prstGeom prst="rect">
            <a:avLst/>
          </a:prstGeom>
        </p:spPr>
      </p:pic>
      <p:sp>
        <p:nvSpPr>
          <p:cNvPr id="3" name="2 CuadroTexto"/>
          <p:cNvSpPr txBox="1"/>
          <p:nvPr/>
        </p:nvSpPr>
        <p:spPr>
          <a:xfrm>
            <a:off x="6485246" y="21266"/>
            <a:ext cx="2634054" cy="1107996"/>
          </a:xfrm>
          <a:prstGeom prst="rect">
            <a:avLst/>
          </a:prstGeom>
          <a:noFill/>
        </p:spPr>
        <p:txBody>
          <a:bodyPr wrap="none" rtlCol="0">
            <a:spAutoFit/>
          </a:bodyPr>
          <a:lstStyle/>
          <a:p>
            <a:pPr algn="r"/>
            <a:r>
              <a:rPr lang="en-US" sz="2800" dirty="0"/>
              <a:t>Sequence:</a:t>
            </a:r>
            <a:r>
              <a:rPr lang="en-US" sz="4800" dirty="0"/>
              <a:t> GO</a:t>
            </a:r>
          </a:p>
          <a:p>
            <a:pPr algn="r"/>
            <a:r>
              <a:rPr lang="en-US" dirty="0"/>
              <a:t>Gene Ontology</a:t>
            </a:r>
          </a:p>
        </p:txBody>
      </p:sp>
      <p:sp>
        <p:nvSpPr>
          <p:cNvPr id="2" name="1 CuadroTexto"/>
          <p:cNvSpPr txBox="1"/>
          <p:nvPr/>
        </p:nvSpPr>
        <p:spPr>
          <a:xfrm>
            <a:off x="3555831" y="545897"/>
            <a:ext cx="990656" cy="369332"/>
          </a:xfrm>
          <a:prstGeom prst="rect">
            <a:avLst/>
          </a:prstGeom>
          <a:noFill/>
          <a:ln w="19050">
            <a:solidFill>
              <a:schemeClr val="tx1"/>
            </a:solidFill>
          </a:ln>
        </p:spPr>
        <p:txBody>
          <a:bodyPr wrap="none" rtlCol="0">
            <a:spAutoFit/>
          </a:bodyPr>
          <a:lstStyle/>
          <a:p>
            <a:r>
              <a:rPr lang="en-US"/>
              <a:t>GO code</a:t>
            </a:r>
          </a:p>
        </p:txBody>
      </p:sp>
      <p:cxnSp>
        <p:nvCxnSpPr>
          <p:cNvPr id="5" name="4 Conector recto de flecha"/>
          <p:cNvCxnSpPr>
            <a:stCxn id="2" idx="1"/>
          </p:cNvCxnSpPr>
          <p:nvPr/>
        </p:nvCxnSpPr>
        <p:spPr>
          <a:xfrm flipH="1">
            <a:off x="2610999" y="730563"/>
            <a:ext cx="944832" cy="122691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5 Elipse"/>
          <p:cNvSpPr/>
          <p:nvPr/>
        </p:nvSpPr>
        <p:spPr>
          <a:xfrm>
            <a:off x="1905879" y="1978690"/>
            <a:ext cx="1247056"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1151138" y="2051450"/>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238744">
            <a:off x="330327" y="2263247"/>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3" name="3 CuadroTexto">
            <a:extLst>
              <a:ext uri="{FF2B5EF4-FFF2-40B4-BE49-F238E27FC236}">
                <a16:creationId xmlns:a16="http://schemas.microsoft.com/office/drawing/2014/main" id="{AEA2439C-16CE-354A-AAB9-18F6E093DBEF}"/>
              </a:ext>
            </a:extLst>
          </p:cNvPr>
          <p:cNvSpPr txBox="1"/>
          <p:nvPr/>
        </p:nvSpPr>
        <p:spPr>
          <a:xfrm>
            <a:off x="5197239" y="4365104"/>
            <a:ext cx="2160240" cy="2308324"/>
          </a:xfrm>
          <a:prstGeom prst="rect">
            <a:avLst/>
          </a:prstGeom>
          <a:noFill/>
        </p:spPr>
        <p:txBody>
          <a:bodyPr wrap="square" rtlCol="0">
            <a:spAutoFit/>
          </a:bodyPr>
          <a:lstStyle/>
          <a:p>
            <a:r>
              <a:rPr lang="en-US" sz="1600" dirty="0"/>
              <a:t>This term descends from those others, (its parents).</a:t>
            </a:r>
          </a:p>
          <a:p>
            <a:r>
              <a:rPr lang="en-US" sz="1600" dirty="0"/>
              <a:t>If a protein has this term (GO: 0016999 antibiotic metabolic process) will have all its ancestors too.</a:t>
            </a:r>
          </a:p>
          <a:p>
            <a:endParaRPr lang="en-US" sz="1600" dirty="0"/>
          </a:p>
        </p:txBody>
      </p:sp>
      <p:sp>
        <p:nvSpPr>
          <p:cNvPr id="14" name="Right Brace 13">
            <a:extLst>
              <a:ext uri="{FF2B5EF4-FFF2-40B4-BE49-F238E27FC236}">
                <a16:creationId xmlns:a16="http://schemas.microsoft.com/office/drawing/2014/main" id="{AEF2EF0E-6B83-5242-B789-FC4513BE232A}"/>
              </a:ext>
            </a:extLst>
          </p:cNvPr>
          <p:cNvSpPr/>
          <p:nvPr/>
        </p:nvSpPr>
        <p:spPr>
          <a:xfrm>
            <a:off x="4716016" y="4509120"/>
            <a:ext cx="481223" cy="2016224"/>
          </a:xfrm>
          <a:prstGeom prst="rightBrace">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5981034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C69977-1B80-F74C-BBCA-E61F71A4E46B}"/>
              </a:ext>
            </a:extLst>
          </p:cNvPr>
          <p:cNvPicPr>
            <a:picLocks noChangeAspect="1"/>
          </p:cNvPicPr>
          <p:nvPr/>
        </p:nvPicPr>
        <p:blipFill>
          <a:blip r:embed="rId2"/>
          <a:stretch>
            <a:fillRect/>
          </a:stretch>
        </p:blipFill>
        <p:spPr>
          <a:xfrm>
            <a:off x="0" y="1556792"/>
            <a:ext cx="7208871" cy="4464496"/>
          </a:xfrm>
          <a:prstGeom prst="rect">
            <a:avLst/>
          </a:prstGeom>
        </p:spPr>
      </p:pic>
      <p:sp>
        <p:nvSpPr>
          <p:cNvPr id="5" name="2 CuadroTexto">
            <a:extLst>
              <a:ext uri="{FF2B5EF4-FFF2-40B4-BE49-F238E27FC236}">
                <a16:creationId xmlns:a16="http://schemas.microsoft.com/office/drawing/2014/main" id="{7F902109-AD78-8E49-AD05-2C2ECFEE9558}"/>
              </a:ext>
            </a:extLst>
          </p:cNvPr>
          <p:cNvSpPr txBox="1"/>
          <p:nvPr/>
        </p:nvSpPr>
        <p:spPr>
          <a:xfrm>
            <a:off x="6485246" y="21266"/>
            <a:ext cx="2634054" cy="1107996"/>
          </a:xfrm>
          <a:prstGeom prst="rect">
            <a:avLst/>
          </a:prstGeom>
          <a:noFill/>
        </p:spPr>
        <p:txBody>
          <a:bodyPr wrap="none" rtlCol="0">
            <a:spAutoFit/>
          </a:bodyPr>
          <a:lstStyle/>
          <a:p>
            <a:pPr algn="r"/>
            <a:r>
              <a:rPr lang="en-US" sz="2800" dirty="0"/>
              <a:t>Sequence:</a:t>
            </a:r>
            <a:r>
              <a:rPr lang="en-US" sz="4800" dirty="0"/>
              <a:t> GO</a:t>
            </a:r>
          </a:p>
          <a:p>
            <a:pPr algn="r"/>
            <a:r>
              <a:rPr lang="en-US" dirty="0"/>
              <a:t>Gene Ontology</a:t>
            </a:r>
          </a:p>
        </p:txBody>
      </p:sp>
      <p:pic>
        <p:nvPicPr>
          <p:cNvPr id="6" name="Picture 5" descr="C:\Users\admin_local\AppData\Local\Microsoft\Windows\Temporary Internet Files\Content.IE5\8UJKXJHP\550px-Pointing_hand_cursor_vector.svg[1].png">
            <a:extLst>
              <a:ext uri="{FF2B5EF4-FFF2-40B4-BE49-F238E27FC236}">
                <a16:creationId xmlns:a16="http://schemas.microsoft.com/office/drawing/2014/main" id="{BE9FB08D-0886-9D4A-BC45-F08CBD87207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3688" y="5684668"/>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7" name="3 CuadroTexto">
            <a:extLst>
              <a:ext uri="{FF2B5EF4-FFF2-40B4-BE49-F238E27FC236}">
                <a16:creationId xmlns:a16="http://schemas.microsoft.com/office/drawing/2014/main" id="{EE117F2D-A320-F841-A1EE-023BCD7A4EB2}"/>
              </a:ext>
            </a:extLst>
          </p:cNvPr>
          <p:cNvSpPr txBox="1"/>
          <p:nvPr/>
        </p:nvSpPr>
        <p:spPr>
          <a:xfrm>
            <a:off x="6991890" y="2348880"/>
            <a:ext cx="2160240" cy="2308324"/>
          </a:xfrm>
          <a:prstGeom prst="rect">
            <a:avLst/>
          </a:prstGeom>
          <a:noFill/>
        </p:spPr>
        <p:txBody>
          <a:bodyPr wrap="square" rtlCol="0">
            <a:spAutoFit/>
          </a:bodyPr>
          <a:lstStyle/>
          <a:p>
            <a:r>
              <a:rPr lang="en-US" sz="1600" dirty="0"/>
              <a:t>This term has many descends (its child).</a:t>
            </a:r>
          </a:p>
          <a:p>
            <a:r>
              <a:rPr lang="en-US" sz="1600" dirty="0"/>
              <a:t>If a protein has this term (GO: 0016999 antibiotic metabolic process) will not necessarily have any if its descendants.</a:t>
            </a:r>
          </a:p>
          <a:p>
            <a:endParaRPr lang="en-US" sz="1600" dirty="0"/>
          </a:p>
        </p:txBody>
      </p:sp>
    </p:spTree>
    <p:extLst>
      <p:ext uri="{BB962C8B-B14F-4D97-AF65-F5344CB8AC3E}">
        <p14:creationId xmlns:p14="http://schemas.microsoft.com/office/powerpoint/2010/main" val="27922106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77" b="11904"/>
          <a:stretch/>
        </p:blipFill>
        <p:spPr bwMode="auto">
          <a:xfrm>
            <a:off x="-1" y="1145883"/>
            <a:ext cx="8388425" cy="57121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8304" y="1628800"/>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5074603" y="21266"/>
            <a:ext cx="4044697" cy="1107996"/>
          </a:xfrm>
          <a:prstGeom prst="rect">
            <a:avLst/>
          </a:prstGeom>
          <a:noFill/>
        </p:spPr>
        <p:txBody>
          <a:bodyPr wrap="none" rtlCol="0">
            <a:spAutoFit/>
          </a:bodyPr>
          <a:lstStyle/>
          <a:p>
            <a:pPr algn="r"/>
            <a:r>
              <a:rPr lang="en-US" sz="2800"/>
              <a:t>Sequence:</a:t>
            </a:r>
            <a:r>
              <a:rPr lang="en-US" sz="4800"/>
              <a:t> GO &amp; UP</a:t>
            </a:r>
          </a:p>
          <a:p>
            <a:pPr algn="r"/>
            <a:r>
              <a:rPr lang="en-US"/>
              <a:t>Gene Ontology &amp; </a:t>
            </a:r>
            <a:r>
              <a:rPr lang="en-US" err="1"/>
              <a:t>Uniprot</a:t>
            </a:r>
            <a:endParaRPr lang="en-US"/>
          </a:p>
        </p:txBody>
      </p:sp>
      <p:sp>
        <p:nvSpPr>
          <p:cNvPr id="5" name="4 CuadroTexto"/>
          <p:cNvSpPr txBox="1"/>
          <p:nvPr/>
        </p:nvSpPr>
        <p:spPr>
          <a:xfrm>
            <a:off x="107504" y="188640"/>
            <a:ext cx="4752528" cy="646331"/>
          </a:xfrm>
          <a:prstGeom prst="rect">
            <a:avLst/>
          </a:prstGeom>
          <a:noFill/>
          <a:ln w="19050">
            <a:noFill/>
          </a:ln>
        </p:spPr>
        <p:txBody>
          <a:bodyPr wrap="square" rtlCol="0">
            <a:spAutoFit/>
          </a:bodyPr>
          <a:lstStyle/>
          <a:p>
            <a:r>
              <a:rPr lang="en-US"/>
              <a:t>Using </a:t>
            </a:r>
            <a:r>
              <a:rPr lang="en-US" err="1"/>
              <a:t>Uniprot</a:t>
            </a:r>
            <a:r>
              <a:rPr lang="en-US"/>
              <a:t> we can create complex searches with go terms. </a:t>
            </a:r>
          </a:p>
        </p:txBody>
      </p:sp>
    </p:spTree>
    <p:extLst>
      <p:ext uri="{BB962C8B-B14F-4D97-AF65-F5344CB8AC3E}">
        <p14:creationId xmlns:p14="http://schemas.microsoft.com/office/powerpoint/2010/main" val="40999554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30BB561-070E-AD41-ADDC-98E4810E780E}"/>
              </a:ext>
            </a:extLst>
          </p:cNvPr>
          <p:cNvPicPr>
            <a:picLocks noChangeAspect="1"/>
          </p:cNvPicPr>
          <p:nvPr/>
        </p:nvPicPr>
        <p:blipFill>
          <a:blip r:embed="rId2"/>
          <a:stretch>
            <a:fillRect/>
          </a:stretch>
        </p:blipFill>
        <p:spPr>
          <a:xfrm>
            <a:off x="-11542" y="2270837"/>
            <a:ext cx="9144000" cy="3332338"/>
          </a:xfrm>
          <a:prstGeom prst="rect">
            <a:avLst/>
          </a:prstGeom>
        </p:spPr>
      </p:pic>
      <p:sp>
        <p:nvSpPr>
          <p:cNvPr id="3" name="2 CuadroTexto"/>
          <p:cNvSpPr txBox="1"/>
          <p:nvPr/>
        </p:nvSpPr>
        <p:spPr>
          <a:xfrm>
            <a:off x="6485246" y="21266"/>
            <a:ext cx="2634054" cy="1107996"/>
          </a:xfrm>
          <a:prstGeom prst="rect">
            <a:avLst/>
          </a:prstGeom>
          <a:noFill/>
        </p:spPr>
        <p:txBody>
          <a:bodyPr wrap="none" rtlCol="0">
            <a:spAutoFit/>
          </a:bodyPr>
          <a:lstStyle/>
          <a:p>
            <a:pPr algn="r"/>
            <a:r>
              <a:rPr lang="en-US" sz="2800"/>
              <a:t>Sequence:</a:t>
            </a:r>
            <a:r>
              <a:rPr lang="en-US" sz="4800"/>
              <a:t> GO</a:t>
            </a:r>
          </a:p>
          <a:p>
            <a:pPr algn="r"/>
            <a:r>
              <a:rPr lang="en-US"/>
              <a:t>Gene Ontology</a:t>
            </a:r>
          </a:p>
        </p:txBody>
      </p:sp>
      <p:sp>
        <p:nvSpPr>
          <p:cNvPr id="2" name="1 CuadroTexto"/>
          <p:cNvSpPr txBox="1"/>
          <p:nvPr/>
        </p:nvSpPr>
        <p:spPr>
          <a:xfrm>
            <a:off x="215869" y="1863891"/>
            <a:ext cx="2094804" cy="369332"/>
          </a:xfrm>
          <a:prstGeom prst="rect">
            <a:avLst/>
          </a:prstGeom>
          <a:solidFill>
            <a:schemeClr val="bg1">
              <a:alpha val="50000"/>
            </a:schemeClr>
          </a:solidFill>
          <a:ln w="19050">
            <a:solidFill>
              <a:schemeClr val="tx1"/>
            </a:solidFill>
          </a:ln>
        </p:spPr>
        <p:txBody>
          <a:bodyPr wrap="none" rtlCol="0">
            <a:spAutoFit/>
          </a:bodyPr>
          <a:lstStyle/>
          <a:p>
            <a:r>
              <a:rPr lang="en-US"/>
              <a:t>Where to </a:t>
            </a:r>
            <a:r>
              <a:rPr lang="en-US" err="1"/>
              <a:t>search:GO</a:t>
            </a:r>
            <a:endParaRPr lang="en-US"/>
          </a:p>
        </p:txBody>
      </p:sp>
      <p:sp>
        <p:nvSpPr>
          <p:cNvPr id="4" name="3 CuadroTexto"/>
          <p:cNvSpPr txBox="1"/>
          <p:nvPr/>
        </p:nvSpPr>
        <p:spPr>
          <a:xfrm>
            <a:off x="3969662" y="2924944"/>
            <a:ext cx="990656" cy="369332"/>
          </a:xfrm>
          <a:prstGeom prst="rect">
            <a:avLst/>
          </a:prstGeom>
          <a:solidFill>
            <a:schemeClr val="bg1">
              <a:alpha val="50000"/>
            </a:schemeClr>
          </a:solidFill>
          <a:ln w="19050">
            <a:solidFill>
              <a:schemeClr val="tx1"/>
            </a:solidFill>
          </a:ln>
        </p:spPr>
        <p:txBody>
          <a:bodyPr wrap="none" rtlCol="0">
            <a:spAutoFit/>
          </a:bodyPr>
          <a:lstStyle/>
          <a:p>
            <a:r>
              <a:rPr lang="en-US"/>
              <a:t>GO code</a:t>
            </a:r>
          </a:p>
        </p:txBody>
      </p:sp>
      <p:sp>
        <p:nvSpPr>
          <p:cNvPr id="5" name="4 CuadroTexto"/>
          <p:cNvSpPr txBox="1"/>
          <p:nvPr/>
        </p:nvSpPr>
        <p:spPr>
          <a:xfrm>
            <a:off x="3721501" y="4250418"/>
            <a:ext cx="3118418" cy="369332"/>
          </a:xfrm>
          <a:prstGeom prst="rect">
            <a:avLst/>
          </a:prstGeom>
          <a:solidFill>
            <a:schemeClr val="bg1">
              <a:alpha val="50000"/>
            </a:schemeClr>
          </a:solidFill>
          <a:ln w="19050">
            <a:solidFill>
              <a:schemeClr val="tx1"/>
            </a:solidFill>
          </a:ln>
        </p:spPr>
        <p:txBody>
          <a:bodyPr wrap="none" rtlCol="0">
            <a:spAutoFit/>
          </a:bodyPr>
          <a:lstStyle/>
          <a:p>
            <a:r>
              <a:rPr lang="en-US" dirty="0"/>
              <a:t>Organism: </a:t>
            </a:r>
            <a:r>
              <a:rPr lang="en-US" sz="1200" i="1" dirty="0"/>
              <a:t>Stenotrophomonas </a:t>
            </a:r>
            <a:r>
              <a:rPr lang="en-US" sz="1200" i="1" dirty="0" err="1"/>
              <a:t>maltophilia</a:t>
            </a:r>
            <a:endParaRPr lang="en-US" sz="1200" i="1" dirty="0"/>
          </a:p>
        </p:txBody>
      </p:sp>
      <p:sp>
        <p:nvSpPr>
          <p:cNvPr id="6" name="5 CuadroTexto"/>
          <p:cNvSpPr txBox="1"/>
          <p:nvPr/>
        </p:nvSpPr>
        <p:spPr>
          <a:xfrm>
            <a:off x="755576" y="946935"/>
            <a:ext cx="5729670" cy="923330"/>
          </a:xfrm>
          <a:prstGeom prst="rect">
            <a:avLst/>
          </a:prstGeom>
          <a:noFill/>
          <a:ln w="19050">
            <a:noFill/>
          </a:ln>
        </p:spPr>
        <p:txBody>
          <a:bodyPr wrap="square" rtlCol="0">
            <a:spAutoFit/>
          </a:bodyPr>
          <a:lstStyle/>
          <a:p>
            <a:r>
              <a:rPr lang="en-US"/>
              <a:t>Using </a:t>
            </a:r>
            <a:r>
              <a:rPr lang="en-US" err="1"/>
              <a:t>Uniprot</a:t>
            </a:r>
            <a:r>
              <a:rPr lang="en-US"/>
              <a:t> we can create complex searches. </a:t>
            </a:r>
          </a:p>
          <a:p>
            <a:r>
              <a:rPr lang="en-US"/>
              <a:t>Example: all proteins annotated as involved in pathogenesis in </a:t>
            </a:r>
            <a:r>
              <a:rPr lang="en-US" err="1"/>
              <a:t>Stenotrophomonas</a:t>
            </a:r>
            <a:r>
              <a:rPr lang="en-US"/>
              <a:t> </a:t>
            </a:r>
            <a:r>
              <a:rPr lang="en-US" err="1"/>
              <a:t>maltophilia</a:t>
            </a:r>
            <a:r>
              <a:rPr lang="en-US"/>
              <a:t> </a:t>
            </a:r>
          </a:p>
        </p:txBody>
      </p:sp>
      <p:sp>
        <p:nvSpPr>
          <p:cNvPr id="11" name="10 CuadroTexto"/>
          <p:cNvSpPr txBox="1"/>
          <p:nvPr/>
        </p:nvSpPr>
        <p:spPr>
          <a:xfrm>
            <a:off x="111837" y="4625985"/>
            <a:ext cx="1947649" cy="369332"/>
          </a:xfrm>
          <a:prstGeom prst="rect">
            <a:avLst/>
          </a:prstGeom>
          <a:solidFill>
            <a:schemeClr val="bg1">
              <a:alpha val="50000"/>
            </a:schemeClr>
          </a:solidFill>
          <a:ln w="19050">
            <a:solidFill>
              <a:schemeClr val="tx1"/>
            </a:solidFill>
          </a:ln>
        </p:spPr>
        <p:txBody>
          <a:bodyPr wrap="none" rtlCol="0">
            <a:spAutoFit/>
          </a:bodyPr>
          <a:lstStyle/>
          <a:p>
            <a:r>
              <a:rPr lang="en-US"/>
              <a:t>Boolean condition </a:t>
            </a:r>
          </a:p>
        </p:txBody>
      </p:sp>
      <p:sp>
        <p:nvSpPr>
          <p:cNvPr id="13" name="12 CuadroTexto"/>
          <p:cNvSpPr txBox="1"/>
          <p:nvPr/>
        </p:nvSpPr>
        <p:spPr>
          <a:xfrm>
            <a:off x="1903431" y="5131947"/>
            <a:ext cx="1796646" cy="646331"/>
          </a:xfrm>
          <a:prstGeom prst="rect">
            <a:avLst/>
          </a:prstGeom>
          <a:solidFill>
            <a:schemeClr val="bg1">
              <a:alpha val="50000"/>
            </a:schemeClr>
          </a:solidFill>
          <a:ln w="19050">
            <a:solidFill>
              <a:schemeClr val="tx1"/>
            </a:solidFill>
          </a:ln>
        </p:spPr>
        <p:txBody>
          <a:bodyPr wrap="none" rtlCol="0">
            <a:spAutoFit/>
          </a:bodyPr>
          <a:lstStyle/>
          <a:p>
            <a:r>
              <a:rPr lang="en-US"/>
              <a:t>Where to search:</a:t>
            </a:r>
          </a:p>
          <a:p>
            <a:r>
              <a:rPr lang="en-US"/>
              <a:t>Organism</a:t>
            </a:r>
          </a:p>
        </p:txBody>
      </p:sp>
      <p:cxnSp>
        <p:nvCxnSpPr>
          <p:cNvPr id="18" name="17 Conector recto de flecha"/>
          <p:cNvCxnSpPr/>
          <p:nvPr/>
        </p:nvCxnSpPr>
        <p:spPr>
          <a:xfrm flipH="1">
            <a:off x="3125835" y="3045489"/>
            <a:ext cx="777733" cy="31939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19 Conector recto de flecha"/>
          <p:cNvCxnSpPr>
            <a:cxnSpLocks/>
          </p:cNvCxnSpPr>
          <p:nvPr/>
        </p:nvCxnSpPr>
        <p:spPr>
          <a:xfrm flipH="1" flipV="1">
            <a:off x="1903431" y="3843189"/>
            <a:ext cx="1782275" cy="56265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21 Conector recto de flecha"/>
          <p:cNvCxnSpPr>
            <a:stCxn id="13" idx="0"/>
          </p:cNvCxnSpPr>
          <p:nvPr/>
        </p:nvCxnSpPr>
        <p:spPr>
          <a:xfrm flipH="1" flipV="1">
            <a:off x="1289586" y="3797028"/>
            <a:ext cx="1512168" cy="133491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24 Conector recto de flecha"/>
          <p:cNvCxnSpPr>
            <a:stCxn id="11" idx="0"/>
          </p:cNvCxnSpPr>
          <p:nvPr/>
        </p:nvCxnSpPr>
        <p:spPr>
          <a:xfrm flipH="1" flipV="1">
            <a:off x="425490" y="3843189"/>
            <a:ext cx="660172" cy="78279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32440" y="5216858"/>
            <a:ext cx="459135" cy="333916"/>
          </a:xfrm>
          <a:prstGeom prst="rect">
            <a:avLst/>
          </a:prstGeom>
          <a:noFill/>
          <a:extLst>
            <a:ext uri="{909E8E84-426E-40DD-AFC4-6F175D3DCCD1}">
              <a14:hiddenFill xmlns:a14="http://schemas.microsoft.com/office/drawing/2010/main">
                <a:solidFill>
                  <a:srgbClr val="FFFFFF"/>
                </a:solidFill>
              </a14:hiddenFill>
            </a:ext>
          </a:extLst>
        </p:spPr>
      </p:pic>
      <p:cxnSp>
        <p:nvCxnSpPr>
          <p:cNvPr id="26" name="25 Conector recto de flecha"/>
          <p:cNvCxnSpPr>
            <a:stCxn id="2" idx="2"/>
          </p:cNvCxnSpPr>
          <p:nvPr/>
        </p:nvCxnSpPr>
        <p:spPr>
          <a:xfrm flipH="1">
            <a:off x="1063532" y="2233223"/>
            <a:ext cx="199739" cy="109083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9" name="Picture 5" descr="C:\Users\admin_local\AppData\Local\Microsoft\Windows\Temporary Internet Files\Content.IE5\8UJKXJHP\550px-Pointing_hand_cursor_vector.svg[1].png">
            <a:extLst>
              <a:ext uri="{FF2B5EF4-FFF2-40B4-BE49-F238E27FC236}">
                <a16:creationId xmlns:a16="http://schemas.microsoft.com/office/drawing/2014/main" id="{7552F3BD-738A-5042-821E-42DF5CDD09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44637" y="3600424"/>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09049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27CDA4-ABBB-A349-90B0-529B27BCCB52}"/>
              </a:ext>
            </a:extLst>
          </p:cNvPr>
          <p:cNvPicPr>
            <a:picLocks noChangeAspect="1"/>
          </p:cNvPicPr>
          <p:nvPr/>
        </p:nvPicPr>
        <p:blipFill>
          <a:blip r:embed="rId2"/>
          <a:stretch>
            <a:fillRect/>
          </a:stretch>
        </p:blipFill>
        <p:spPr>
          <a:xfrm>
            <a:off x="13730" y="1208085"/>
            <a:ext cx="7510598" cy="5649915"/>
          </a:xfrm>
          <a:prstGeom prst="rect">
            <a:avLst/>
          </a:prstGeom>
        </p:spPr>
      </p:pic>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5183316"/>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5183316"/>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1142703" y="836712"/>
            <a:ext cx="3683765" cy="369332"/>
          </a:xfrm>
          <a:prstGeom prst="rect">
            <a:avLst/>
          </a:prstGeom>
          <a:noFill/>
          <a:ln w="19050">
            <a:noFill/>
          </a:ln>
        </p:spPr>
        <p:txBody>
          <a:bodyPr wrap="none" rtlCol="0">
            <a:spAutoFit/>
          </a:bodyPr>
          <a:lstStyle/>
          <a:p>
            <a:r>
              <a:rPr lang="en-US"/>
              <a:t>There are probably redundant results</a:t>
            </a:r>
          </a:p>
        </p:txBody>
      </p:sp>
      <p:sp>
        <p:nvSpPr>
          <p:cNvPr id="6" name="5 CuadroTexto"/>
          <p:cNvSpPr txBox="1"/>
          <p:nvPr/>
        </p:nvSpPr>
        <p:spPr>
          <a:xfrm>
            <a:off x="7668344" y="2852936"/>
            <a:ext cx="1296145" cy="1477328"/>
          </a:xfrm>
          <a:prstGeom prst="rect">
            <a:avLst/>
          </a:prstGeom>
          <a:noFill/>
          <a:ln w="19050">
            <a:solidFill>
              <a:schemeClr val="tx1"/>
            </a:solidFill>
          </a:ln>
        </p:spPr>
        <p:txBody>
          <a:bodyPr wrap="square" rtlCol="0">
            <a:spAutoFit/>
          </a:bodyPr>
          <a:lstStyle/>
          <a:p>
            <a:r>
              <a:rPr lang="en-US" dirty="0" err="1"/>
              <a:t>mrcB</a:t>
            </a:r>
            <a:r>
              <a:rPr lang="en-US" dirty="0"/>
              <a:t>:</a:t>
            </a:r>
          </a:p>
          <a:p>
            <a:r>
              <a:rPr lang="en-US" dirty="0"/>
              <a:t>Same protein in different strains</a:t>
            </a:r>
          </a:p>
        </p:txBody>
      </p:sp>
      <p:sp>
        <p:nvSpPr>
          <p:cNvPr id="13" name="12 CuadroTexto"/>
          <p:cNvSpPr txBox="1"/>
          <p:nvPr/>
        </p:nvSpPr>
        <p:spPr>
          <a:xfrm>
            <a:off x="7666384" y="4757961"/>
            <a:ext cx="1475656" cy="1754326"/>
          </a:xfrm>
          <a:prstGeom prst="rect">
            <a:avLst/>
          </a:prstGeom>
          <a:noFill/>
          <a:ln w="19050">
            <a:solidFill>
              <a:schemeClr val="tx1"/>
            </a:solidFill>
          </a:ln>
        </p:spPr>
        <p:txBody>
          <a:bodyPr wrap="square" rtlCol="0">
            <a:spAutoFit/>
          </a:bodyPr>
          <a:lstStyle/>
          <a:p>
            <a:r>
              <a:rPr lang="en-US" err="1"/>
              <a:t>UniRef</a:t>
            </a:r>
            <a:r>
              <a:rPr lang="en-US"/>
              <a:t>:</a:t>
            </a:r>
          </a:p>
          <a:p>
            <a:r>
              <a:rPr lang="en-US"/>
              <a:t>Cluster of similar sequences (100, 90 or 50 % identical</a:t>
            </a:r>
          </a:p>
        </p:txBody>
      </p:sp>
      <p:cxnSp>
        <p:nvCxnSpPr>
          <p:cNvPr id="15" name="14 Conector recto de flecha"/>
          <p:cNvCxnSpPr>
            <a:cxnSpLocks/>
            <a:stCxn id="13" idx="1"/>
          </p:cNvCxnSpPr>
          <p:nvPr/>
        </p:nvCxnSpPr>
        <p:spPr>
          <a:xfrm flipH="1" flipV="1">
            <a:off x="998687" y="5445224"/>
            <a:ext cx="6667697" cy="1899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16 CuadroTexto"/>
          <p:cNvSpPr txBox="1"/>
          <p:nvPr/>
        </p:nvSpPr>
        <p:spPr>
          <a:xfrm>
            <a:off x="5074603" y="21266"/>
            <a:ext cx="4044697" cy="1107996"/>
          </a:xfrm>
          <a:prstGeom prst="rect">
            <a:avLst/>
          </a:prstGeom>
          <a:noFill/>
        </p:spPr>
        <p:txBody>
          <a:bodyPr wrap="none" rtlCol="0">
            <a:spAutoFit/>
          </a:bodyPr>
          <a:lstStyle/>
          <a:p>
            <a:pPr algn="r"/>
            <a:r>
              <a:rPr lang="en-US" sz="2800"/>
              <a:t>Sequence:</a:t>
            </a:r>
            <a:r>
              <a:rPr lang="en-US" sz="4800"/>
              <a:t> GO &amp; UP</a:t>
            </a:r>
          </a:p>
          <a:p>
            <a:pPr algn="r"/>
            <a:r>
              <a:rPr lang="en-US"/>
              <a:t>Gene Ontology &amp; </a:t>
            </a:r>
            <a:r>
              <a:rPr lang="en-US" err="1"/>
              <a:t>Uniprot</a:t>
            </a:r>
            <a:endParaRPr lang="en-US"/>
          </a:p>
        </p:txBody>
      </p:sp>
      <p:pic>
        <p:nvPicPr>
          <p:cNvPr id="1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512" y="5183316"/>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7" name="6 Cerrar llave"/>
          <p:cNvSpPr/>
          <p:nvPr/>
        </p:nvSpPr>
        <p:spPr>
          <a:xfrm>
            <a:off x="7234336" y="1890090"/>
            <a:ext cx="360040" cy="4824536"/>
          </a:xfrm>
          <a:prstGeom prst="rightBrace">
            <a:avLst>
              <a:gd name="adj1" fmla="val 8333"/>
              <a:gd name="adj2" fmla="val 35560"/>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0209049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D00222-E295-FA48-877B-5F6037DE0E3C}"/>
              </a:ext>
            </a:extLst>
          </p:cNvPr>
          <p:cNvPicPr>
            <a:picLocks noChangeAspect="1"/>
          </p:cNvPicPr>
          <p:nvPr/>
        </p:nvPicPr>
        <p:blipFill>
          <a:blip r:embed="rId2"/>
          <a:stretch>
            <a:fillRect/>
          </a:stretch>
        </p:blipFill>
        <p:spPr>
          <a:xfrm>
            <a:off x="131599" y="3284984"/>
            <a:ext cx="4536819" cy="3309730"/>
          </a:xfrm>
          <a:prstGeom prst="rect">
            <a:avLst/>
          </a:prstGeom>
        </p:spPr>
      </p:pic>
      <p:pic>
        <p:nvPicPr>
          <p:cNvPr id="4" name="Picture 3">
            <a:extLst>
              <a:ext uri="{FF2B5EF4-FFF2-40B4-BE49-F238E27FC236}">
                <a16:creationId xmlns:a16="http://schemas.microsoft.com/office/drawing/2014/main" id="{53EE3EF8-F7C7-E34E-A36B-515BE6324B2F}"/>
              </a:ext>
            </a:extLst>
          </p:cNvPr>
          <p:cNvPicPr>
            <a:picLocks noChangeAspect="1"/>
          </p:cNvPicPr>
          <p:nvPr/>
        </p:nvPicPr>
        <p:blipFill>
          <a:blip r:embed="rId3"/>
          <a:stretch>
            <a:fillRect/>
          </a:stretch>
        </p:blipFill>
        <p:spPr>
          <a:xfrm>
            <a:off x="4788024" y="3223412"/>
            <a:ext cx="4224377" cy="3686798"/>
          </a:xfrm>
          <a:prstGeom prst="rect">
            <a:avLst/>
          </a:prstGeom>
        </p:spPr>
      </p:pic>
      <p:sp>
        <p:nvSpPr>
          <p:cNvPr id="7" name="6 CuadroTexto"/>
          <p:cNvSpPr txBox="1"/>
          <p:nvPr/>
        </p:nvSpPr>
        <p:spPr>
          <a:xfrm>
            <a:off x="5074603" y="21266"/>
            <a:ext cx="4044697" cy="1107996"/>
          </a:xfrm>
          <a:prstGeom prst="rect">
            <a:avLst/>
          </a:prstGeom>
          <a:noFill/>
        </p:spPr>
        <p:txBody>
          <a:bodyPr wrap="none" rtlCol="0">
            <a:spAutoFit/>
          </a:bodyPr>
          <a:lstStyle/>
          <a:p>
            <a:pPr algn="r"/>
            <a:r>
              <a:rPr lang="en-US" sz="2800"/>
              <a:t>Sequence:</a:t>
            </a:r>
            <a:r>
              <a:rPr lang="en-US" sz="4800"/>
              <a:t> GO &amp; UP</a:t>
            </a:r>
          </a:p>
          <a:p>
            <a:pPr algn="r"/>
            <a:r>
              <a:rPr lang="en-US"/>
              <a:t>Gene Ontology &amp; </a:t>
            </a:r>
            <a:r>
              <a:rPr lang="en-US" err="1"/>
              <a:t>Uniprot</a:t>
            </a:r>
            <a:endParaRPr lang="en-US"/>
          </a:p>
        </p:txBody>
      </p:sp>
      <p:sp>
        <p:nvSpPr>
          <p:cNvPr id="2" name="1 CuadroTexto"/>
          <p:cNvSpPr txBox="1"/>
          <p:nvPr/>
        </p:nvSpPr>
        <p:spPr>
          <a:xfrm>
            <a:off x="683568" y="2831122"/>
            <a:ext cx="2608440" cy="369332"/>
          </a:xfrm>
          <a:prstGeom prst="rect">
            <a:avLst/>
          </a:prstGeom>
          <a:noFill/>
          <a:ln w="19050">
            <a:solidFill>
              <a:schemeClr val="tx1"/>
            </a:solidFill>
          </a:ln>
        </p:spPr>
        <p:txBody>
          <a:bodyPr wrap="square" rtlCol="0">
            <a:spAutoFit/>
          </a:bodyPr>
          <a:lstStyle/>
          <a:p>
            <a:r>
              <a:rPr lang="en-US" dirty="0" err="1"/>
              <a:t>Uniref</a:t>
            </a:r>
            <a:r>
              <a:rPr lang="en-US" dirty="0"/>
              <a:t> 90 Still redundancy</a:t>
            </a:r>
          </a:p>
        </p:txBody>
      </p:sp>
      <p:sp>
        <p:nvSpPr>
          <p:cNvPr id="9" name="8 CuadroTexto"/>
          <p:cNvSpPr txBox="1"/>
          <p:nvPr/>
        </p:nvSpPr>
        <p:spPr>
          <a:xfrm>
            <a:off x="4806570" y="2831122"/>
            <a:ext cx="4224377" cy="369332"/>
          </a:xfrm>
          <a:prstGeom prst="rect">
            <a:avLst/>
          </a:prstGeom>
          <a:noFill/>
          <a:ln w="19050">
            <a:solidFill>
              <a:schemeClr val="tx1"/>
            </a:solidFill>
          </a:ln>
        </p:spPr>
        <p:txBody>
          <a:bodyPr wrap="square" rtlCol="0">
            <a:spAutoFit/>
          </a:bodyPr>
          <a:lstStyle/>
          <a:p>
            <a:r>
              <a:rPr lang="en-US" dirty="0" err="1"/>
              <a:t>Uniref</a:t>
            </a:r>
            <a:r>
              <a:rPr lang="en-US" dirty="0"/>
              <a:t> 50 Probably we have lost something</a:t>
            </a:r>
          </a:p>
        </p:txBody>
      </p:sp>
      <p:sp>
        <p:nvSpPr>
          <p:cNvPr id="10" name="Rectangle 9">
            <a:extLst>
              <a:ext uri="{FF2B5EF4-FFF2-40B4-BE49-F238E27FC236}">
                <a16:creationId xmlns:a16="http://schemas.microsoft.com/office/drawing/2014/main" id="{609EC428-5417-6642-899B-08092E01B996}"/>
              </a:ext>
            </a:extLst>
          </p:cNvPr>
          <p:cNvSpPr/>
          <p:nvPr/>
        </p:nvSpPr>
        <p:spPr>
          <a:xfrm>
            <a:off x="113053" y="561279"/>
            <a:ext cx="4572000" cy="830997"/>
          </a:xfrm>
          <a:prstGeom prst="rect">
            <a:avLst/>
          </a:prstGeom>
        </p:spPr>
        <p:txBody>
          <a:bodyPr>
            <a:spAutoFit/>
          </a:bodyPr>
          <a:lstStyle/>
          <a:p>
            <a:r>
              <a:rPr lang="en-GB" sz="1200" dirty="0"/>
              <a:t>The </a:t>
            </a:r>
            <a:r>
              <a:rPr lang="en-GB" sz="1200" dirty="0" err="1"/>
              <a:t>UniProt</a:t>
            </a:r>
            <a:r>
              <a:rPr lang="en-GB" sz="1200" dirty="0"/>
              <a:t> Reference Clusters (</a:t>
            </a:r>
            <a:r>
              <a:rPr lang="en-GB" sz="1200" dirty="0" err="1"/>
              <a:t>UniRef</a:t>
            </a:r>
            <a:r>
              <a:rPr lang="en-GB" sz="1200" dirty="0"/>
              <a:t>) provide clustered sets of sequences from the </a:t>
            </a:r>
            <a:r>
              <a:rPr lang="en-GB" sz="1200" dirty="0" err="1"/>
              <a:t>UniProt</a:t>
            </a:r>
            <a:r>
              <a:rPr lang="en-GB" sz="1200" dirty="0"/>
              <a:t> Knowledgebase (including isoforms) and selected </a:t>
            </a:r>
            <a:r>
              <a:rPr lang="en-GB" sz="1200" dirty="0" err="1"/>
              <a:t>UniParc</a:t>
            </a:r>
            <a:r>
              <a:rPr lang="en-GB" sz="1200" dirty="0"/>
              <a:t> records. This hides redundant sequences and obtains complete coverage of the sequence space at three resolutions:</a:t>
            </a:r>
          </a:p>
        </p:txBody>
      </p:sp>
      <p:sp>
        <p:nvSpPr>
          <p:cNvPr id="11" name="Rectangle 10">
            <a:extLst>
              <a:ext uri="{FF2B5EF4-FFF2-40B4-BE49-F238E27FC236}">
                <a16:creationId xmlns:a16="http://schemas.microsoft.com/office/drawing/2014/main" id="{7A697644-049C-5D43-91D0-B17880C107F5}"/>
              </a:ext>
            </a:extLst>
          </p:cNvPr>
          <p:cNvSpPr/>
          <p:nvPr/>
        </p:nvSpPr>
        <p:spPr>
          <a:xfrm>
            <a:off x="95062" y="1476806"/>
            <a:ext cx="8917339" cy="1015663"/>
          </a:xfrm>
          <a:prstGeom prst="rect">
            <a:avLst/>
          </a:prstGeom>
        </p:spPr>
        <p:txBody>
          <a:bodyPr wrap="square">
            <a:spAutoFit/>
          </a:bodyPr>
          <a:lstStyle/>
          <a:p>
            <a:r>
              <a:rPr lang="en-GB" sz="1200" b="1" dirty="0"/>
              <a:t>UniRef100</a:t>
            </a:r>
            <a:r>
              <a:rPr lang="en-GB" sz="1200" dirty="0"/>
              <a:t> combines identical sequences and sub-fragments with 11 or more residues from any organism into a single </a:t>
            </a:r>
            <a:r>
              <a:rPr lang="en-GB" sz="1200" dirty="0" err="1"/>
              <a:t>UniRef</a:t>
            </a:r>
            <a:r>
              <a:rPr lang="en-GB" sz="1200" dirty="0"/>
              <a:t> entry.</a:t>
            </a:r>
          </a:p>
          <a:p>
            <a:r>
              <a:rPr lang="en-GB" sz="1200" b="1" dirty="0"/>
              <a:t>UniRef90</a:t>
            </a:r>
            <a:r>
              <a:rPr lang="en-GB" sz="1200" dirty="0"/>
              <a:t> is built by clustering UniRef100 sequences such that each cluster is composed of sequences that have at least 90% sequence identity to, and 80% overlap with, the longest sequence (a.k.a. seed sequence).</a:t>
            </a:r>
          </a:p>
          <a:p>
            <a:r>
              <a:rPr lang="en-GB" sz="1200" b="1" dirty="0"/>
              <a:t>UniRef50</a:t>
            </a:r>
            <a:r>
              <a:rPr lang="en-GB" sz="1200" dirty="0"/>
              <a:t> is built by clustering UniRef90 seed sequences that have at least 50% sequence identity to, and 80% overlap with, the longest sequence in the cluster.</a:t>
            </a:r>
          </a:p>
        </p:txBody>
      </p:sp>
    </p:spTree>
    <p:extLst>
      <p:ext uri="{BB962C8B-B14F-4D97-AF65-F5344CB8AC3E}">
        <p14:creationId xmlns:p14="http://schemas.microsoft.com/office/powerpoint/2010/main" val="40999554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785" t="28125" r="6667" b="44345"/>
          <a:stretch/>
        </p:blipFill>
        <p:spPr bwMode="auto">
          <a:xfrm>
            <a:off x="3275856" y="1290857"/>
            <a:ext cx="5447409" cy="15672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8095" t="42522" r="73810" b="28739"/>
          <a:stretch/>
        </p:blipFill>
        <p:spPr bwMode="auto">
          <a:xfrm>
            <a:off x="5004048" y="3356992"/>
            <a:ext cx="2206172" cy="28030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895638" y="21266"/>
            <a:ext cx="8223662" cy="830997"/>
          </a:xfrm>
          <a:prstGeom prst="rect">
            <a:avLst/>
          </a:prstGeom>
          <a:noFill/>
        </p:spPr>
        <p:txBody>
          <a:bodyPr wrap="none" rtlCol="0">
            <a:spAutoFit/>
          </a:bodyPr>
          <a:lstStyle/>
          <a:p>
            <a:pPr algn="r"/>
            <a:r>
              <a:rPr lang="en-US" sz="4800"/>
              <a:t>Bioinformatics tools for proteins</a:t>
            </a:r>
          </a:p>
        </p:txBody>
      </p:sp>
      <p:sp>
        <p:nvSpPr>
          <p:cNvPr id="5" name="4 CuadroTexto"/>
          <p:cNvSpPr txBox="1"/>
          <p:nvPr/>
        </p:nvSpPr>
        <p:spPr>
          <a:xfrm>
            <a:off x="35496" y="1268760"/>
            <a:ext cx="2945037" cy="1631216"/>
          </a:xfrm>
          <a:prstGeom prst="rect">
            <a:avLst/>
          </a:prstGeom>
          <a:noFill/>
        </p:spPr>
        <p:txBody>
          <a:bodyPr wrap="none" rtlCol="0">
            <a:spAutoFit/>
          </a:bodyPr>
          <a:lstStyle/>
          <a:p>
            <a:pPr marL="285750" indent="-285750">
              <a:buFontTx/>
              <a:buChar char="-"/>
            </a:pPr>
            <a:r>
              <a:rPr lang="en-US" sz="2800"/>
              <a:t>Sequence Based:</a:t>
            </a:r>
          </a:p>
          <a:p>
            <a:r>
              <a:rPr lang="en-US"/>
              <a:t>	NCBI</a:t>
            </a:r>
          </a:p>
          <a:p>
            <a:r>
              <a:rPr lang="en-US"/>
              <a:t>	UNIPROT</a:t>
            </a:r>
          </a:p>
          <a:p>
            <a:r>
              <a:rPr lang="en-US"/>
              <a:t>	PFAM</a:t>
            </a:r>
          </a:p>
          <a:p>
            <a:r>
              <a:rPr lang="en-US"/>
              <a:t>	prediction tools</a:t>
            </a:r>
          </a:p>
        </p:txBody>
      </p:sp>
      <p:sp>
        <p:nvSpPr>
          <p:cNvPr id="9" name="8 CuadroTexto"/>
          <p:cNvSpPr txBox="1"/>
          <p:nvPr/>
        </p:nvSpPr>
        <p:spPr>
          <a:xfrm>
            <a:off x="42787" y="3789040"/>
            <a:ext cx="2885790" cy="1908215"/>
          </a:xfrm>
          <a:prstGeom prst="rect">
            <a:avLst/>
          </a:prstGeom>
          <a:noFill/>
        </p:spPr>
        <p:txBody>
          <a:bodyPr wrap="none" rtlCol="0">
            <a:spAutoFit/>
          </a:bodyPr>
          <a:lstStyle/>
          <a:p>
            <a:pPr marL="285750" indent="-285750">
              <a:buFontTx/>
              <a:buChar char="-"/>
            </a:pPr>
            <a:r>
              <a:rPr lang="en-US" sz="2800"/>
              <a:t>Structure Based:</a:t>
            </a:r>
          </a:p>
          <a:p>
            <a:r>
              <a:rPr lang="en-US"/>
              <a:t>	PDB</a:t>
            </a:r>
          </a:p>
          <a:p>
            <a:r>
              <a:rPr lang="en-US"/>
              <a:t>	Dali server</a:t>
            </a:r>
          </a:p>
          <a:p>
            <a:r>
              <a:rPr lang="en-US"/>
              <a:t>	</a:t>
            </a:r>
            <a:r>
              <a:rPr lang="en-US" err="1"/>
              <a:t>MAESTROweb</a:t>
            </a:r>
            <a:endParaRPr lang="en-US"/>
          </a:p>
          <a:p>
            <a:r>
              <a:rPr lang="en-US"/>
              <a:t>	Swiss-Model</a:t>
            </a:r>
          </a:p>
          <a:p>
            <a:r>
              <a:rPr lang="en-US"/>
              <a:t>	</a:t>
            </a:r>
            <a:r>
              <a:rPr lang="en-US" err="1"/>
              <a:t>Pymol</a:t>
            </a:r>
            <a:endParaRPr lang="en-US"/>
          </a:p>
        </p:txBody>
      </p:sp>
      <p:sp>
        <p:nvSpPr>
          <p:cNvPr id="6" name="5 Rectángulo"/>
          <p:cNvSpPr/>
          <p:nvPr/>
        </p:nvSpPr>
        <p:spPr>
          <a:xfrm>
            <a:off x="35496" y="1052736"/>
            <a:ext cx="8856984" cy="2304256"/>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58496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6308852" y="21266"/>
            <a:ext cx="2810448" cy="1107996"/>
          </a:xfrm>
          <a:prstGeom prst="rect">
            <a:avLst/>
          </a:prstGeom>
          <a:noFill/>
        </p:spPr>
        <p:txBody>
          <a:bodyPr wrap="none" rtlCol="0">
            <a:spAutoFit/>
          </a:bodyPr>
          <a:lstStyle/>
          <a:p>
            <a:pPr algn="r"/>
            <a:r>
              <a:rPr lang="en-US" sz="2800"/>
              <a:t>Structure:</a:t>
            </a:r>
            <a:r>
              <a:rPr lang="en-US" sz="4800"/>
              <a:t> PDB</a:t>
            </a:r>
          </a:p>
          <a:p>
            <a:pPr algn="r"/>
            <a:r>
              <a:rPr lang="en-US"/>
              <a:t>THE Database</a:t>
            </a:r>
          </a:p>
        </p:txBody>
      </p:sp>
      <p:sp>
        <p:nvSpPr>
          <p:cNvPr id="2" name="1 CuadroTexto"/>
          <p:cNvSpPr txBox="1"/>
          <p:nvPr/>
        </p:nvSpPr>
        <p:spPr>
          <a:xfrm>
            <a:off x="251520" y="1061447"/>
            <a:ext cx="8568952" cy="4247317"/>
          </a:xfrm>
          <a:prstGeom prst="rect">
            <a:avLst/>
          </a:prstGeom>
          <a:noFill/>
        </p:spPr>
        <p:txBody>
          <a:bodyPr wrap="square" rtlCol="0">
            <a:spAutoFit/>
          </a:bodyPr>
          <a:lstStyle/>
          <a:p>
            <a:r>
              <a:rPr lang="en-US" dirty="0"/>
              <a:t>PDB stores proteins (and DNA, lipids, small molecules …) with their structures solved. This means that we know the coordinates X,Y and Z of their atoms. So we can see their “shape” and KNOW which residues are buried, which are exposed, the distance between them, their interactions, etc.</a:t>
            </a:r>
          </a:p>
          <a:p>
            <a:endParaRPr lang="en-US" dirty="0"/>
          </a:p>
          <a:p>
            <a:r>
              <a:rPr lang="en-US" dirty="0"/>
              <a:t>Every structure deposited has a 4 digit code which starts with a number and then has 3 other characters which are normally letters. They currently have no meaning, although the first ones did (Ex 4CPA = </a:t>
            </a:r>
            <a:r>
              <a:rPr lang="en-US" dirty="0" err="1"/>
              <a:t>CarboxyPeptidase</a:t>
            </a:r>
            <a:r>
              <a:rPr lang="en-US" dirty="0"/>
              <a:t> A). Sometimes </a:t>
            </a:r>
            <a:r>
              <a:rPr lang="en-US" dirty="0" err="1"/>
              <a:t>pdb</a:t>
            </a:r>
            <a:r>
              <a:rPr lang="en-US" dirty="0"/>
              <a:t> codes are expressed with a 5 digit codes including the chain identifier ex: 4BYZ_A</a:t>
            </a:r>
          </a:p>
          <a:p>
            <a:endParaRPr lang="en-US" dirty="0"/>
          </a:p>
          <a:p>
            <a:r>
              <a:rPr lang="en-US" dirty="0"/>
              <a:t>Apart from the coordinates it also has information derived from them,  from the state in which the protein was when preparing it for solving its structure or the experiment conditions when its structure was solved (catalytic, binding  and allosteric sites, ligands, secondary structures, mutations, etc.) </a:t>
            </a:r>
          </a:p>
          <a:p>
            <a:endParaRPr lang="en-US" dirty="0"/>
          </a:p>
        </p:txBody>
      </p:sp>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8095" t="42522" r="73810" b="28739"/>
          <a:stretch/>
        </p:blipFill>
        <p:spPr bwMode="auto">
          <a:xfrm>
            <a:off x="4067944" y="4698108"/>
            <a:ext cx="1639429" cy="2082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08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9140" t="32467" r="8125" b="40588"/>
          <a:stretch/>
        </p:blipFill>
        <p:spPr bwMode="auto">
          <a:xfrm>
            <a:off x="5646581" y="4941168"/>
            <a:ext cx="3487323" cy="1425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084"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4563" t="6640" r="15154" b="11329"/>
          <a:stretch/>
        </p:blipFill>
        <p:spPr bwMode="auto">
          <a:xfrm>
            <a:off x="2195736" y="4737005"/>
            <a:ext cx="2160240" cy="20170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085" name="Picture 5"/>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4563" t="6250" r="15154" b="6250"/>
          <a:stretch/>
        </p:blipFill>
        <p:spPr bwMode="auto">
          <a:xfrm>
            <a:off x="107504" y="4725144"/>
            <a:ext cx="2037134" cy="2028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44003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125" b="2678"/>
          <a:stretch/>
        </p:blipFill>
        <p:spPr bwMode="auto">
          <a:xfrm>
            <a:off x="78745" y="1129262"/>
            <a:ext cx="7573317" cy="5707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08852" y="21266"/>
            <a:ext cx="2810448" cy="1107996"/>
          </a:xfrm>
          <a:prstGeom prst="rect">
            <a:avLst/>
          </a:prstGeom>
          <a:noFill/>
        </p:spPr>
        <p:txBody>
          <a:bodyPr wrap="none" rtlCol="0">
            <a:spAutoFit/>
          </a:bodyPr>
          <a:lstStyle/>
          <a:p>
            <a:pPr algn="r"/>
            <a:r>
              <a:rPr lang="en-US" sz="2800"/>
              <a:t>Structure:</a:t>
            </a:r>
            <a:r>
              <a:rPr lang="en-US" sz="4800"/>
              <a:t> PDB</a:t>
            </a:r>
          </a:p>
          <a:p>
            <a:pPr algn="r"/>
            <a:r>
              <a:rPr lang="en-US"/>
              <a:t>THE Database</a:t>
            </a:r>
          </a:p>
        </p:txBody>
      </p:sp>
      <p:sp>
        <p:nvSpPr>
          <p:cNvPr id="2" name="1 CuadroTexto"/>
          <p:cNvSpPr txBox="1"/>
          <p:nvPr/>
        </p:nvSpPr>
        <p:spPr>
          <a:xfrm>
            <a:off x="251521" y="476672"/>
            <a:ext cx="6057332" cy="369332"/>
          </a:xfrm>
          <a:prstGeom prst="rect">
            <a:avLst/>
          </a:prstGeom>
          <a:noFill/>
        </p:spPr>
        <p:txBody>
          <a:bodyPr wrap="square" rtlCol="0">
            <a:spAutoFit/>
          </a:bodyPr>
          <a:lstStyle/>
          <a:p>
            <a:r>
              <a:rPr lang="en-US"/>
              <a:t>We will use 4BYZ structure as an example</a:t>
            </a:r>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32240" y="206084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64088" y="2060848"/>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489438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095" t="3572" r="14167" b="4018"/>
          <a:stretch/>
        </p:blipFill>
        <p:spPr bwMode="auto">
          <a:xfrm>
            <a:off x="34835" y="19968"/>
            <a:ext cx="6625397" cy="67338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6308852" y="21266"/>
            <a:ext cx="2810448" cy="1107996"/>
          </a:xfrm>
          <a:prstGeom prst="rect">
            <a:avLst/>
          </a:prstGeom>
          <a:solidFill>
            <a:schemeClr val="bg1">
              <a:alpha val="80000"/>
            </a:schemeClr>
          </a:solidFill>
        </p:spPr>
        <p:txBody>
          <a:bodyPr wrap="none" rtlCol="0">
            <a:spAutoFit/>
          </a:bodyPr>
          <a:lstStyle/>
          <a:p>
            <a:pPr algn="r"/>
            <a:r>
              <a:rPr lang="en-US" sz="2800" dirty="0"/>
              <a:t>Structure:</a:t>
            </a:r>
            <a:r>
              <a:rPr lang="en-US" sz="4800" dirty="0"/>
              <a:t> PDB</a:t>
            </a:r>
          </a:p>
          <a:p>
            <a:pPr algn="r"/>
            <a:r>
              <a:rPr lang="en-US" dirty="0"/>
              <a:t>Structure Summary</a:t>
            </a:r>
          </a:p>
        </p:txBody>
      </p:sp>
      <p:sp>
        <p:nvSpPr>
          <p:cNvPr id="7" name="6 CuadroTexto"/>
          <p:cNvSpPr txBox="1"/>
          <p:nvPr/>
        </p:nvSpPr>
        <p:spPr>
          <a:xfrm>
            <a:off x="6787734" y="1340768"/>
            <a:ext cx="1888722" cy="369332"/>
          </a:xfrm>
          <a:prstGeom prst="rect">
            <a:avLst/>
          </a:prstGeom>
          <a:noFill/>
          <a:ln w="25400">
            <a:solidFill>
              <a:srgbClr val="FFC000"/>
            </a:solidFill>
          </a:ln>
        </p:spPr>
        <p:txBody>
          <a:bodyPr wrap="none" rtlCol="0">
            <a:spAutoFit/>
          </a:bodyPr>
          <a:lstStyle/>
          <a:p>
            <a:r>
              <a:rPr lang="en-US" dirty="0"/>
              <a:t>Expression system</a:t>
            </a:r>
          </a:p>
        </p:txBody>
      </p:sp>
      <p:cxnSp>
        <p:nvCxnSpPr>
          <p:cNvPr id="8" name="7 Conector recto"/>
          <p:cNvCxnSpPr>
            <a:stCxn id="7" idx="1"/>
          </p:cNvCxnSpPr>
          <p:nvPr/>
        </p:nvCxnSpPr>
        <p:spPr>
          <a:xfrm flipH="1">
            <a:off x="4175956" y="1525434"/>
            <a:ext cx="2611778" cy="679430"/>
          </a:xfrm>
          <a:prstGeom prst="line">
            <a:avLst/>
          </a:prstGeom>
          <a:ln w="254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9" name="8 CuadroTexto"/>
          <p:cNvSpPr txBox="1"/>
          <p:nvPr/>
        </p:nvSpPr>
        <p:spPr>
          <a:xfrm>
            <a:off x="6444208" y="4076142"/>
            <a:ext cx="2645706" cy="1477328"/>
          </a:xfrm>
          <a:prstGeom prst="rect">
            <a:avLst/>
          </a:prstGeom>
          <a:noFill/>
          <a:ln w="25400">
            <a:solidFill>
              <a:srgbClr val="0070C0"/>
            </a:solidFill>
          </a:ln>
        </p:spPr>
        <p:txBody>
          <a:bodyPr wrap="square" rtlCol="0">
            <a:spAutoFit/>
          </a:bodyPr>
          <a:lstStyle/>
          <a:p>
            <a:r>
              <a:rPr lang="en-US" dirty="0"/>
              <a:t>View the structure interactively (rotate, zoom, cartoons, surface, </a:t>
            </a:r>
            <a:r>
              <a:rPr lang="en-US" dirty="0" err="1"/>
              <a:t>etc</a:t>
            </a:r>
            <a:r>
              <a:rPr lang="en-US" dirty="0"/>
              <a:t>) and its electron density</a:t>
            </a:r>
          </a:p>
        </p:txBody>
      </p:sp>
      <p:cxnSp>
        <p:nvCxnSpPr>
          <p:cNvPr id="10" name="9 Conector recto"/>
          <p:cNvCxnSpPr>
            <a:cxnSpLocks/>
            <a:stCxn id="9" idx="1"/>
          </p:cNvCxnSpPr>
          <p:nvPr/>
        </p:nvCxnSpPr>
        <p:spPr>
          <a:xfrm flipH="1" flipV="1">
            <a:off x="899592" y="3429000"/>
            <a:ext cx="5544616" cy="1385806"/>
          </a:xfrm>
          <a:prstGeom prst="line">
            <a:avLst/>
          </a:prstGeom>
          <a:ln w="2540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sp>
        <p:nvSpPr>
          <p:cNvPr id="12" name="11 CuadroTexto"/>
          <p:cNvSpPr txBox="1"/>
          <p:nvPr/>
        </p:nvSpPr>
        <p:spPr>
          <a:xfrm>
            <a:off x="6281602" y="5607476"/>
            <a:ext cx="2808312" cy="1200329"/>
          </a:xfrm>
          <a:prstGeom prst="rect">
            <a:avLst/>
          </a:prstGeom>
          <a:noFill/>
          <a:ln w="25400">
            <a:solidFill>
              <a:srgbClr val="00B050"/>
            </a:solidFill>
          </a:ln>
        </p:spPr>
        <p:txBody>
          <a:bodyPr wrap="square" rtlCol="0">
            <a:spAutoFit/>
          </a:bodyPr>
          <a:lstStyle/>
          <a:p>
            <a:r>
              <a:rPr lang="en-US" dirty="0"/>
              <a:t>Publications: </a:t>
            </a:r>
          </a:p>
          <a:p>
            <a:pPr marL="285750" indent="-285750">
              <a:buFontTx/>
              <a:buChar char="-"/>
            </a:pPr>
            <a:r>
              <a:rPr lang="en-US" dirty="0"/>
              <a:t>View this </a:t>
            </a:r>
            <a:r>
              <a:rPr lang="en-US" dirty="0" err="1"/>
              <a:t>pubmed</a:t>
            </a:r>
            <a:r>
              <a:rPr lang="en-US" dirty="0"/>
              <a:t> entry</a:t>
            </a:r>
          </a:p>
          <a:p>
            <a:pPr marL="285750" indent="-285750">
              <a:buFontTx/>
              <a:buChar char="-"/>
            </a:pPr>
            <a:r>
              <a:rPr lang="en-US" dirty="0"/>
              <a:t>Search PDB by this </a:t>
            </a:r>
            <a:r>
              <a:rPr lang="en-US" dirty="0" err="1"/>
              <a:t>pubmed</a:t>
            </a:r>
            <a:r>
              <a:rPr lang="en-US" dirty="0"/>
              <a:t> reference</a:t>
            </a:r>
          </a:p>
        </p:txBody>
      </p:sp>
      <p:cxnSp>
        <p:nvCxnSpPr>
          <p:cNvPr id="13" name="12 Conector recto"/>
          <p:cNvCxnSpPr>
            <a:cxnSpLocks/>
            <a:stCxn id="12" idx="1"/>
          </p:cNvCxnSpPr>
          <p:nvPr/>
        </p:nvCxnSpPr>
        <p:spPr>
          <a:xfrm flipH="1" flipV="1">
            <a:off x="3760002" y="5684707"/>
            <a:ext cx="2521600" cy="522934"/>
          </a:xfrm>
          <a:prstGeom prst="line">
            <a:avLst/>
          </a:prstGeom>
          <a:ln w="2540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pic>
        <p:nvPicPr>
          <p:cNvPr id="1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99792" y="5589240"/>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58927" y="5597624"/>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6" name="15 Rectángulo"/>
          <p:cNvSpPr/>
          <p:nvPr/>
        </p:nvSpPr>
        <p:spPr>
          <a:xfrm>
            <a:off x="2272469" y="3044206"/>
            <a:ext cx="1098822" cy="216024"/>
          </a:xfrm>
          <a:prstGeom prst="rect">
            <a:avLst/>
          </a:prstGeom>
          <a:ln w="25400">
            <a:solidFill>
              <a:srgbClr val="FF0000"/>
            </a:solidFill>
            <a:tailEnd type="none" w="lg" len="lg"/>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16 CuadroTexto"/>
          <p:cNvSpPr txBox="1"/>
          <p:nvPr/>
        </p:nvSpPr>
        <p:spPr>
          <a:xfrm>
            <a:off x="6787734" y="1821002"/>
            <a:ext cx="2302180" cy="2031325"/>
          </a:xfrm>
          <a:prstGeom prst="rect">
            <a:avLst/>
          </a:prstGeom>
          <a:noFill/>
          <a:ln w="25400">
            <a:solidFill>
              <a:srgbClr val="FF0000"/>
            </a:solidFill>
          </a:ln>
        </p:spPr>
        <p:txBody>
          <a:bodyPr wrap="square" rtlCol="0">
            <a:spAutoFit/>
          </a:bodyPr>
          <a:lstStyle/>
          <a:p>
            <a:r>
              <a:rPr lang="en-US" dirty="0"/>
              <a:t>Method used to solve the structure and, if by X-Ray diffraction, its </a:t>
            </a:r>
            <a:r>
              <a:rPr lang="en-US" b="1" dirty="0"/>
              <a:t>resolution </a:t>
            </a:r>
            <a:r>
              <a:rPr lang="en-US" dirty="0"/>
              <a:t>(any value below 3A is considered good resolution)</a:t>
            </a:r>
          </a:p>
        </p:txBody>
      </p:sp>
      <p:cxnSp>
        <p:nvCxnSpPr>
          <p:cNvPr id="18" name="17 Conector recto"/>
          <p:cNvCxnSpPr>
            <a:cxnSpLocks/>
            <a:stCxn id="17" idx="1"/>
            <a:endCxn id="16" idx="3"/>
          </p:cNvCxnSpPr>
          <p:nvPr/>
        </p:nvCxnSpPr>
        <p:spPr>
          <a:xfrm flipH="1">
            <a:off x="3371291" y="2836665"/>
            <a:ext cx="3416443" cy="315553"/>
          </a:xfrm>
          <a:prstGeom prst="line">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23"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60" y="3207837"/>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8528" y="3219925"/>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98978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2CC4FB9-7D50-2D40-811D-0D5AE39F85C8}"/>
              </a:ext>
            </a:extLst>
          </p:cNvPr>
          <p:cNvPicPr>
            <a:picLocks noChangeAspect="1"/>
          </p:cNvPicPr>
          <p:nvPr/>
        </p:nvPicPr>
        <p:blipFill>
          <a:blip r:embed="rId2"/>
          <a:stretch>
            <a:fillRect/>
          </a:stretch>
        </p:blipFill>
        <p:spPr>
          <a:xfrm>
            <a:off x="0" y="1129262"/>
            <a:ext cx="8091021" cy="5287614"/>
          </a:xfrm>
          <a:prstGeom prst="rect">
            <a:avLst/>
          </a:prstGeom>
        </p:spPr>
      </p:pic>
      <p:sp>
        <p:nvSpPr>
          <p:cNvPr id="5" name="4 CuadroTexto"/>
          <p:cNvSpPr txBox="1"/>
          <p:nvPr/>
        </p:nvSpPr>
        <p:spPr>
          <a:xfrm>
            <a:off x="6308852" y="21266"/>
            <a:ext cx="2810448" cy="1107996"/>
          </a:xfrm>
          <a:prstGeom prst="rect">
            <a:avLst/>
          </a:prstGeom>
          <a:solidFill>
            <a:schemeClr val="bg1">
              <a:alpha val="80000"/>
            </a:schemeClr>
          </a:solidFill>
        </p:spPr>
        <p:txBody>
          <a:bodyPr wrap="none" rtlCol="0">
            <a:spAutoFit/>
          </a:bodyPr>
          <a:lstStyle/>
          <a:p>
            <a:pPr algn="r"/>
            <a:r>
              <a:rPr lang="en-US" sz="2800" dirty="0"/>
              <a:t>Structure:</a:t>
            </a:r>
            <a:r>
              <a:rPr lang="en-US" sz="4800" dirty="0"/>
              <a:t> PDB</a:t>
            </a:r>
          </a:p>
          <a:p>
            <a:pPr algn="r"/>
            <a:r>
              <a:rPr lang="en-US" dirty="0"/>
              <a:t>Structure view</a:t>
            </a:r>
          </a:p>
        </p:txBody>
      </p:sp>
      <p:sp>
        <p:nvSpPr>
          <p:cNvPr id="4" name="3 CuadroTexto"/>
          <p:cNvSpPr txBox="1"/>
          <p:nvPr/>
        </p:nvSpPr>
        <p:spPr>
          <a:xfrm>
            <a:off x="6131476" y="5157192"/>
            <a:ext cx="2987824" cy="1477328"/>
          </a:xfrm>
          <a:prstGeom prst="rect">
            <a:avLst/>
          </a:prstGeom>
          <a:noFill/>
          <a:ln w="19050">
            <a:solidFill>
              <a:schemeClr val="tx1"/>
            </a:solidFill>
          </a:ln>
        </p:spPr>
        <p:txBody>
          <a:bodyPr wrap="square" rtlCol="0">
            <a:spAutoFit/>
          </a:bodyPr>
          <a:lstStyle/>
          <a:p>
            <a:pPr marL="285750" indent="-285750">
              <a:buFontTx/>
              <a:buChar char="-"/>
            </a:pPr>
            <a:r>
              <a:rPr lang="en-US" dirty="0"/>
              <a:t>Translate, rotate, zoom …</a:t>
            </a:r>
          </a:p>
          <a:p>
            <a:pPr marL="285750" indent="-285750">
              <a:buFontTx/>
              <a:buChar char="-"/>
            </a:pPr>
            <a:r>
              <a:rPr lang="en-US" dirty="0"/>
              <a:t>Lines, backbone, cartoons, surface …</a:t>
            </a:r>
          </a:p>
          <a:p>
            <a:pPr marL="285750" indent="-285750">
              <a:buFontTx/>
              <a:buChar char="-"/>
            </a:pPr>
            <a:r>
              <a:rPr lang="en-US" dirty="0"/>
              <a:t>Color by chain, element …</a:t>
            </a:r>
          </a:p>
          <a:p>
            <a:r>
              <a:rPr lang="en-US" dirty="0"/>
              <a:t>Play with it</a:t>
            </a:r>
          </a:p>
        </p:txBody>
      </p:sp>
      <p:pic>
        <p:nvPicPr>
          <p:cNvPr id="6" name="Picture 5" descr="C:\Users\admin_local\AppData\Local\Microsoft\Windows\Temporary Internet Files\Content.IE5\8UJKXJHP\550px-Pointing_hand_cursor_vector.svg[1].png">
            <a:extLst>
              <a:ext uri="{FF2B5EF4-FFF2-40B4-BE49-F238E27FC236}">
                <a16:creationId xmlns:a16="http://schemas.microsoft.com/office/drawing/2014/main" id="{87E3B368-0148-C740-9B02-C5C753E5931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36096" y="6191782"/>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27773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595" t="22173" r="16191" b="3720"/>
          <a:stretch/>
        </p:blipFill>
        <p:spPr bwMode="auto">
          <a:xfrm>
            <a:off x="251520" y="836712"/>
            <a:ext cx="6740880" cy="58585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08852" y="21266"/>
            <a:ext cx="2810448" cy="1107996"/>
          </a:xfrm>
          <a:prstGeom prst="rect">
            <a:avLst/>
          </a:prstGeom>
          <a:noFill/>
        </p:spPr>
        <p:txBody>
          <a:bodyPr wrap="none" rtlCol="0">
            <a:spAutoFit/>
          </a:bodyPr>
          <a:lstStyle/>
          <a:p>
            <a:pPr algn="r"/>
            <a:r>
              <a:rPr lang="en-US" sz="2800"/>
              <a:t>Structure:</a:t>
            </a:r>
            <a:r>
              <a:rPr lang="en-US" sz="4800"/>
              <a:t> PDB</a:t>
            </a:r>
          </a:p>
          <a:p>
            <a:pPr algn="r"/>
            <a:r>
              <a:rPr lang="en-US"/>
              <a:t>Structure Summary</a:t>
            </a:r>
          </a:p>
        </p:txBody>
      </p:sp>
      <p:sp>
        <p:nvSpPr>
          <p:cNvPr id="4" name="3 Cerrar llave"/>
          <p:cNvSpPr/>
          <p:nvPr/>
        </p:nvSpPr>
        <p:spPr>
          <a:xfrm>
            <a:off x="6916615" y="1628800"/>
            <a:ext cx="151569" cy="1327033"/>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4 Cerrar llave"/>
          <p:cNvSpPr/>
          <p:nvPr/>
        </p:nvSpPr>
        <p:spPr>
          <a:xfrm>
            <a:off x="6916614" y="3089042"/>
            <a:ext cx="151569" cy="865222"/>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5 Cerrar llave"/>
          <p:cNvSpPr/>
          <p:nvPr/>
        </p:nvSpPr>
        <p:spPr>
          <a:xfrm>
            <a:off x="6992398" y="4869160"/>
            <a:ext cx="186300" cy="1826117"/>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1 CuadroTexto"/>
          <p:cNvSpPr txBox="1"/>
          <p:nvPr/>
        </p:nvSpPr>
        <p:spPr>
          <a:xfrm>
            <a:off x="7236296" y="1556792"/>
            <a:ext cx="1728192" cy="1200329"/>
          </a:xfrm>
          <a:prstGeom prst="rect">
            <a:avLst/>
          </a:prstGeom>
          <a:noFill/>
        </p:spPr>
        <p:txBody>
          <a:bodyPr wrap="square" rtlCol="0">
            <a:spAutoFit/>
          </a:bodyPr>
          <a:lstStyle/>
          <a:p>
            <a:r>
              <a:rPr lang="en-US"/>
              <a:t>All proteins (chains) present in this structure</a:t>
            </a:r>
          </a:p>
          <a:p>
            <a:r>
              <a:rPr lang="en-US"/>
              <a:t>(links to </a:t>
            </a:r>
            <a:r>
              <a:rPr lang="en-US" err="1"/>
              <a:t>uniprot</a:t>
            </a:r>
            <a:r>
              <a:rPr lang="en-US"/>
              <a:t>)</a:t>
            </a:r>
          </a:p>
        </p:txBody>
      </p:sp>
      <p:sp>
        <p:nvSpPr>
          <p:cNvPr id="8" name="7 CuadroTexto"/>
          <p:cNvSpPr txBox="1"/>
          <p:nvPr/>
        </p:nvSpPr>
        <p:spPr>
          <a:xfrm>
            <a:off x="7236296" y="2996952"/>
            <a:ext cx="1728192" cy="923330"/>
          </a:xfrm>
          <a:prstGeom prst="rect">
            <a:avLst/>
          </a:prstGeom>
          <a:noFill/>
        </p:spPr>
        <p:txBody>
          <a:bodyPr wrap="square" rtlCol="0">
            <a:spAutoFit/>
          </a:bodyPr>
          <a:lstStyle/>
          <a:p>
            <a:r>
              <a:rPr lang="en-US"/>
              <a:t>Different known and predicted features</a:t>
            </a:r>
          </a:p>
        </p:txBody>
      </p:sp>
      <p:sp>
        <p:nvSpPr>
          <p:cNvPr id="9" name="8 CuadroTexto"/>
          <p:cNvSpPr txBox="1"/>
          <p:nvPr/>
        </p:nvSpPr>
        <p:spPr>
          <a:xfrm>
            <a:off x="7236296" y="5313982"/>
            <a:ext cx="1728192" cy="1200329"/>
          </a:xfrm>
          <a:prstGeom prst="rect">
            <a:avLst/>
          </a:prstGeom>
          <a:noFill/>
        </p:spPr>
        <p:txBody>
          <a:bodyPr wrap="square" rtlCol="0">
            <a:spAutoFit/>
          </a:bodyPr>
          <a:lstStyle/>
          <a:p>
            <a:r>
              <a:rPr lang="en-US"/>
              <a:t>Ligands present in this structure (their structure is also solved)</a:t>
            </a:r>
          </a:p>
        </p:txBody>
      </p:sp>
      <p:pic>
        <p:nvPicPr>
          <p:cNvPr id="10"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23728" y="2423205"/>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51920" y="3124701"/>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28" y="3633488"/>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44003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8751" t="33788" r="40780" b="2616"/>
          <a:stretch/>
        </p:blipFill>
        <p:spPr bwMode="auto">
          <a:xfrm>
            <a:off x="467544" y="3709338"/>
            <a:ext cx="2520280" cy="3168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497" t="43750" r="7026" b="22461"/>
          <a:stretch/>
        </p:blipFill>
        <p:spPr bwMode="auto">
          <a:xfrm>
            <a:off x="33486" y="1040457"/>
            <a:ext cx="8793194" cy="2748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6308852" y="21266"/>
            <a:ext cx="2810448" cy="1107996"/>
          </a:xfrm>
          <a:prstGeom prst="rect">
            <a:avLst/>
          </a:prstGeom>
          <a:noFill/>
        </p:spPr>
        <p:txBody>
          <a:bodyPr wrap="none" rtlCol="0">
            <a:spAutoFit/>
          </a:bodyPr>
          <a:lstStyle/>
          <a:p>
            <a:pPr algn="r"/>
            <a:r>
              <a:rPr lang="en-US" sz="2800"/>
              <a:t>Structure:</a:t>
            </a:r>
            <a:r>
              <a:rPr lang="en-US" sz="4800"/>
              <a:t> PDB</a:t>
            </a:r>
          </a:p>
          <a:p>
            <a:pPr algn="r"/>
            <a:r>
              <a:rPr lang="en-US"/>
              <a:t>Protein Feature View </a:t>
            </a:r>
          </a:p>
        </p:txBody>
      </p:sp>
      <p:sp>
        <p:nvSpPr>
          <p:cNvPr id="5" name="4 CuadroTexto"/>
          <p:cNvSpPr txBox="1"/>
          <p:nvPr/>
        </p:nvSpPr>
        <p:spPr>
          <a:xfrm>
            <a:off x="5950800" y="3861048"/>
            <a:ext cx="2814553" cy="369332"/>
          </a:xfrm>
          <a:prstGeom prst="rect">
            <a:avLst/>
          </a:prstGeom>
          <a:noFill/>
          <a:ln w="19050">
            <a:solidFill>
              <a:schemeClr val="tx1"/>
            </a:solidFill>
          </a:ln>
        </p:spPr>
        <p:txBody>
          <a:bodyPr wrap="none" rtlCol="0">
            <a:spAutoFit/>
          </a:bodyPr>
          <a:lstStyle/>
          <a:p>
            <a:r>
              <a:rPr lang="ca-ES" err="1"/>
              <a:t>Protein</a:t>
            </a:r>
            <a:r>
              <a:rPr lang="ca-ES"/>
              <a:t>: </a:t>
            </a:r>
            <a:r>
              <a:rPr lang="ca-ES" err="1"/>
              <a:t>complete</a:t>
            </a:r>
            <a:r>
              <a:rPr lang="ca-ES"/>
              <a:t> </a:t>
            </a:r>
            <a:r>
              <a:rPr lang="ca-ES" err="1"/>
              <a:t>sequence</a:t>
            </a:r>
            <a:endParaRPr lang="ca-ES"/>
          </a:p>
        </p:txBody>
      </p:sp>
      <p:sp>
        <p:nvSpPr>
          <p:cNvPr id="10" name="9 CuadroTexto"/>
          <p:cNvSpPr txBox="1"/>
          <p:nvPr/>
        </p:nvSpPr>
        <p:spPr>
          <a:xfrm>
            <a:off x="6119076" y="4437112"/>
            <a:ext cx="2497744" cy="1477328"/>
          </a:xfrm>
          <a:prstGeom prst="rect">
            <a:avLst/>
          </a:prstGeom>
          <a:noFill/>
          <a:ln w="19050">
            <a:solidFill>
              <a:schemeClr val="tx1"/>
            </a:solidFill>
          </a:ln>
        </p:spPr>
        <p:txBody>
          <a:bodyPr wrap="square" rtlCol="0">
            <a:spAutoFit/>
          </a:bodyPr>
          <a:lstStyle/>
          <a:p>
            <a:r>
              <a:rPr lang="ca-ES" err="1"/>
              <a:t>Several</a:t>
            </a:r>
            <a:r>
              <a:rPr lang="ca-ES"/>
              <a:t> 3d </a:t>
            </a:r>
            <a:r>
              <a:rPr lang="ca-ES" err="1"/>
              <a:t>structures</a:t>
            </a:r>
            <a:r>
              <a:rPr lang="ca-ES"/>
              <a:t> of </a:t>
            </a:r>
            <a:r>
              <a:rPr lang="ca-ES" err="1"/>
              <a:t>the</a:t>
            </a:r>
            <a:r>
              <a:rPr lang="ca-ES"/>
              <a:t> </a:t>
            </a:r>
            <a:r>
              <a:rPr lang="ca-ES" err="1"/>
              <a:t>same</a:t>
            </a:r>
            <a:r>
              <a:rPr lang="ca-ES"/>
              <a:t> </a:t>
            </a:r>
            <a:r>
              <a:rPr lang="ca-ES" err="1"/>
              <a:t>protein</a:t>
            </a:r>
            <a:r>
              <a:rPr lang="ca-ES"/>
              <a:t> </a:t>
            </a:r>
            <a:r>
              <a:rPr lang="ca-ES" err="1"/>
              <a:t>exists</a:t>
            </a:r>
            <a:r>
              <a:rPr lang="ca-ES"/>
              <a:t> (in </a:t>
            </a:r>
            <a:r>
              <a:rPr lang="ca-ES" err="1"/>
              <a:t>this</a:t>
            </a:r>
            <a:r>
              <a:rPr lang="ca-ES"/>
              <a:t> </a:t>
            </a:r>
            <a:r>
              <a:rPr lang="ca-ES" err="1"/>
              <a:t>case</a:t>
            </a:r>
            <a:r>
              <a:rPr lang="ca-ES"/>
              <a:t> </a:t>
            </a:r>
            <a:r>
              <a:rPr lang="ca-ES" err="1"/>
              <a:t>two</a:t>
            </a:r>
            <a:r>
              <a:rPr lang="ca-ES"/>
              <a:t>: </a:t>
            </a:r>
            <a:r>
              <a:rPr lang="ca-ES" err="1"/>
              <a:t>chain</a:t>
            </a:r>
            <a:r>
              <a:rPr lang="ca-ES"/>
              <a:t> A of 4byz </a:t>
            </a:r>
            <a:r>
              <a:rPr lang="ca-ES" err="1"/>
              <a:t>and</a:t>
            </a:r>
            <a:r>
              <a:rPr lang="ca-ES"/>
              <a:t> </a:t>
            </a:r>
            <a:r>
              <a:rPr lang="ca-ES" err="1"/>
              <a:t>chain</a:t>
            </a:r>
            <a:r>
              <a:rPr lang="ca-ES"/>
              <a:t> A of 4bz0)</a:t>
            </a:r>
          </a:p>
        </p:txBody>
      </p:sp>
      <p:cxnSp>
        <p:nvCxnSpPr>
          <p:cNvPr id="8" name="7 Conector recto de flecha"/>
          <p:cNvCxnSpPr>
            <a:stCxn id="5" idx="1"/>
          </p:cNvCxnSpPr>
          <p:nvPr/>
        </p:nvCxnSpPr>
        <p:spPr>
          <a:xfrm flipH="1" flipV="1">
            <a:off x="3995936" y="1412776"/>
            <a:ext cx="1954864" cy="263293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10 Conector recto de flecha"/>
          <p:cNvCxnSpPr>
            <a:stCxn id="10" idx="1"/>
          </p:cNvCxnSpPr>
          <p:nvPr/>
        </p:nvCxnSpPr>
        <p:spPr>
          <a:xfrm flipH="1" flipV="1">
            <a:off x="467544" y="3284985"/>
            <a:ext cx="5651532" cy="189079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11 CuadroTexto"/>
          <p:cNvSpPr txBox="1"/>
          <p:nvPr/>
        </p:nvSpPr>
        <p:spPr>
          <a:xfrm>
            <a:off x="3327152" y="6095444"/>
            <a:ext cx="4213910" cy="369332"/>
          </a:xfrm>
          <a:prstGeom prst="rect">
            <a:avLst/>
          </a:prstGeom>
          <a:noFill/>
          <a:ln w="19050">
            <a:solidFill>
              <a:schemeClr val="tx1"/>
            </a:solidFill>
          </a:ln>
        </p:spPr>
        <p:txBody>
          <a:bodyPr wrap="none" rtlCol="0">
            <a:spAutoFit/>
          </a:bodyPr>
          <a:lstStyle/>
          <a:p>
            <a:r>
              <a:rPr lang="ca-ES" err="1"/>
              <a:t>Some</a:t>
            </a:r>
            <a:r>
              <a:rPr lang="ca-ES"/>
              <a:t> </a:t>
            </a:r>
            <a:r>
              <a:rPr lang="ca-ES" err="1"/>
              <a:t>residues</a:t>
            </a:r>
            <a:r>
              <a:rPr lang="ca-ES"/>
              <a:t> in 4bz0 </a:t>
            </a:r>
            <a:r>
              <a:rPr lang="ca-ES" err="1"/>
              <a:t>could</a:t>
            </a:r>
            <a:r>
              <a:rPr lang="ca-ES"/>
              <a:t> </a:t>
            </a:r>
            <a:r>
              <a:rPr lang="ca-ES" err="1"/>
              <a:t>not</a:t>
            </a:r>
            <a:r>
              <a:rPr lang="ca-ES"/>
              <a:t> be </a:t>
            </a:r>
            <a:r>
              <a:rPr lang="ca-ES" err="1"/>
              <a:t>solved</a:t>
            </a:r>
            <a:r>
              <a:rPr lang="ca-ES"/>
              <a:t> </a:t>
            </a:r>
          </a:p>
        </p:txBody>
      </p:sp>
      <p:cxnSp>
        <p:nvCxnSpPr>
          <p:cNvPr id="15" name="14 Conector recto de flecha"/>
          <p:cNvCxnSpPr>
            <a:stCxn id="12" idx="0"/>
          </p:cNvCxnSpPr>
          <p:nvPr/>
        </p:nvCxnSpPr>
        <p:spPr>
          <a:xfrm flipH="1" flipV="1">
            <a:off x="4139952" y="3429000"/>
            <a:ext cx="1294155" cy="266644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16 Conector recto de flecha"/>
          <p:cNvCxnSpPr>
            <a:stCxn id="12" idx="0"/>
          </p:cNvCxnSpPr>
          <p:nvPr/>
        </p:nvCxnSpPr>
        <p:spPr>
          <a:xfrm flipH="1" flipV="1">
            <a:off x="4430083" y="3429000"/>
            <a:ext cx="1004024" cy="266644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37893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535" b="8371"/>
          <a:stretch/>
        </p:blipFill>
        <p:spPr bwMode="auto">
          <a:xfrm>
            <a:off x="179512" y="1268760"/>
            <a:ext cx="7420363" cy="52295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CuadroTexto"/>
          <p:cNvSpPr txBox="1"/>
          <p:nvPr/>
        </p:nvSpPr>
        <p:spPr>
          <a:xfrm>
            <a:off x="6308852" y="21266"/>
            <a:ext cx="2810448" cy="1107996"/>
          </a:xfrm>
          <a:prstGeom prst="rect">
            <a:avLst/>
          </a:prstGeom>
          <a:noFill/>
        </p:spPr>
        <p:txBody>
          <a:bodyPr wrap="none" rtlCol="0">
            <a:spAutoFit/>
          </a:bodyPr>
          <a:lstStyle/>
          <a:p>
            <a:pPr algn="r"/>
            <a:r>
              <a:rPr lang="en-US" sz="2800"/>
              <a:t>Structure:</a:t>
            </a:r>
            <a:r>
              <a:rPr lang="en-US" sz="4800"/>
              <a:t> PDB</a:t>
            </a:r>
          </a:p>
          <a:p>
            <a:pPr algn="r"/>
            <a:r>
              <a:rPr lang="en-US"/>
              <a:t>Data in </a:t>
            </a:r>
            <a:r>
              <a:rPr lang="en-US" err="1"/>
              <a:t>Uniprot</a:t>
            </a:r>
            <a:endParaRPr lang="en-US"/>
          </a:p>
        </p:txBody>
      </p:sp>
      <p:sp>
        <p:nvSpPr>
          <p:cNvPr id="4" name="3 CuadroTexto"/>
          <p:cNvSpPr txBox="1"/>
          <p:nvPr/>
        </p:nvSpPr>
        <p:spPr>
          <a:xfrm>
            <a:off x="971600" y="4437112"/>
            <a:ext cx="1903085" cy="523220"/>
          </a:xfrm>
          <a:prstGeom prst="rect">
            <a:avLst/>
          </a:prstGeom>
          <a:solidFill>
            <a:schemeClr val="bg1">
              <a:alpha val="50000"/>
            </a:schemeClr>
          </a:solidFill>
          <a:ln w="19050">
            <a:solidFill>
              <a:schemeClr val="tx1"/>
            </a:solidFill>
          </a:ln>
        </p:spPr>
        <p:txBody>
          <a:bodyPr wrap="none" rtlCol="0">
            <a:spAutoFit/>
          </a:bodyPr>
          <a:lstStyle/>
          <a:p>
            <a:r>
              <a:rPr lang="en-US" sz="1400"/>
              <a:t>Which PDB should I use</a:t>
            </a:r>
          </a:p>
          <a:p>
            <a:r>
              <a:rPr lang="en-US" sz="1400"/>
              <a:t>(Europe, USA, Japan)</a:t>
            </a:r>
          </a:p>
        </p:txBody>
      </p:sp>
      <p:sp>
        <p:nvSpPr>
          <p:cNvPr id="8" name="7 Cerrar llave"/>
          <p:cNvSpPr/>
          <p:nvPr/>
        </p:nvSpPr>
        <p:spPr>
          <a:xfrm rot="16200000">
            <a:off x="1800069" y="4728357"/>
            <a:ext cx="151569" cy="865222"/>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8 CuadroTexto"/>
          <p:cNvSpPr txBox="1"/>
          <p:nvPr/>
        </p:nvSpPr>
        <p:spPr>
          <a:xfrm>
            <a:off x="2568031" y="6093296"/>
            <a:ext cx="2697405" cy="523220"/>
          </a:xfrm>
          <a:prstGeom prst="rect">
            <a:avLst/>
          </a:prstGeom>
          <a:solidFill>
            <a:schemeClr val="bg1">
              <a:alpha val="50000"/>
            </a:schemeClr>
          </a:solidFill>
          <a:ln w="19050">
            <a:solidFill>
              <a:schemeClr val="tx1"/>
            </a:solidFill>
          </a:ln>
        </p:spPr>
        <p:txBody>
          <a:bodyPr wrap="none" rtlCol="0">
            <a:spAutoFit/>
          </a:bodyPr>
          <a:lstStyle/>
          <a:p>
            <a:r>
              <a:rPr lang="en-US" sz="1400"/>
              <a:t>PDB codes for this protein</a:t>
            </a:r>
          </a:p>
          <a:p>
            <a:r>
              <a:rPr lang="en-US" sz="1400"/>
              <a:t>And method to solve the structure</a:t>
            </a:r>
          </a:p>
        </p:txBody>
      </p:sp>
      <p:sp>
        <p:nvSpPr>
          <p:cNvPr id="10" name="9 Cerrar llave"/>
          <p:cNvSpPr/>
          <p:nvPr/>
        </p:nvSpPr>
        <p:spPr>
          <a:xfrm rot="5400000" flipV="1">
            <a:off x="2933862" y="5512892"/>
            <a:ext cx="151569" cy="865222"/>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10 CuadroTexto"/>
          <p:cNvSpPr txBox="1"/>
          <p:nvPr/>
        </p:nvSpPr>
        <p:spPr>
          <a:xfrm>
            <a:off x="3347864" y="4077072"/>
            <a:ext cx="5400600" cy="954107"/>
          </a:xfrm>
          <a:prstGeom prst="rect">
            <a:avLst/>
          </a:prstGeom>
          <a:solidFill>
            <a:schemeClr val="bg1">
              <a:alpha val="50000"/>
            </a:schemeClr>
          </a:solidFill>
          <a:ln w="19050">
            <a:solidFill>
              <a:schemeClr val="tx1"/>
            </a:solidFill>
          </a:ln>
        </p:spPr>
        <p:txBody>
          <a:bodyPr wrap="square" rtlCol="0">
            <a:spAutoFit/>
          </a:bodyPr>
          <a:lstStyle/>
          <a:p>
            <a:r>
              <a:rPr lang="en-US" sz="1400"/>
              <a:t>Positions in the </a:t>
            </a:r>
            <a:r>
              <a:rPr lang="en-US" sz="1400" err="1"/>
              <a:t>Uniprot</a:t>
            </a:r>
            <a:r>
              <a:rPr lang="en-US" sz="1400"/>
              <a:t> sequence with the structure solved in the </a:t>
            </a:r>
            <a:r>
              <a:rPr lang="en-US" sz="1400" err="1"/>
              <a:t>pdb</a:t>
            </a:r>
            <a:r>
              <a:rPr lang="en-US" sz="1400"/>
              <a:t> file. (WARNING: this range can include internal AA which its structure could NOT be solved, so they will not have X,Y,Z coordinates for their atoms in the PDB file).</a:t>
            </a:r>
          </a:p>
        </p:txBody>
      </p:sp>
      <p:sp>
        <p:nvSpPr>
          <p:cNvPr id="12" name="11 Cerrar llave"/>
          <p:cNvSpPr/>
          <p:nvPr/>
        </p:nvSpPr>
        <p:spPr>
          <a:xfrm rot="16200000">
            <a:off x="5760510" y="4913092"/>
            <a:ext cx="151568" cy="495752"/>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Rectangle 1">
            <a:extLst>
              <a:ext uri="{FF2B5EF4-FFF2-40B4-BE49-F238E27FC236}">
                <a16:creationId xmlns:a16="http://schemas.microsoft.com/office/drawing/2014/main" id="{45F0B5E6-E36C-1244-9351-A742E8B89595}"/>
              </a:ext>
            </a:extLst>
          </p:cNvPr>
          <p:cNvSpPr/>
          <p:nvPr/>
        </p:nvSpPr>
        <p:spPr>
          <a:xfrm>
            <a:off x="787927" y="368370"/>
            <a:ext cx="4226413" cy="369332"/>
          </a:xfrm>
          <a:prstGeom prst="rect">
            <a:avLst/>
          </a:prstGeom>
        </p:spPr>
        <p:txBody>
          <a:bodyPr wrap="none">
            <a:spAutoFit/>
          </a:bodyPr>
          <a:lstStyle/>
          <a:p>
            <a:r>
              <a:rPr lang="en-US" dirty="0">
                <a:hlinkClick r:id="rId4"/>
              </a:rPr>
              <a:t>https://www.uniprot.org/uniprot/Q63JW5</a:t>
            </a:r>
            <a:r>
              <a:rPr lang="en-US" dirty="0"/>
              <a:t> </a:t>
            </a:r>
          </a:p>
        </p:txBody>
      </p:sp>
    </p:spTree>
    <p:extLst>
      <p:ext uri="{BB962C8B-B14F-4D97-AF65-F5344CB8AC3E}">
        <p14:creationId xmlns:p14="http://schemas.microsoft.com/office/powerpoint/2010/main" val="572971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8" name="Picture 8"/>
          <p:cNvPicPr>
            <a:picLocks noChangeAspect="1" noChangeArrowheads="1"/>
          </p:cNvPicPr>
          <p:nvPr/>
        </p:nvPicPr>
        <p:blipFill rotWithShape="1">
          <a:blip r:embed="rId2">
            <a:extLst>
              <a:ext uri="{28A0092B-C50C-407E-A947-70E740481C1C}">
                <a14:useLocalDpi xmlns:a14="http://schemas.microsoft.com/office/drawing/2010/main" val="0"/>
              </a:ext>
            </a:extLst>
          </a:blip>
          <a:srcRect l="34062" t="12305" b="14956"/>
          <a:stretch/>
        </p:blipFill>
        <p:spPr bwMode="auto">
          <a:xfrm>
            <a:off x="39987" y="575264"/>
            <a:ext cx="5995068" cy="52908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08852" y="21266"/>
            <a:ext cx="2810448" cy="1107996"/>
          </a:xfrm>
          <a:prstGeom prst="rect">
            <a:avLst/>
          </a:prstGeom>
          <a:noFill/>
        </p:spPr>
        <p:txBody>
          <a:bodyPr wrap="none" rtlCol="0">
            <a:spAutoFit/>
          </a:bodyPr>
          <a:lstStyle/>
          <a:p>
            <a:pPr algn="r"/>
            <a:r>
              <a:rPr lang="en-US" sz="2800" dirty="0"/>
              <a:t>Structure:</a:t>
            </a:r>
            <a:r>
              <a:rPr lang="en-US" sz="4800" dirty="0"/>
              <a:t> PDB</a:t>
            </a:r>
          </a:p>
          <a:p>
            <a:pPr algn="r"/>
            <a:r>
              <a:rPr lang="en-US" dirty="0"/>
              <a:t>Structure Summary</a:t>
            </a:r>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50544" y="2510264"/>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65463" y="2886748"/>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6156177" y="1124744"/>
            <a:ext cx="2880320" cy="1477328"/>
          </a:xfrm>
          <a:prstGeom prst="rect">
            <a:avLst/>
          </a:prstGeom>
          <a:noFill/>
        </p:spPr>
        <p:txBody>
          <a:bodyPr wrap="square" rtlCol="0">
            <a:spAutoFit/>
          </a:bodyPr>
          <a:lstStyle/>
          <a:p>
            <a:r>
              <a:rPr lang="en-US" dirty="0"/>
              <a:t>We download the structure in a text file with “</a:t>
            </a:r>
            <a:r>
              <a:rPr lang="en-US" dirty="0" err="1"/>
              <a:t>pdb</a:t>
            </a:r>
            <a:r>
              <a:rPr lang="en-US" dirty="0"/>
              <a:t>” format (the most standard, all software read this format)</a:t>
            </a:r>
          </a:p>
        </p:txBody>
      </p:sp>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7426" y="4255504"/>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8" name="7 CuadroTexto"/>
          <p:cNvSpPr txBox="1"/>
          <p:nvPr/>
        </p:nvSpPr>
        <p:spPr>
          <a:xfrm>
            <a:off x="6156176" y="2660719"/>
            <a:ext cx="2880320" cy="3970318"/>
          </a:xfrm>
          <a:prstGeom prst="rect">
            <a:avLst/>
          </a:prstGeom>
          <a:noFill/>
        </p:spPr>
        <p:txBody>
          <a:bodyPr wrap="square" rtlCol="0">
            <a:spAutoFit/>
          </a:bodyPr>
          <a:lstStyle/>
          <a:p>
            <a:r>
              <a:rPr lang="en-US" dirty="0"/>
              <a:t>We can download the structure as it was solved in the experiment (PDB format)</a:t>
            </a:r>
          </a:p>
          <a:p>
            <a:r>
              <a:rPr lang="en-US" dirty="0"/>
              <a:t>or</a:t>
            </a:r>
          </a:p>
          <a:p>
            <a:r>
              <a:rPr lang="en-US" dirty="0"/>
              <a:t>In the form it works in nature (Biological Assembly). There may be several structures here because sometimes the oligomerization state is not clear or the protein may work as a monomer but be solved as an oligomer or complex</a:t>
            </a:r>
          </a:p>
        </p:txBody>
      </p:sp>
      <p:cxnSp>
        <p:nvCxnSpPr>
          <p:cNvPr id="11" name="10 Conector recto"/>
          <p:cNvCxnSpPr/>
          <p:nvPr/>
        </p:nvCxnSpPr>
        <p:spPr>
          <a:xfrm flipH="1" flipV="1">
            <a:off x="4716016" y="2924944"/>
            <a:ext cx="1506168" cy="212241"/>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12 Conector recto"/>
          <p:cNvCxnSpPr/>
          <p:nvPr/>
        </p:nvCxnSpPr>
        <p:spPr>
          <a:xfrm flipH="1" flipV="1">
            <a:off x="4788024" y="4206438"/>
            <a:ext cx="1368153" cy="432048"/>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444999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878" t="2827" r="1190" b="4762"/>
          <a:stretch/>
        </p:blipFill>
        <p:spPr bwMode="auto">
          <a:xfrm>
            <a:off x="179512" y="662588"/>
            <a:ext cx="5400600" cy="5965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08852" y="21266"/>
            <a:ext cx="2810448" cy="1107996"/>
          </a:xfrm>
          <a:prstGeom prst="rect">
            <a:avLst/>
          </a:prstGeom>
          <a:noFill/>
        </p:spPr>
        <p:txBody>
          <a:bodyPr wrap="none" rtlCol="0">
            <a:spAutoFit/>
          </a:bodyPr>
          <a:lstStyle/>
          <a:p>
            <a:pPr algn="r"/>
            <a:r>
              <a:rPr lang="en-US" sz="2800" dirty="0"/>
              <a:t>Structure:</a:t>
            </a:r>
            <a:r>
              <a:rPr lang="en-US" sz="4800" dirty="0"/>
              <a:t> PDB</a:t>
            </a:r>
          </a:p>
          <a:p>
            <a:pPr algn="r"/>
            <a:r>
              <a:rPr lang="en-US" dirty="0"/>
              <a:t>Structure </a:t>
            </a:r>
            <a:r>
              <a:rPr lang="en-US" dirty="0" err="1"/>
              <a:t>Sunmary</a:t>
            </a:r>
            <a:endParaRPr lang="en-US"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8236" y="2852936"/>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07904" y="3095084"/>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5724129" y="1340768"/>
            <a:ext cx="3312368" cy="5078313"/>
          </a:xfrm>
          <a:prstGeom prst="rect">
            <a:avLst/>
          </a:prstGeom>
          <a:noFill/>
        </p:spPr>
        <p:txBody>
          <a:bodyPr wrap="square" rtlCol="0">
            <a:spAutoFit/>
          </a:bodyPr>
          <a:lstStyle/>
          <a:p>
            <a:r>
              <a:rPr lang="en-US" dirty="0"/>
              <a:t>We have to take care when downloading the “FASTA” sequence, this is not necessarily the protein sequence nor the sequence with the X,Y,Z coordinates in the </a:t>
            </a:r>
            <a:r>
              <a:rPr lang="en-US" dirty="0" err="1"/>
              <a:t>pdb</a:t>
            </a:r>
            <a:r>
              <a:rPr lang="en-US" dirty="0"/>
              <a:t> file. This is the sequence that the experimentalist who solved the structure used.</a:t>
            </a:r>
          </a:p>
          <a:p>
            <a:r>
              <a:rPr lang="en-US" dirty="0"/>
              <a:t>It can contain mutations, be just a fragment or include tags used for purification that are not present in the real protein.</a:t>
            </a:r>
          </a:p>
          <a:p>
            <a:r>
              <a:rPr lang="en-US" dirty="0"/>
              <a:t>At the same time, perhaps not all atoms and/or residues could be resolved, so not all the aa in the sequence may have their structure solved</a:t>
            </a:r>
          </a:p>
        </p:txBody>
      </p:sp>
    </p:spTree>
    <p:extLst>
      <p:ext uri="{BB962C8B-B14F-4D97-AF65-F5344CB8AC3E}">
        <p14:creationId xmlns:p14="http://schemas.microsoft.com/office/powerpoint/2010/main" val="23078507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78D59CB-DBA8-E246-9A5A-45F952726BEB}"/>
              </a:ext>
            </a:extLst>
          </p:cNvPr>
          <p:cNvSpPr/>
          <p:nvPr/>
        </p:nvSpPr>
        <p:spPr>
          <a:xfrm>
            <a:off x="323528" y="1268760"/>
            <a:ext cx="4896544" cy="4647426"/>
          </a:xfrm>
          <a:prstGeom prst="rect">
            <a:avLst/>
          </a:prstGeom>
        </p:spPr>
        <p:txBody>
          <a:bodyPr wrap="square">
            <a:spAutoFit/>
          </a:bodyPr>
          <a:lstStyle/>
          <a:p>
            <a:r>
              <a:rPr lang="en-US" sz="800" dirty="0">
                <a:latin typeface="Courier" pitchFamily="2" charset="0"/>
              </a:rPr>
              <a:t>CLUSTAL O(1.2.0) multiple sequence alignment</a:t>
            </a:r>
          </a:p>
          <a:p>
            <a:endParaRPr lang="en-US" sz="800" dirty="0">
              <a:latin typeface="Courier" pitchFamily="2" charset="0"/>
            </a:endParaRPr>
          </a:p>
          <a:p>
            <a:r>
              <a:rPr lang="en-US" sz="800" dirty="0">
                <a:latin typeface="Courier" pitchFamily="2" charset="0"/>
              </a:rPr>
              <a:t>Q63JW5_A        MSAQVIQIGRQRFVGGLFWQSLSRRNELRAEAVELAKKLKFDLMVLRIDRGVAAAGYANT</a:t>
            </a:r>
          </a:p>
          <a:p>
            <a:r>
              <a:rPr lang="en-US" sz="800" dirty="0">
                <a:latin typeface="Courier" pitchFamily="2" charset="0"/>
              </a:rPr>
              <a:t>4BZ0_A-RES      </a:t>
            </a:r>
            <a:r>
              <a:rPr lang="en-US" sz="800" dirty="0" err="1">
                <a:latin typeface="Courier" pitchFamily="2" charset="0"/>
              </a:rPr>
              <a:t>msaQVIQIGRQRFVGGLFWQSLSRRNELRAEAVELAKKLKFDLMVLRIDRGVAAAGYANT</a:t>
            </a:r>
            <a:endParaRPr lang="en-US" sz="800" dirty="0">
              <a:latin typeface="Courier" pitchFamily="2" charset="0"/>
            </a:endParaRPr>
          </a:p>
          <a:p>
            <a:r>
              <a:rPr lang="en-US" sz="800" dirty="0">
                <a:latin typeface="Courier" pitchFamily="2" charset="0"/>
              </a:rPr>
              <a:t>4BZ0_A-ATM      ---QVIQIGRQRFVGGLFWQSLSRRNELRAEAVELAKKLKFDLMVLRIDRGVAAAGYANT</a:t>
            </a:r>
          </a:p>
          <a:p>
            <a:r>
              <a:rPr lang="en-US" sz="800" dirty="0">
                <a:latin typeface="Courier" pitchFamily="2" charset="0"/>
              </a:rPr>
              <a:t>                   *********************************************************</a:t>
            </a:r>
          </a:p>
          <a:p>
            <a:endParaRPr lang="en-US" sz="800" dirty="0">
              <a:latin typeface="Courier" pitchFamily="2" charset="0"/>
            </a:endParaRPr>
          </a:p>
          <a:p>
            <a:r>
              <a:rPr lang="en-US" sz="800" dirty="0">
                <a:latin typeface="Courier" pitchFamily="2" charset="0"/>
              </a:rPr>
              <a:t>Q63JW5_A        RDGFAPGHLSLGAMVSRAIALEGAFYNGRRQPAPNWLGAFALPDGRWAYFAVRDHAFMPN</a:t>
            </a:r>
          </a:p>
          <a:p>
            <a:r>
              <a:rPr lang="en-US" sz="800" dirty="0">
                <a:latin typeface="Courier" pitchFamily="2" charset="0"/>
              </a:rPr>
              <a:t>4BZ0_A-RES      RDGFAPGHLSLGAMVSRAIALEGAFYNGRRQPAPNWLGAFALPDGRWAYFAVRDHAFMPN</a:t>
            </a:r>
          </a:p>
          <a:p>
            <a:r>
              <a:rPr lang="en-US" sz="800" dirty="0">
                <a:latin typeface="Courier" pitchFamily="2" charset="0"/>
              </a:rPr>
              <a:t>4BZ0_A-ATM      RDGFAPGHLSLGAMVSRAIALEGAFYNGRRQPAPNWLGAFALPDGRWAYFAVRDHAFMPN</a:t>
            </a:r>
          </a:p>
          <a:p>
            <a:r>
              <a:rPr lang="en-US" sz="800" dirty="0">
                <a:latin typeface="Courier" pitchFamily="2" charset="0"/>
              </a:rPr>
              <a:t>                ************************************************************</a:t>
            </a:r>
          </a:p>
          <a:p>
            <a:endParaRPr lang="en-US" sz="800" dirty="0">
              <a:latin typeface="Courier" pitchFamily="2" charset="0"/>
            </a:endParaRPr>
          </a:p>
          <a:p>
            <a:r>
              <a:rPr lang="en-US" sz="800" dirty="0">
                <a:latin typeface="Courier" pitchFamily="2" charset="0"/>
              </a:rPr>
              <a:t>Q63JW5_A        GDWVGSREEALERLHTDYAWGGWNVVIGEPELERQGFQNFQPKRLDDLLPRRGGRPRTER</a:t>
            </a:r>
          </a:p>
          <a:p>
            <a:r>
              <a:rPr lang="en-US" sz="800" dirty="0">
                <a:latin typeface="Courier" pitchFamily="2" charset="0"/>
              </a:rPr>
              <a:t>4BZ0_A-RES      </a:t>
            </a:r>
            <a:r>
              <a:rPr lang="en-US" sz="800" dirty="0" err="1">
                <a:latin typeface="Courier" pitchFamily="2" charset="0"/>
              </a:rPr>
              <a:t>GDWVGSREEALERLHTDYAWGGWNVVIGEPELERQGFQNFQPKRLDDLLprrggrprTER</a:t>
            </a:r>
            <a:endParaRPr lang="en-US" sz="800" dirty="0">
              <a:latin typeface="Courier" pitchFamily="2" charset="0"/>
            </a:endParaRPr>
          </a:p>
          <a:p>
            <a:r>
              <a:rPr lang="en-US" sz="800" dirty="0">
                <a:latin typeface="Courier" pitchFamily="2" charset="0"/>
              </a:rPr>
              <a:t>4BZ0_A-ATM      GDWVGSREEALERLHTDYAWGGWNVVIGEPELERQGFQNFQPKRLDDLL--------TER</a:t>
            </a:r>
          </a:p>
          <a:p>
            <a:r>
              <a:rPr lang="en-US" sz="800" dirty="0">
                <a:latin typeface="Courier" pitchFamily="2" charset="0"/>
              </a:rPr>
              <a:t>                *************************************************        ***</a:t>
            </a:r>
          </a:p>
          <a:p>
            <a:endParaRPr lang="en-US" sz="800" dirty="0">
              <a:latin typeface="Courier" pitchFamily="2" charset="0"/>
            </a:endParaRPr>
          </a:p>
          <a:p>
            <a:r>
              <a:rPr lang="en-US" sz="800" dirty="0">
                <a:latin typeface="Courier" pitchFamily="2" charset="0"/>
              </a:rPr>
              <a:t>Q63JW5_A        WWALRPVERRLSPRAALIAATAACVVLGGAFAYWHHRAKVEAEEREAALERVRAELAARQ</a:t>
            </a:r>
          </a:p>
          <a:p>
            <a:r>
              <a:rPr lang="en-US" sz="800" dirty="0">
                <a:latin typeface="Courier" pitchFamily="2" charset="0"/>
              </a:rPr>
              <a:t>4BZ0_A-RES      </a:t>
            </a:r>
            <a:r>
              <a:rPr lang="en-US" sz="800" dirty="0" err="1">
                <a:latin typeface="Courier" pitchFamily="2" charset="0"/>
              </a:rPr>
              <a:t>WWALRPVerrls</a:t>
            </a:r>
            <a:r>
              <a:rPr lang="en-US" sz="800" dirty="0">
                <a:latin typeface="Courier" pitchFamily="2" charset="0"/>
              </a:rPr>
              <a:t>------------------------------------------------</a:t>
            </a:r>
          </a:p>
          <a:p>
            <a:r>
              <a:rPr lang="en-US" sz="800" dirty="0">
                <a:latin typeface="Courier" pitchFamily="2" charset="0"/>
              </a:rPr>
              <a:t>4BZ0_A-ATM      WWALRPV-----------------------------------------------------</a:t>
            </a:r>
          </a:p>
          <a:p>
            <a:r>
              <a:rPr lang="en-US" sz="800" dirty="0">
                <a:latin typeface="Courier" pitchFamily="2" charset="0"/>
              </a:rPr>
              <a:t>                *******                                                     </a:t>
            </a:r>
          </a:p>
          <a:p>
            <a:endParaRPr lang="en-US" sz="800" dirty="0">
              <a:latin typeface="Courier" pitchFamily="2" charset="0"/>
            </a:endParaRPr>
          </a:p>
          <a:p>
            <a:r>
              <a:rPr lang="en-US" sz="800" dirty="0">
                <a:latin typeface="Courier" pitchFamily="2" charset="0"/>
              </a:rPr>
              <a:t>Q63JW5_A        ARSGPVAPPWAALPDALAFARACAMRFGRLAPGGWRLERYECTPGTAHYAWARNGSNVRY</a:t>
            </a:r>
          </a:p>
          <a:p>
            <a:r>
              <a:rPr lang="en-US" sz="800" dirty="0">
                <a:latin typeface="Courier" pitchFamily="2" charset="0"/>
              </a:rPr>
              <a:t>4BZ0_A-RES      ------------------------------------------------------------</a:t>
            </a:r>
          </a:p>
          <a:p>
            <a:r>
              <a:rPr lang="en-US" sz="800" dirty="0">
                <a:latin typeface="Courier" pitchFamily="2" charset="0"/>
              </a:rPr>
              <a:t>4BZ0_A-ATM      ------------------------------------------------------------</a:t>
            </a:r>
          </a:p>
          <a:p>
            <a:endParaRPr lang="en-US" sz="800" dirty="0">
              <a:latin typeface="Courier" pitchFamily="2" charset="0"/>
            </a:endParaRPr>
          </a:p>
          <a:p>
            <a:r>
              <a:rPr lang="en-US" sz="800" dirty="0">
                <a:latin typeface="Courier" pitchFamily="2" charset="0"/>
              </a:rPr>
              <a:t>Q63JW5_A        LLVVEPGATLDTDGERATLDVPLTAPTANDTPLADDSVVRTQLLARLQWLDAAAKLERLL</a:t>
            </a:r>
          </a:p>
          <a:p>
            <a:r>
              <a:rPr lang="en-US" sz="800" dirty="0">
                <a:latin typeface="Courier" pitchFamily="2" charset="0"/>
              </a:rPr>
              <a:t>4BZ0_A-RES      ------------------------------------------------------------</a:t>
            </a:r>
          </a:p>
          <a:p>
            <a:r>
              <a:rPr lang="en-US" sz="800" dirty="0">
                <a:latin typeface="Courier" pitchFamily="2" charset="0"/>
              </a:rPr>
              <a:t>4BZ0_A-ATM      ------------------------------------------------------------</a:t>
            </a:r>
          </a:p>
          <a:p>
            <a:endParaRPr lang="en-US" sz="800" dirty="0">
              <a:latin typeface="Courier" pitchFamily="2" charset="0"/>
            </a:endParaRPr>
          </a:p>
          <a:p>
            <a:r>
              <a:rPr lang="en-US" sz="800" dirty="0">
                <a:latin typeface="Courier" pitchFamily="2" charset="0"/>
              </a:rPr>
              <a:t>Q63JW5_A        PEQGPRAPLANLAQQAAALPASPTWRAYRLNANLGGIAPPEFVRAIDVPGLRVERIAYQN</a:t>
            </a:r>
          </a:p>
          <a:p>
            <a:r>
              <a:rPr lang="en-US" sz="800" dirty="0">
                <a:latin typeface="Courier" pitchFamily="2" charset="0"/>
              </a:rPr>
              <a:t>4BZ0_A-RES      ------------------------------------------------------------</a:t>
            </a:r>
          </a:p>
          <a:p>
            <a:r>
              <a:rPr lang="en-US" sz="800" dirty="0">
                <a:latin typeface="Courier" pitchFamily="2" charset="0"/>
              </a:rPr>
              <a:t>4BZ0_A-ATM      ------------------------------------------------------------</a:t>
            </a:r>
          </a:p>
          <a:p>
            <a:endParaRPr lang="en-US" sz="800" dirty="0">
              <a:latin typeface="Courier" pitchFamily="2" charset="0"/>
            </a:endParaRPr>
          </a:p>
          <a:p>
            <a:r>
              <a:rPr lang="en-US" sz="800" dirty="0">
                <a:latin typeface="Courier" pitchFamily="2" charset="0"/>
              </a:rPr>
              <a:t>Q63JW5_A        NQWTLEGVLYAK</a:t>
            </a:r>
          </a:p>
          <a:p>
            <a:r>
              <a:rPr lang="en-US" sz="800" dirty="0">
                <a:latin typeface="Courier" pitchFamily="2" charset="0"/>
              </a:rPr>
              <a:t>4BZ0_A-RES      ------------</a:t>
            </a:r>
          </a:p>
          <a:p>
            <a:r>
              <a:rPr lang="en-US" sz="800" dirty="0">
                <a:latin typeface="Courier" pitchFamily="2" charset="0"/>
              </a:rPr>
              <a:t>4BZ0_A-ATM      ------------</a:t>
            </a:r>
          </a:p>
        </p:txBody>
      </p:sp>
      <p:sp>
        <p:nvSpPr>
          <p:cNvPr id="5" name="2 CuadroTexto">
            <a:extLst>
              <a:ext uri="{FF2B5EF4-FFF2-40B4-BE49-F238E27FC236}">
                <a16:creationId xmlns:a16="http://schemas.microsoft.com/office/drawing/2014/main" id="{F7BB948E-1210-2247-BA58-C6564CCED39E}"/>
              </a:ext>
            </a:extLst>
          </p:cNvPr>
          <p:cNvSpPr txBox="1"/>
          <p:nvPr/>
        </p:nvSpPr>
        <p:spPr>
          <a:xfrm>
            <a:off x="6308852" y="21266"/>
            <a:ext cx="2810448" cy="1107996"/>
          </a:xfrm>
          <a:prstGeom prst="rect">
            <a:avLst/>
          </a:prstGeom>
          <a:noFill/>
        </p:spPr>
        <p:txBody>
          <a:bodyPr wrap="none" rtlCol="0">
            <a:spAutoFit/>
          </a:bodyPr>
          <a:lstStyle/>
          <a:p>
            <a:pPr algn="r"/>
            <a:r>
              <a:rPr lang="en-US" sz="2800" dirty="0"/>
              <a:t>Structure:</a:t>
            </a:r>
            <a:r>
              <a:rPr lang="en-US" sz="4800" dirty="0"/>
              <a:t> PDB</a:t>
            </a:r>
          </a:p>
          <a:p>
            <a:pPr algn="r"/>
            <a:r>
              <a:rPr lang="en-US" dirty="0" err="1"/>
              <a:t>Fasta</a:t>
            </a:r>
            <a:r>
              <a:rPr lang="en-US" dirty="0"/>
              <a:t> sequences</a:t>
            </a:r>
          </a:p>
        </p:txBody>
      </p:sp>
      <p:sp>
        <p:nvSpPr>
          <p:cNvPr id="6" name="1 CuadroTexto">
            <a:extLst>
              <a:ext uri="{FF2B5EF4-FFF2-40B4-BE49-F238E27FC236}">
                <a16:creationId xmlns:a16="http://schemas.microsoft.com/office/drawing/2014/main" id="{56998CDE-2952-4D45-9B8F-5623FFDE58AD}"/>
              </a:ext>
            </a:extLst>
          </p:cNvPr>
          <p:cNvSpPr txBox="1"/>
          <p:nvPr/>
        </p:nvSpPr>
        <p:spPr>
          <a:xfrm>
            <a:off x="5724129" y="1340768"/>
            <a:ext cx="3312368" cy="4247317"/>
          </a:xfrm>
          <a:prstGeom prst="rect">
            <a:avLst/>
          </a:prstGeom>
          <a:noFill/>
        </p:spPr>
        <p:txBody>
          <a:bodyPr wrap="square" rtlCol="0">
            <a:spAutoFit/>
          </a:bodyPr>
          <a:lstStyle/>
          <a:p>
            <a:r>
              <a:rPr lang="en-US" dirty="0"/>
              <a:t>Here we see an alignment between the sequence of all atoms whose structure has been resolved (4BZ0_A-ATM) the sequence obtain when when downloading 4BZ0 in </a:t>
            </a:r>
            <a:r>
              <a:rPr lang="en-US" dirty="0" err="1"/>
              <a:t>fasta</a:t>
            </a:r>
            <a:r>
              <a:rPr lang="en-US" dirty="0"/>
              <a:t> format (4BZ0_A-RES) and the UNIPROT sequence of the protein whose structure has been solved with the code 4BZ0 chain A (Q63JW5)</a:t>
            </a:r>
          </a:p>
          <a:p>
            <a:endParaRPr lang="en-US" dirty="0"/>
          </a:p>
          <a:p>
            <a:r>
              <a:rPr lang="en-US" dirty="0"/>
              <a:t>Observe that there are gaps in the alignment, those residues do not have coordinates for their atoms in the PDB.</a:t>
            </a:r>
          </a:p>
        </p:txBody>
      </p:sp>
    </p:spTree>
    <p:extLst>
      <p:ext uri="{BB962C8B-B14F-4D97-AF65-F5344CB8AC3E}">
        <p14:creationId xmlns:p14="http://schemas.microsoft.com/office/powerpoint/2010/main" val="15061002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056" t="2828" b="11309"/>
          <a:stretch/>
        </p:blipFill>
        <p:spPr bwMode="auto">
          <a:xfrm>
            <a:off x="179512" y="933816"/>
            <a:ext cx="5472608" cy="5700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08852" y="21266"/>
            <a:ext cx="2810448" cy="1107996"/>
          </a:xfrm>
          <a:prstGeom prst="rect">
            <a:avLst/>
          </a:prstGeom>
          <a:noFill/>
        </p:spPr>
        <p:txBody>
          <a:bodyPr wrap="none" rtlCol="0">
            <a:spAutoFit/>
          </a:bodyPr>
          <a:lstStyle/>
          <a:p>
            <a:pPr algn="r"/>
            <a:r>
              <a:rPr lang="en-US" sz="2800" dirty="0"/>
              <a:t>Structure:</a:t>
            </a:r>
            <a:r>
              <a:rPr lang="en-US" sz="4800" dirty="0"/>
              <a:t> PDB</a:t>
            </a:r>
          </a:p>
          <a:p>
            <a:pPr algn="r"/>
            <a:r>
              <a:rPr lang="en-US" dirty="0"/>
              <a:t>Structure </a:t>
            </a:r>
            <a:r>
              <a:rPr lang="en-US" dirty="0" err="1"/>
              <a:t>Sunmary</a:t>
            </a:r>
            <a:endParaRPr lang="en-US" dirty="0"/>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46148" y="314096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2785" y="3671148"/>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5851805" y="3209483"/>
            <a:ext cx="2774926" cy="646331"/>
          </a:xfrm>
          <a:prstGeom prst="rect">
            <a:avLst/>
          </a:prstGeom>
          <a:noFill/>
        </p:spPr>
        <p:txBody>
          <a:bodyPr wrap="square" rtlCol="0">
            <a:spAutoFit/>
          </a:bodyPr>
          <a:lstStyle/>
          <a:p>
            <a:r>
              <a:rPr lang="en-US" dirty="0"/>
              <a:t>What can be downloaded can also be displayed</a:t>
            </a:r>
          </a:p>
        </p:txBody>
      </p:sp>
    </p:spTree>
    <p:extLst>
      <p:ext uri="{BB962C8B-B14F-4D97-AF65-F5344CB8AC3E}">
        <p14:creationId xmlns:p14="http://schemas.microsoft.com/office/powerpoint/2010/main" val="394440037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a:extLst>
              <a:ext uri="{FF2B5EF4-FFF2-40B4-BE49-F238E27FC236}">
                <a16:creationId xmlns:a16="http://schemas.microsoft.com/office/drawing/2014/main" id="{3E24FC4B-CDC1-814C-824B-A0C9EE86B75E}"/>
              </a:ext>
            </a:extLst>
          </p:cNvPr>
          <p:cNvPicPr>
            <a:picLocks noChangeAspect="1"/>
          </p:cNvPicPr>
          <p:nvPr/>
        </p:nvPicPr>
        <p:blipFill>
          <a:blip r:embed="rId3"/>
          <a:stretch>
            <a:fillRect/>
          </a:stretch>
        </p:blipFill>
        <p:spPr>
          <a:xfrm>
            <a:off x="611560" y="2190"/>
            <a:ext cx="4728018" cy="6858000"/>
          </a:xfrm>
          <a:prstGeom prst="rect">
            <a:avLst/>
          </a:prstGeom>
        </p:spPr>
      </p:pic>
      <p:sp>
        <p:nvSpPr>
          <p:cNvPr id="5" name="2 CuadroTexto">
            <a:extLst>
              <a:ext uri="{FF2B5EF4-FFF2-40B4-BE49-F238E27FC236}">
                <a16:creationId xmlns:a16="http://schemas.microsoft.com/office/drawing/2014/main" id="{B630F159-CB2B-754F-B1AE-65632F42BD73}"/>
              </a:ext>
            </a:extLst>
          </p:cNvPr>
          <p:cNvSpPr txBox="1"/>
          <p:nvPr/>
        </p:nvSpPr>
        <p:spPr>
          <a:xfrm>
            <a:off x="6308852" y="21266"/>
            <a:ext cx="2810448" cy="1107996"/>
          </a:xfrm>
          <a:prstGeom prst="rect">
            <a:avLst/>
          </a:prstGeom>
          <a:noFill/>
        </p:spPr>
        <p:txBody>
          <a:bodyPr wrap="none" rtlCol="0">
            <a:spAutoFit/>
          </a:bodyPr>
          <a:lstStyle/>
          <a:p>
            <a:pPr algn="r"/>
            <a:r>
              <a:rPr lang="en-US" sz="2800" dirty="0"/>
              <a:t>Structure:</a:t>
            </a:r>
            <a:r>
              <a:rPr lang="en-US" sz="4800" dirty="0"/>
              <a:t> PDB</a:t>
            </a:r>
          </a:p>
          <a:p>
            <a:pPr algn="r"/>
            <a:r>
              <a:rPr lang="en-US" dirty="0"/>
              <a:t>PDB file</a:t>
            </a:r>
          </a:p>
        </p:txBody>
      </p:sp>
      <p:sp>
        <p:nvSpPr>
          <p:cNvPr id="6" name="1 CuadroTexto">
            <a:extLst>
              <a:ext uri="{FF2B5EF4-FFF2-40B4-BE49-F238E27FC236}">
                <a16:creationId xmlns:a16="http://schemas.microsoft.com/office/drawing/2014/main" id="{CE9A918A-E583-7B4B-9479-03DF6BEB7C66}"/>
              </a:ext>
            </a:extLst>
          </p:cNvPr>
          <p:cNvSpPr txBox="1"/>
          <p:nvPr/>
        </p:nvSpPr>
        <p:spPr>
          <a:xfrm>
            <a:off x="5076056" y="1412776"/>
            <a:ext cx="3672408" cy="4247317"/>
          </a:xfrm>
          <a:prstGeom prst="rect">
            <a:avLst/>
          </a:prstGeom>
          <a:noFill/>
        </p:spPr>
        <p:txBody>
          <a:bodyPr wrap="square" rtlCol="0">
            <a:spAutoFit/>
          </a:bodyPr>
          <a:lstStyle/>
          <a:p>
            <a:r>
              <a:rPr lang="en-US" dirty="0"/>
              <a:t>A PDB file starts with a long header that contains all information that can be visualized in the web page for this protein: </a:t>
            </a:r>
            <a:r>
              <a:rPr lang="en-US" dirty="0">
                <a:hlinkClick r:id="rId4"/>
              </a:rPr>
              <a:t>https://www.rcsb.org/structure/4BYZ</a:t>
            </a:r>
            <a:r>
              <a:rPr lang="en-US" dirty="0"/>
              <a:t> </a:t>
            </a:r>
          </a:p>
          <a:p>
            <a:r>
              <a:rPr lang="en-US" dirty="0"/>
              <a:t>Example fields:</a:t>
            </a:r>
          </a:p>
          <a:p>
            <a:r>
              <a:rPr lang="en-US" dirty="0"/>
              <a:t>TITLE: the name of the structure</a:t>
            </a:r>
          </a:p>
          <a:p>
            <a:r>
              <a:rPr lang="en-US" dirty="0"/>
              <a:t>COMPND:  Which </a:t>
            </a:r>
            <a:r>
              <a:rPr lang="en-US" b="1" dirty="0"/>
              <a:t>macro</a:t>
            </a:r>
            <a:r>
              <a:rPr lang="en-US" dirty="0"/>
              <a:t>molecules are included in this structure.</a:t>
            </a:r>
          </a:p>
          <a:p>
            <a:r>
              <a:rPr lang="en-US" dirty="0"/>
              <a:t>SEQRES: Sequence of the protein that was used to produce crystals (the same that can be downloaded as </a:t>
            </a:r>
            <a:r>
              <a:rPr lang="en-US" dirty="0" err="1"/>
              <a:t>fasta</a:t>
            </a:r>
            <a:r>
              <a:rPr lang="en-US" dirty="0"/>
              <a:t>).</a:t>
            </a:r>
          </a:p>
          <a:p>
            <a:r>
              <a:rPr lang="en-US" dirty="0"/>
              <a:t>REMARK 800: Interaction sites with different molecules in the structure.</a:t>
            </a:r>
          </a:p>
        </p:txBody>
      </p:sp>
    </p:spTree>
    <p:extLst>
      <p:ext uri="{BB962C8B-B14F-4D97-AF65-F5344CB8AC3E}">
        <p14:creationId xmlns:p14="http://schemas.microsoft.com/office/powerpoint/2010/main" val="118428891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6308852" y="21266"/>
            <a:ext cx="2810448" cy="1107996"/>
          </a:xfrm>
          <a:prstGeom prst="rect">
            <a:avLst/>
          </a:prstGeom>
          <a:noFill/>
        </p:spPr>
        <p:txBody>
          <a:bodyPr wrap="none" rtlCol="0">
            <a:spAutoFit/>
          </a:bodyPr>
          <a:lstStyle/>
          <a:p>
            <a:pPr algn="r"/>
            <a:r>
              <a:rPr lang="en-US" sz="2800"/>
              <a:t>Structure:</a:t>
            </a:r>
            <a:r>
              <a:rPr lang="en-US" sz="4800"/>
              <a:t> PDB</a:t>
            </a:r>
          </a:p>
          <a:p>
            <a:pPr algn="r"/>
            <a:r>
              <a:rPr lang="en-US"/>
              <a:t>PDB file</a:t>
            </a:r>
          </a:p>
        </p:txBody>
      </p:sp>
      <p:sp>
        <p:nvSpPr>
          <p:cNvPr id="3" name="2 CuadroTexto"/>
          <p:cNvSpPr txBox="1"/>
          <p:nvPr/>
        </p:nvSpPr>
        <p:spPr>
          <a:xfrm>
            <a:off x="0" y="575264"/>
            <a:ext cx="3635896" cy="369332"/>
          </a:xfrm>
          <a:prstGeom prst="rect">
            <a:avLst/>
          </a:prstGeom>
          <a:noFill/>
        </p:spPr>
        <p:txBody>
          <a:bodyPr wrap="square" rtlCol="0">
            <a:spAutoFit/>
          </a:bodyPr>
          <a:lstStyle/>
          <a:p>
            <a:r>
              <a:rPr lang="en-US" dirty="0">
                <a:hlinkClick r:id="rId2"/>
              </a:rPr>
              <a:t>https://files.rcsb.org/view/4BYZ.pdb</a:t>
            </a:r>
            <a:endParaRPr lang="en-US" dirty="0"/>
          </a:p>
        </p:txBody>
      </p:sp>
      <p:sp>
        <p:nvSpPr>
          <p:cNvPr id="4" name="3 Rectángulo"/>
          <p:cNvSpPr/>
          <p:nvPr/>
        </p:nvSpPr>
        <p:spPr>
          <a:xfrm>
            <a:off x="35496" y="6239053"/>
            <a:ext cx="8640960" cy="646331"/>
          </a:xfrm>
          <a:prstGeom prst="rect">
            <a:avLst/>
          </a:prstGeom>
        </p:spPr>
        <p:txBody>
          <a:bodyPr wrap="square">
            <a:spAutoFit/>
          </a:bodyPr>
          <a:lstStyle/>
          <a:p>
            <a:r>
              <a:rPr lang="es-ES" altLang="es-ES" dirty="0">
                <a:solidFill>
                  <a:schemeClr val="tx1"/>
                </a:solidFill>
                <a:hlinkClick r:id="rId3"/>
              </a:rPr>
              <a:t>http://www.wwpdb.org/documentation/file-format</a:t>
            </a:r>
            <a:endParaRPr lang="es-ES" altLang="es-ES" dirty="0">
              <a:solidFill>
                <a:schemeClr val="tx1"/>
              </a:solidFill>
            </a:endParaRPr>
          </a:p>
          <a:p>
            <a:r>
              <a:rPr lang="es-ES" altLang="es-ES" dirty="0">
                <a:solidFill>
                  <a:schemeClr val="tx1"/>
                </a:solidFill>
                <a:hlinkClick r:id="rId4"/>
              </a:rPr>
              <a:t>http://www.wwpdb.org/documentation/file-format-content/format33/v3.3.html</a:t>
            </a:r>
            <a:endParaRPr lang="es-ES" altLang="es-ES" dirty="0">
              <a:solidFill>
                <a:schemeClr val="tx1"/>
              </a:solidFill>
            </a:endParaRPr>
          </a:p>
        </p:txBody>
      </p:sp>
      <p:sp>
        <p:nvSpPr>
          <p:cNvPr id="5" name="8 CuadroTexto"/>
          <p:cNvSpPr txBox="1">
            <a:spLocks noChangeArrowheads="1"/>
          </p:cNvSpPr>
          <p:nvPr/>
        </p:nvSpPr>
        <p:spPr bwMode="auto">
          <a:xfrm>
            <a:off x="11880" y="1374442"/>
            <a:ext cx="5827236" cy="4862870"/>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es-ES" altLang="es-ES" sz="1000">
                <a:solidFill>
                  <a:schemeClr val="tx1"/>
                </a:solidFill>
                <a:latin typeface="Consolas" pitchFamily="49" charset="0"/>
                <a:cs typeface="Consolas" pitchFamily="49" charset="0"/>
              </a:rPr>
              <a:t>#---------------------------------------------------------------------------</a:t>
            </a:r>
          </a:p>
          <a:p>
            <a:r>
              <a:rPr lang="es-ES" altLang="es-ES" sz="1000">
                <a:solidFill>
                  <a:schemeClr val="tx1"/>
                </a:solidFill>
                <a:latin typeface="Consolas" pitchFamily="49" charset="0"/>
                <a:cs typeface="Consolas" pitchFamily="49" charset="0"/>
              </a:rPr>
              <a:t>#Field |    </a:t>
            </a:r>
            <a:r>
              <a:rPr lang="es-ES" altLang="es-ES" sz="1000" err="1">
                <a:solidFill>
                  <a:schemeClr val="tx1"/>
                </a:solidFill>
                <a:latin typeface="Consolas" pitchFamily="49" charset="0"/>
                <a:cs typeface="Consolas" pitchFamily="49" charset="0"/>
              </a:rPr>
              <a:t>Column</a:t>
            </a:r>
            <a:r>
              <a:rPr lang="es-ES" altLang="es-ES" sz="1000">
                <a:solidFill>
                  <a:schemeClr val="tx1"/>
                </a:solidFill>
                <a:latin typeface="Consolas" pitchFamily="49" charset="0"/>
                <a:cs typeface="Consolas" pitchFamily="49" charset="0"/>
              </a:rPr>
              <a:t>    | FORTRAN |                                         </a:t>
            </a:r>
          </a:p>
          <a:p>
            <a:r>
              <a:rPr lang="es-ES" altLang="es-ES" sz="1000">
                <a:solidFill>
                  <a:schemeClr val="tx1"/>
                </a:solidFill>
                <a:latin typeface="Consolas" pitchFamily="49" charset="0"/>
                <a:cs typeface="Consolas" pitchFamily="49" charset="0"/>
              </a:rPr>
              <a:t>#  No. |     </a:t>
            </a:r>
            <a:r>
              <a:rPr lang="es-ES" altLang="es-ES" sz="1000" err="1">
                <a:solidFill>
                  <a:schemeClr val="tx1"/>
                </a:solidFill>
                <a:latin typeface="Consolas" pitchFamily="49" charset="0"/>
                <a:cs typeface="Consolas" pitchFamily="49" charset="0"/>
              </a:rPr>
              <a:t>range</a:t>
            </a:r>
            <a:r>
              <a:rPr lang="es-ES" altLang="es-ES" sz="1000">
                <a:solidFill>
                  <a:schemeClr val="tx1"/>
                </a:solidFill>
                <a:latin typeface="Consolas" pitchFamily="49" charset="0"/>
                <a:cs typeface="Consolas" pitchFamily="49" charset="0"/>
              </a:rPr>
              <a:t>    | </a:t>
            </a:r>
            <a:r>
              <a:rPr lang="es-ES" altLang="es-ES" sz="1000" err="1">
                <a:solidFill>
                  <a:schemeClr val="tx1"/>
                </a:solidFill>
                <a:latin typeface="Consolas" pitchFamily="49" charset="0"/>
                <a:cs typeface="Consolas" pitchFamily="49" charset="0"/>
              </a:rPr>
              <a:t>format</a:t>
            </a:r>
            <a:r>
              <a:rPr lang="es-ES" altLang="es-ES" sz="1000">
                <a:solidFill>
                  <a:schemeClr val="tx1"/>
                </a:solidFill>
                <a:latin typeface="Consolas" pitchFamily="49" charset="0"/>
                <a:cs typeface="Consolas" pitchFamily="49" charset="0"/>
              </a:rPr>
              <a:t>  | </a:t>
            </a:r>
            <a:r>
              <a:rPr lang="es-ES" altLang="es-ES" sz="1000" err="1">
                <a:solidFill>
                  <a:schemeClr val="tx1"/>
                </a:solidFill>
                <a:latin typeface="Consolas" pitchFamily="49" charset="0"/>
                <a:cs typeface="Consolas" pitchFamily="49" charset="0"/>
              </a:rPr>
              <a:t>Description</a:t>
            </a:r>
            <a:r>
              <a:rPr lang="es-ES" altLang="es-ES" sz="1000">
                <a:solidFill>
                  <a:schemeClr val="tx1"/>
                </a:solidFill>
                <a:latin typeface="Consolas" pitchFamily="49" charset="0"/>
                <a:cs typeface="Consolas" pitchFamily="49" charset="0"/>
              </a:rPr>
              <a:t>                                   </a:t>
            </a:r>
          </a:p>
          <a:p>
            <a:r>
              <a:rPr lang="es-ES" altLang="es-ES" sz="1000">
                <a:solidFill>
                  <a:schemeClr val="tx1"/>
                </a:solidFill>
                <a:latin typeface="Consolas" pitchFamily="49" charset="0"/>
                <a:cs typeface="Consolas" pitchFamily="49" charset="0"/>
              </a:rPr>
              <a:t>#---------------------------------------------------------------------------</a:t>
            </a:r>
          </a:p>
          <a:p>
            <a:r>
              <a:rPr lang="es-ES" altLang="es-ES" sz="1000">
                <a:solidFill>
                  <a:schemeClr val="tx1"/>
                </a:solidFill>
                <a:latin typeface="Consolas" pitchFamily="49" charset="0"/>
                <a:cs typeface="Consolas" pitchFamily="49" charset="0"/>
              </a:rPr>
              <a:t>#   1. |    1 -  6    |   A6    | Record ID (</a:t>
            </a:r>
            <a:r>
              <a:rPr lang="es-ES" altLang="es-ES" sz="1000" err="1">
                <a:solidFill>
                  <a:schemeClr val="tx1"/>
                </a:solidFill>
                <a:latin typeface="Consolas" pitchFamily="49" charset="0"/>
                <a:cs typeface="Consolas" pitchFamily="49" charset="0"/>
              </a:rPr>
              <a:t>eg</a:t>
            </a:r>
            <a:r>
              <a:rPr lang="es-ES" altLang="es-ES" sz="1000">
                <a:solidFill>
                  <a:schemeClr val="tx1"/>
                </a:solidFill>
                <a:latin typeface="Consolas" pitchFamily="49" charset="0"/>
                <a:cs typeface="Consolas" pitchFamily="49" charset="0"/>
              </a:rPr>
              <a:t> ATOM, HETATM)       </a:t>
            </a:r>
          </a:p>
          <a:p>
            <a:r>
              <a:rPr lang="es-ES" altLang="es-ES" sz="1000">
                <a:solidFill>
                  <a:schemeClr val="tx1"/>
                </a:solidFill>
                <a:latin typeface="Consolas" pitchFamily="49" charset="0"/>
                <a:cs typeface="Consolas" pitchFamily="49" charset="0"/>
              </a:rPr>
              <a:t>#   2. |    7 - 11    |   I5    | </a:t>
            </a:r>
            <a:r>
              <a:rPr lang="es-ES" altLang="es-ES" sz="1000" err="1">
                <a:solidFill>
                  <a:schemeClr val="tx1"/>
                </a:solidFill>
                <a:latin typeface="Consolas" pitchFamily="49" charset="0"/>
                <a:cs typeface="Consolas" pitchFamily="49" charset="0"/>
              </a:rPr>
              <a:t>Atom</a:t>
            </a:r>
            <a:r>
              <a:rPr lang="es-ES" altLang="es-ES" sz="1000">
                <a:solidFill>
                  <a:schemeClr val="tx1"/>
                </a:solidFill>
                <a:latin typeface="Consolas" pitchFamily="49" charset="0"/>
                <a:cs typeface="Consolas" pitchFamily="49" charset="0"/>
              </a:rPr>
              <a:t> serial </a:t>
            </a:r>
            <a:r>
              <a:rPr lang="es-ES" altLang="es-ES" sz="1000" err="1">
                <a:solidFill>
                  <a:schemeClr val="tx1"/>
                </a:solidFill>
                <a:latin typeface="Consolas" pitchFamily="49" charset="0"/>
                <a:cs typeface="Consolas" pitchFamily="49" charset="0"/>
              </a:rPr>
              <a:t>number</a:t>
            </a:r>
            <a:r>
              <a:rPr lang="es-ES" altLang="es-ES" sz="1000">
                <a:solidFill>
                  <a:schemeClr val="tx1"/>
                </a:solidFill>
                <a:latin typeface="Consolas" pitchFamily="49" charset="0"/>
                <a:cs typeface="Consolas" pitchFamily="49" charset="0"/>
              </a:rPr>
              <a:t>                            </a:t>
            </a:r>
          </a:p>
          <a:p>
            <a:r>
              <a:rPr lang="es-ES" altLang="es-ES" sz="1000">
                <a:solidFill>
                  <a:schemeClr val="tx1"/>
                </a:solidFill>
                <a:latin typeface="Consolas" pitchFamily="49" charset="0"/>
                <a:cs typeface="Consolas" pitchFamily="49" charset="0"/>
              </a:rPr>
              <a:t>#   -  |   12 - 12    |   1X    | </a:t>
            </a:r>
            <a:r>
              <a:rPr lang="es-ES" altLang="es-ES" sz="1000" err="1">
                <a:solidFill>
                  <a:schemeClr val="tx1"/>
                </a:solidFill>
                <a:latin typeface="Consolas" pitchFamily="49" charset="0"/>
                <a:cs typeface="Consolas" pitchFamily="49" charset="0"/>
              </a:rPr>
              <a:t>Blank</a:t>
            </a:r>
            <a:r>
              <a:rPr lang="es-ES" altLang="es-ES" sz="1000">
                <a:solidFill>
                  <a:schemeClr val="tx1"/>
                </a:solidFill>
                <a:latin typeface="Consolas" pitchFamily="49" charset="0"/>
                <a:cs typeface="Consolas" pitchFamily="49" charset="0"/>
              </a:rPr>
              <a:t>                                         </a:t>
            </a:r>
          </a:p>
          <a:p>
            <a:r>
              <a:rPr lang="es-ES" altLang="es-ES" sz="1000">
                <a:solidFill>
                  <a:schemeClr val="tx1"/>
                </a:solidFill>
                <a:latin typeface="Consolas" pitchFamily="49" charset="0"/>
                <a:cs typeface="Consolas" pitchFamily="49" charset="0"/>
              </a:rPr>
              <a:t>#   3. |   13 - 16    |   A4    | </a:t>
            </a:r>
            <a:r>
              <a:rPr lang="es-ES" altLang="es-ES" sz="1000" err="1">
                <a:solidFill>
                  <a:schemeClr val="tx1"/>
                </a:solidFill>
                <a:latin typeface="Consolas" pitchFamily="49" charset="0"/>
                <a:cs typeface="Consolas" pitchFamily="49" charset="0"/>
              </a:rPr>
              <a:t>Atom</a:t>
            </a:r>
            <a:r>
              <a:rPr lang="es-ES" altLang="es-ES" sz="1000">
                <a:solidFill>
                  <a:schemeClr val="tx1"/>
                </a:solidFill>
                <a:latin typeface="Consolas" pitchFamily="49" charset="0"/>
                <a:cs typeface="Consolas" pitchFamily="49" charset="0"/>
              </a:rPr>
              <a:t> </a:t>
            </a:r>
            <a:r>
              <a:rPr lang="es-ES" altLang="es-ES" sz="1000" err="1">
                <a:solidFill>
                  <a:schemeClr val="tx1"/>
                </a:solidFill>
                <a:latin typeface="Consolas" pitchFamily="49" charset="0"/>
                <a:cs typeface="Consolas" pitchFamily="49" charset="0"/>
              </a:rPr>
              <a:t>name</a:t>
            </a:r>
            <a:r>
              <a:rPr lang="es-ES" altLang="es-ES" sz="1000">
                <a:solidFill>
                  <a:schemeClr val="tx1"/>
                </a:solidFill>
                <a:latin typeface="Consolas" pitchFamily="49" charset="0"/>
                <a:cs typeface="Consolas" pitchFamily="49" charset="0"/>
              </a:rPr>
              <a:t> (</a:t>
            </a:r>
            <a:r>
              <a:rPr lang="es-ES" altLang="es-ES" sz="1000" err="1">
                <a:solidFill>
                  <a:schemeClr val="tx1"/>
                </a:solidFill>
                <a:latin typeface="Consolas" pitchFamily="49" charset="0"/>
                <a:cs typeface="Consolas" pitchFamily="49" charset="0"/>
              </a:rPr>
              <a:t>eg</a:t>
            </a:r>
            <a:r>
              <a:rPr lang="es-ES" altLang="es-ES" sz="1000">
                <a:solidFill>
                  <a:schemeClr val="tx1"/>
                </a:solidFill>
                <a:latin typeface="Consolas" pitchFamily="49" charset="0"/>
                <a:cs typeface="Consolas" pitchFamily="49" charset="0"/>
              </a:rPr>
              <a:t> " CA " , " ND1")   </a:t>
            </a:r>
          </a:p>
          <a:p>
            <a:r>
              <a:rPr lang="es-ES" altLang="es-ES" sz="1000">
                <a:solidFill>
                  <a:schemeClr val="tx1"/>
                </a:solidFill>
                <a:latin typeface="Consolas" pitchFamily="49" charset="0"/>
                <a:cs typeface="Consolas" pitchFamily="49" charset="0"/>
              </a:rPr>
              <a:t>#   4. |   17 - 17    |   A1    | </a:t>
            </a:r>
            <a:r>
              <a:rPr lang="es-ES" altLang="es-ES" sz="1000" err="1">
                <a:solidFill>
                  <a:schemeClr val="tx1"/>
                </a:solidFill>
                <a:latin typeface="Consolas" pitchFamily="49" charset="0"/>
                <a:cs typeface="Consolas" pitchFamily="49" charset="0"/>
              </a:rPr>
              <a:t>Alternative</a:t>
            </a:r>
            <a:r>
              <a:rPr lang="es-ES" altLang="es-ES" sz="1000">
                <a:solidFill>
                  <a:schemeClr val="tx1"/>
                </a:solidFill>
                <a:latin typeface="Consolas" pitchFamily="49" charset="0"/>
                <a:cs typeface="Consolas" pitchFamily="49" charset="0"/>
              </a:rPr>
              <a:t> </a:t>
            </a:r>
            <a:r>
              <a:rPr lang="es-ES" altLang="es-ES" sz="1000" err="1">
                <a:solidFill>
                  <a:schemeClr val="tx1"/>
                </a:solidFill>
                <a:latin typeface="Consolas" pitchFamily="49" charset="0"/>
                <a:cs typeface="Consolas" pitchFamily="49" charset="0"/>
              </a:rPr>
              <a:t>location</a:t>
            </a:r>
            <a:r>
              <a:rPr lang="es-ES" altLang="es-ES" sz="1000">
                <a:solidFill>
                  <a:schemeClr val="tx1"/>
                </a:solidFill>
                <a:latin typeface="Consolas" pitchFamily="49" charset="0"/>
                <a:cs typeface="Consolas" pitchFamily="49" charset="0"/>
              </a:rPr>
              <a:t> </a:t>
            </a:r>
            <a:r>
              <a:rPr lang="es-ES" altLang="es-ES" sz="1000" err="1">
                <a:solidFill>
                  <a:schemeClr val="tx1"/>
                </a:solidFill>
                <a:latin typeface="Consolas" pitchFamily="49" charset="0"/>
                <a:cs typeface="Consolas" pitchFamily="49" charset="0"/>
              </a:rPr>
              <a:t>code</a:t>
            </a:r>
            <a:r>
              <a:rPr lang="es-ES" altLang="es-ES" sz="1000">
                <a:solidFill>
                  <a:schemeClr val="tx1"/>
                </a:solidFill>
                <a:latin typeface="Consolas" pitchFamily="49" charset="0"/>
                <a:cs typeface="Consolas" pitchFamily="49" charset="0"/>
              </a:rPr>
              <a:t> (</a:t>
            </a:r>
            <a:r>
              <a:rPr lang="es-ES" altLang="es-ES" sz="1000" err="1">
                <a:solidFill>
                  <a:schemeClr val="tx1"/>
                </a:solidFill>
                <a:latin typeface="Consolas" pitchFamily="49" charset="0"/>
                <a:cs typeface="Consolas" pitchFamily="49" charset="0"/>
              </a:rPr>
              <a:t>if</a:t>
            </a:r>
            <a:r>
              <a:rPr lang="es-ES" altLang="es-ES" sz="1000">
                <a:solidFill>
                  <a:schemeClr val="tx1"/>
                </a:solidFill>
                <a:latin typeface="Consolas" pitchFamily="49" charset="0"/>
                <a:cs typeface="Consolas" pitchFamily="49" charset="0"/>
              </a:rPr>
              <a:t> </a:t>
            </a:r>
            <a:r>
              <a:rPr lang="es-ES" altLang="es-ES" sz="1000" err="1">
                <a:solidFill>
                  <a:schemeClr val="tx1"/>
                </a:solidFill>
                <a:latin typeface="Consolas" pitchFamily="49" charset="0"/>
                <a:cs typeface="Consolas" pitchFamily="49" charset="0"/>
              </a:rPr>
              <a:t>any</a:t>
            </a:r>
            <a:r>
              <a:rPr lang="es-ES" altLang="es-ES" sz="1000">
                <a:solidFill>
                  <a:schemeClr val="tx1"/>
                </a:solidFill>
                <a:latin typeface="Consolas" pitchFamily="49" charset="0"/>
                <a:cs typeface="Consolas" pitchFamily="49" charset="0"/>
              </a:rPr>
              <a:t>)            </a:t>
            </a:r>
          </a:p>
          <a:p>
            <a:r>
              <a:rPr lang="es-ES" altLang="es-ES" sz="1000">
                <a:solidFill>
                  <a:schemeClr val="tx1"/>
                </a:solidFill>
                <a:latin typeface="Consolas" pitchFamily="49" charset="0"/>
                <a:cs typeface="Consolas" pitchFamily="49" charset="0"/>
              </a:rPr>
              <a:t>#   5. |   18 - 20    |   A3    | Standard 3-letter amino </a:t>
            </a:r>
            <a:r>
              <a:rPr lang="es-ES" altLang="es-ES" sz="1000" err="1">
                <a:solidFill>
                  <a:schemeClr val="tx1"/>
                </a:solidFill>
                <a:latin typeface="Consolas" pitchFamily="49" charset="0"/>
                <a:cs typeface="Consolas" pitchFamily="49" charset="0"/>
              </a:rPr>
              <a:t>acid</a:t>
            </a:r>
            <a:r>
              <a:rPr lang="es-ES" altLang="es-ES" sz="1000">
                <a:solidFill>
                  <a:schemeClr val="tx1"/>
                </a:solidFill>
                <a:latin typeface="Consolas" pitchFamily="49" charset="0"/>
                <a:cs typeface="Consolas" pitchFamily="49" charset="0"/>
              </a:rPr>
              <a:t> </a:t>
            </a:r>
            <a:r>
              <a:rPr lang="es-ES" altLang="es-ES" sz="1000" err="1">
                <a:solidFill>
                  <a:schemeClr val="tx1"/>
                </a:solidFill>
                <a:latin typeface="Consolas" pitchFamily="49" charset="0"/>
                <a:cs typeface="Consolas" pitchFamily="49" charset="0"/>
              </a:rPr>
              <a:t>code</a:t>
            </a:r>
            <a:r>
              <a:rPr lang="es-ES" altLang="es-ES" sz="1000">
                <a:solidFill>
                  <a:schemeClr val="tx1"/>
                </a:solidFill>
                <a:latin typeface="Consolas" pitchFamily="49" charset="0"/>
                <a:cs typeface="Consolas" pitchFamily="49" charset="0"/>
              </a:rPr>
              <a:t> </a:t>
            </a:r>
            <a:r>
              <a:rPr lang="es-ES" altLang="es-ES" sz="1000" err="1">
                <a:solidFill>
                  <a:schemeClr val="tx1"/>
                </a:solidFill>
                <a:latin typeface="Consolas" pitchFamily="49" charset="0"/>
                <a:cs typeface="Consolas" pitchFamily="49" charset="0"/>
              </a:rPr>
              <a:t>for</a:t>
            </a:r>
            <a:r>
              <a:rPr lang="es-ES" altLang="es-ES" sz="1000">
                <a:solidFill>
                  <a:schemeClr val="tx1"/>
                </a:solidFill>
                <a:latin typeface="Consolas" pitchFamily="49" charset="0"/>
                <a:cs typeface="Consolas" pitchFamily="49" charset="0"/>
              </a:rPr>
              <a:t> </a:t>
            </a:r>
            <a:r>
              <a:rPr lang="es-ES" altLang="es-ES" sz="1000" err="1">
                <a:solidFill>
                  <a:schemeClr val="tx1"/>
                </a:solidFill>
                <a:latin typeface="Consolas" pitchFamily="49" charset="0"/>
                <a:cs typeface="Consolas" pitchFamily="49" charset="0"/>
              </a:rPr>
              <a:t>residue</a:t>
            </a:r>
            <a:r>
              <a:rPr lang="es-ES" altLang="es-ES" sz="1000">
                <a:solidFill>
                  <a:schemeClr val="tx1"/>
                </a:solidFill>
                <a:latin typeface="Consolas" pitchFamily="49" charset="0"/>
                <a:cs typeface="Consolas" pitchFamily="49" charset="0"/>
              </a:rPr>
              <a:t> </a:t>
            </a:r>
          </a:p>
          <a:p>
            <a:r>
              <a:rPr lang="es-ES" altLang="es-ES" sz="1000">
                <a:solidFill>
                  <a:schemeClr val="tx1"/>
                </a:solidFill>
                <a:latin typeface="Consolas" pitchFamily="49" charset="0"/>
                <a:cs typeface="Consolas" pitchFamily="49" charset="0"/>
              </a:rPr>
              <a:t>#   -  |   21 - 21    |   1X    | </a:t>
            </a:r>
            <a:r>
              <a:rPr lang="es-ES" altLang="es-ES" sz="1000" err="1">
                <a:solidFill>
                  <a:schemeClr val="tx1"/>
                </a:solidFill>
                <a:latin typeface="Consolas" pitchFamily="49" charset="0"/>
                <a:cs typeface="Consolas" pitchFamily="49" charset="0"/>
              </a:rPr>
              <a:t>Blank</a:t>
            </a:r>
            <a:r>
              <a:rPr lang="es-ES" altLang="es-ES" sz="1000">
                <a:solidFill>
                  <a:schemeClr val="tx1"/>
                </a:solidFill>
                <a:latin typeface="Consolas" pitchFamily="49" charset="0"/>
                <a:cs typeface="Consolas" pitchFamily="49" charset="0"/>
              </a:rPr>
              <a:t>                                         </a:t>
            </a:r>
          </a:p>
          <a:p>
            <a:r>
              <a:rPr lang="es-ES" altLang="es-ES" sz="1000">
                <a:solidFill>
                  <a:schemeClr val="tx1"/>
                </a:solidFill>
                <a:latin typeface="Consolas" pitchFamily="49" charset="0"/>
                <a:cs typeface="Consolas" pitchFamily="49" charset="0"/>
              </a:rPr>
              <a:t>#   6. |   22 - 22    |   A1    | </a:t>
            </a:r>
            <a:r>
              <a:rPr lang="es-ES" altLang="es-ES" sz="1000" err="1">
                <a:solidFill>
                  <a:schemeClr val="tx1"/>
                </a:solidFill>
                <a:latin typeface="Consolas" pitchFamily="49" charset="0"/>
                <a:cs typeface="Consolas" pitchFamily="49" charset="0"/>
              </a:rPr>
              <a:t>Chain</a:t>
            </a:r>
            <a:r>
              <a:rPr lang="es-ES" altLang="es-ES" sz="1000">
                <a:solidFill>
                  <a:schemeClr val="tx1"/>
                </a:solidFill>
                <a:latin typeface="Consolas" pitchFamily="49" charset="0"/>
                <a:cs typeface="Consolas" pitchFamily="49" charset="0"/>
              </a:rPr>
              <a:t> </a:t>
            </a:r>
            <a:r>
              <a:rPr lang="es-ES" altLang="es-ES" sz="1000" err="1">
                <a:solidFill>
                  <a:schemeClr val="tx1"/>
                </a:solidFill>
                <a:latin typeface="Consolas" pitchFamily="49" charset="0"/>
                <a:cs typeface="Consolas" pitchFamily="49" charset="0"/>
              </a:rPr>
              <a:t>identifier</a:t>
            </a:r>
            <a:r>
              <a:rPr lang="es-ES" altLang="es-ES" sz="1000">
                <a:solidFill>
                  <a:schemeClr val="tx1"/>
                </a:solidFill>
                <a:latin typeface="Consolas" pitchFamily="49" charset="0"/>
                <a:cs typeface="Consolas" pitchFamily="49" charset="0"/>
              </a:rPr>
              <a:t> </a:t>
            </a:r>
            <a:r>
              <a:rPr lang="es-ES" altLang="es-ES" sz="1000" err="1">
                <a:solidFill>
                  <a:schemeClr val="tx1"/>
                </a:solidFill>
                <a:latin typeface="Consolas" pitchFamily="49" charset="0"/>
                <a:cs typeface="Consolas" pitchFamily="49" charset="0"/>
              </a:rPr>
              <a:t>code</a:t>
            </a:r>
            <a:r>
              <a:rPr lang="es-ES" altLang="es-ES" sz="1000">
                <a:solidFill>
                  <a:schemeClr val="tx1"/>
                </a:solidFill>
                <a:latin typeface="Consolas" pitchFamily="49" charset="0"/>
                <a:cs typeface="Consolas" pitchFamily="49" charset="0"/>
              </a:rPr>
              <a:t>                         </a:t>
            </a:r>
          </a:p>
          <a:p>
            <a:r>
              <a:rPr lang="es-ES" altLang="es-ES" sz="1000">
                <a:solidFill>
                  <a:schemeClr val="tx1"/>
                </a:solidFill>
                <a:latin typeface="Consolas" pitchFamily="49" charset="0"/>
                <a:cs typeface="Consolas" pitchFamily="49" charset="0"/>
              </a:rPr>
              <a:t>#   7. |   23 - 26    |   I4    | </a:t>
            </a:r>
            <a:r>
              <a:rPr lang="es-ES" altLang="es-ES" sz="1000" err="1">
                <a:solidFill>
                  <a:schemeClr val="tx1"/>
                </a:solidFill>
                <a:latin typeface="Consolas" pitchFamily="49" charset="0"/>
                <a:cs typeface="Consolas" pitchFamily="49" charset="0"/>
              </a:rPr>
              <a:t>Residue</a:t>
            </a:r>
            <a:r>
              <a:rPr lang="es-ES" altLang="es-ES" sz="1000">
                <a:solidFill>
                  <a:schemeClr val="tx1"/>
                </a:solidFill>
                <a:latin typeface="Consolas" pitchFamily="49" charset="0"/>
                <a:cs typeface="Consolas" pitchFamily="49" charset="0"/>
              </a:rPr>
              <a:t> </a:t>
            </a:r>
            <a:r>
              <a:rPr lang="es-ES" altLang="es-ES" sz="1000" err="1">
                <a:solidFill>
                  <a:schemeClr val="tx1"/>
                </a:solidFill>
                <a:latin typeface="Consolas" pitchFamily="49" charset="0"/>
                <a:cs typeface="Consolas" pitchFamily="49" charset="0"/>
              </a:rPr>
              <a:t>sequence</a:t>
            </a:r>
            <a:r>
              <a:rPr lang="es-ES" altLang="es-ES" sz="1000">
                <a:solidFill>
                  <a:schemeClr val="tx1"/>
                </a:solidFill>
                <a:latin typeface="Consolas" pitchFamily="49" charset="0"/>
                <a:cs typeface="Consolas" pitchFamily="49" charset="0"/>
              </a:rPr>
              <a:t> </a:t>
            </a:r>
            <a:r>
              <a:rPr lang="es-ES" altLang="es-ES" sz="1000" err="1">
                <a:solidFill>
                  <a:schemeClr val="tx1"/>
                </a:solidFill>
                <a:latin typeface="Consolas" pitchFamily="49" charset="0"/>
                <a:cs typeface="Consolas" pitchFamily="49" charset="0"/>
              </a:rPr>
              <a:t>number</a:t>
            </a:r>
            <a:r>
              <a:rPr lang="es-ES" altLang="es-ES" sz="1000">
                <a:solidFill>
                  <a:schemeClr val="tx1"/>
                </a:solidFill>
                <a:latin typeface="Consolas" pitchFamily="49" charset="0"/>
                <a:cs typeface="Consolas" pitchFamily="49" charset="0"/>
              </a:rPr>
              <a:t>                       </a:t>
            </a:r>
          </a:p>
          <a:p>
            <a:r>
              <a:rPr lang="es-ES" altLang="es-ES" sz="1000">
                <a:solidFill>
                  <a:schemeClr val="tx1"/>
                </a:solidFill>
                <a:latin typeface="Consolas" pitchFamily="49" charset="0"/>
                <a:cs typeface="Consolas" pitchFamily="49" charset="0"/>
              </a:rPr>
              <a:t>#   8. |   27 - 27    |   A1    | </a:t>
            </a:r>
            <a:r>
              <a:rPr lang="es-ES" altLang="es-ES" sz="1000" err="1">
                <a:solidFill>
                  <a:schemeClr val="tx1"/>
                </a:solidFill>
                <a:latin typeface="Consolas" pitchFamily="49" charset="0"/>
                <a:cs typeface="Consolas" pitchFamily="49" charset="0"/>
              </a:rPr>
              <a:t>Insertion</a:t>
            </a:r>
            <a:r>
              <a:rPr lang="es-ES" altLang="es-ES" sz="1000">
                <a:solidFill>
                  <a:schemeClr val="tx1"/>
                </a:solidFill>
                <a:latin typeface="Consolas" pitchFamily="49" charset="0"/>
                <a:cs typeface="Consolas" pitchFamily="49" charset="0"/>
              </a:rPr>
              <a:t> </a:t>
            </a:r>
            <a:r>
              <a:rPr lang="es-ES" altLang="es-ES" sz="1000" err="1">
                <a:solidFill>
                  <a:schemeClr val="tx1"/>
                </a:solidFill>
                <a:latin typeface="Consolas" pitchFamily="49" charset="0"/>
                <a:cs typeface="Consolas" pitchFamily="49" charset="0"/>
              </a:rPr>
              <a:t>code</a:t>
            </a:r>
            <a:r>
              <a:rPr lang="es-ES" altLang="es-ES" sz="1000">
                <a:solidFill>
                  <a:schemeClr val="tx1"/>
                </a:solidFill>
                <a:latin typeface="Consolas" pitchFamily="49" charset="0"/>
                <a:cs typeface="Consolas" pitchFamily="49" charset="0"/>
              </a:rPr>
              <a:t> (</a:t>
            </a:r>
            <a:r>
              <a:rPr lang="es-ES" altLang="es-ES" sz="1000" err="1">
                <a:solidFill>
                  <a:schemeClr val="tx1"/>
                </a:solidFill>
                <a:latin typeface="Consolas" pitchFamily="49" charset="0"/>
                <a:cs typeface="Consolas" pitchFamily="49" charset="0"/>
              </a:rPr>
              <a:t>if</a:t>
            </a:r>
            <a:r>
              <a:rPr lang="es-ES" altLang="es-ES" sz="1000">
                <a:solidFill>
                  <a:schemeClr val="tx1"/>
                </a:solidFill>
                <a:latin typeface="Consolas" pitchFamily="49" charset="0"/>
                <a:cs typeface="Consolas" pitchFamily="49" charset="0"/>
              </a:rPr>
              <a:t> </a:t>
            </a:r>
            <a:r>
              <a:rPr lang="es-ES" altLang="es-ES" sz="1000" err="1">
                <a:solidFill>
                  <a:schemeClr val="tx1"/>
                </a:solidFill>
                <a:latin typeface="Consolas" pitchFamily="49" charset="0"/>
                <a:cs typeface="Consolas" pitchFamily="49" charset="0"/>
              </a:rPr>
              <a:t>any</a:t>
            </a:r>
            <a:r>
              <a:rPr lang="es-ES" altLang="es-ES" sz="1000">
                <a:solidFill>
                  <a:schemeClr val="tx1"/>
                </a:solidFill>
                <a:latin typeface="Consolas" pitchFamily="49" charset="0"/>
                <a:cs typeface="Consolas" pitchFamily="49" charset="0"/>
              </a:rPr>
              <a:t>)                       </a:t>
            </a:r>
          </a:p>
          <a:p>
            <a:r>
              <a:rPr lang="es-ES" altLang="es-ES" sz="1000">
                <a:solidFill>
                  <a:schemeClr val="tx1"/>
                </a:solidFill>
                <a:latin typeface="Consolas" pitchFamily="49" charset="0"/>
                <a:cs typeface="Consolas" pitchFamily="49" charset="0"/>
              </a:rPr>
              <a:t>#   -  |   28 - 30    |   3X    | </a:t>
            </a:r>
            <a:r>
              <a:rPr lang="es-ES" altLang="es-ES" sz="1000" err="1">
                <a:solidFill>
                  <a:schemeClr val="tx1"/>
                </a:solidFill>
                <a:latin typeface="Consolas" pitchFamily="49" charset="0"/>
                <a:cs typeface="Consolas" pitchFamily="49" charset="0"/>
              </a:rPr>
              <a:t>Blank</a:t>
            </a:r>
            <a:r>
              <a:rPr lang="es-ES" altLang="es-ES" sz="1000">
                <a:solidFill>
                  <a:schemeClr val="tx1"/>
                </a:solidFill>
                <a:latin typeface="Consolas" pitchFamily="49" charset="0"/>
                <a:cs typeface="Consolas" pitchFamily="49" charset="0"/>
              </a:rPr>
              <a:t>                                         </a:t>
            </a:r>
          </a:p>
          <a:p>
            <a:r>
              <a:rPr lang="es-ES" altLang="es-ES" sz="1000">
                <a:solidFill>
                  <a:schemeClr val="tx1"/>
                </a:solidFill>
                <a:latin typeface="Consolas" pitchFamily="49" charset="0"/>
                <a:cs typeface="Consolas" pitchFamily="49" charset="0"/>
              </a:rPr>
              <a:t>#   9. |   31 - 38    |  F8.3   | </a:t>
            </a:r>
            <a:r>
              <a:rPr lang="es-ES" altLang="es-ES" sz="1000" err="1">
                <a:solidFill>
                  <a:schemeClr val="tx1"/>
                </a:solidFill>
                <a:latin typeface="Consolas" pitchFamily="49" charset="0"/>
                <a:cs typeface="Consolas" pitchFamily="49" charset="0"/>
              </a:rPr>
              <a:t>Atom's</a:t>
            </a:r>
            <a:r>
              <a:rPr lang="es-ES" altLang="es-ES" sz="1000">
                <a:solidFill>
                  <a:schemeClr val="tx1"/>
                </a:solidFill>
                <a:latin typeface="Consolas" pitchFamily="49" charset="0"/>
                <a:cs typeface="Consolas" pitchFamily="49" charset="0"/>
              </a:rPr>
              <a:t> x-</a:t>
            </a:r>
            <a:r>
              <a:rPr lang="es-ES" altLang="es-ES" sz="1000" err="1">
                <a:solidFill>
                  <a:schemeClr val="tx1"/>
                </a:solidFill>
                <a:latin typeface="Consolas" pitchFamily="49" charset="0"/>
                <a:cs typeface="Consolas" pitchFamily="49" charset="0"/>
              </a:rPr>
              <a:t>coordinate</a:t>
            </a:r>
            <a:r>
              <a:rPr lang="es-ES" altLang="es-ES" sz="1000">
                <a:solidFill>
                  <a:schemeClr val="tx1"/>
                </a:solidFill>
                <a:latin typeface="Consolas" pitchFamily="49" charset="0"/>
                <a:cs typeface="Consolas" pitchFamily="49" charset="0"/>
              </a:rPr>
              <a:t>                         </a:t>
            </a:r>
          </a:p>
          <a:p>
            <a:r>
              <a:rPr lang="es-ES" altLang="es-ES" sz="1000">
                <a:solidFill>
                  <a:schemeClr val="tx1"/>
                </a:solidFill>
                <a:latin typeface="Consolas" pitchFamily="49" charset="0"/>
                <a:cs typeface="Consolas" pitchFamily="49" charset="0"/>
              </a:rPr>
              <a:t>#  10. |   39 - 46    |  F8.3   | </a:t>
            </a:r>
            <a:r>
              <a:rPr lang="es-ES" altLang="es-ES" sz="1000" err="1">
                <a:solidFill>
                  <a:schemeClr val="tx1"/>
                </a:solidFill>
                <a:latin typeface="Consolas" pitchFamily="49" charset="0"/>
                <a:cs typeface="Consolas" pitchFamily="49" charset="0"/>
              </a:rPr>
              <a:t>Atom's</a:t>
            </a:r>
            <a:r>
              <a:rPr lang="es-ES" altLang="es-ES" sz="1000">
                <a:solidFill>
                  <a:schemeClr val="tx1"/>
                </a:solidFill>
                <a:latin typeface="Consolas" pitchFamily="49" charset="0"/>
                <a:cs typeface="Consolas" pitchFamily="49" charset="0"/>
              </a:rPr>
              <a:t> y-</a:t>
            </a:r>
            <a:r>
              <a:rPr lang="es-ES" altLang="es-ES" sz="1000" err="1">
                <a:solidFill>
                  <a:schemeClr val="tx1"/>
                </a:solidFill>
                <a:latin typeface="Consolas" pitchFamily="49" charset="0"/>
                <a:cs typeface="Consolas" pitchFamily="49" charset="0"/>
              </a:rPr>
              <a:t>coordinate</a:t>
            </a:r>
            <a:r>
              <a:rPr lang="es-ES" altLang="es-ES" sz="1000">
                <a:solidFill>
                  <a:schemeClr val="tx1"/>
                </a:solidFill>
                <a:latin typeface="Consolas" pitchFamily="49" charset="0"/>
                <a:cs typeface="Consolas" pitchFamily="49" charset="0"/>
              </a:rPr>
              <a:t>                         </a:t>
            </a:r>
          </a:p>
          <a:p>
            <a:r>
              <a:rPr lang="es-ES" altLang="es-ES" sz="1000">
                <a:solidFill>
                  <a:schemeClr val="tx1"/>
                </a:solidFill>
                <a:latin typeface="Consolas" pitchFamily="49" charset="0"/>
                <a:cs typeface="Consolas" pitchFamily="49" charset="0"/>
              </a:rPr>
              <a:t>#  11. |   47 - 54    |  F8.3   | </a:t>
            </a:r>
            <a:r>
              <a:rPr lang="es-ES" altLang="es-ES" sz="1000" err="1">
                <a:solidFill>
                  <a:schemeClr val="tx1"/>
                </a:solidFill>
                <a:latin typeface="Consolas" pitchFamily="49" charset="0"/>
                <a:cs typeface="Consolas" pitchFamily="49" charset="0"/>
              </a:rPr>
              <a:t>Atom's</a:t>
            </a:r>
            <a:r>
              <a:rPr lang="es-ES" altLang="es-ES" sz="1000">
                <a:solidFill>
                  <a:schemeClr val="tx1"/>
                </a:solidFill>
                <a:latin typeface="Consolas" pitchFamily="49" charset="0"/>
                <a:cs typeface="Consolas" pitchFamily="49" charset="0"/>
              </a:rPr>
              <a:t> z-</a:t>
            </a:r>
            <a:r>
              <a:rPr lang="es-ES" altLang="es-ES" sz="1000" err="1">
                <a:solidFill>
                  <a:schemeClr val="tx1"/>
                </a:solidFill>
                <a:latin typeface="Consolas" pitchFamily="49" charset="0"/>
                <a:cs typeface="Consolas" pitchFamily="49" charset="0"/>
              </a:rPr>
              <a:t>coordinate</a:t>
            </a:r>
            <a:r>
              <a:rPr lang="es-ES" altLang="es-ES" sz="1000">
                <a:solidFill>
                  <a:schemeClr val="tx1"/>
                </a:solidFill>
                <a:latin typeface="Consolas" pitchFamily="49" charset="0"/>
                <a:cs typeface="Consolas" pitchFamily="49" charset="0"/>
              </a:rPr>
              <a:t>                         </a:t>
            </a:r>
          </a:p>
          <a:p>
            <a:r>
              <a:rPr lang="es-ES" altLang="es-ES" sz="1000">
                <a:solidFill>
                  <a:schemeClr val="tx1"/>
                </a:solidFill>
                <a:latin typeface="Consolas" pitchFamily="49" charset="0"/>
                <a:cs typeface="Consolas" pitchFamily="49" charset="0"/>
              </a:rPr>
              <a:t>#  12. |   55 - 60    |  F6.2   | </a:t>
            </a:r>
            <a:r>
              <a:rPr lang="es-ES" altLang="es-ES" sz="1000" err="1">
                <a:solidFill>
                  <a:schemeClr val="tx1"/>
                </a:solidFill>
                <a:latin typeface="Consolas" pitchFamily="49" charset="0"/>
                <a:cs typeface="Consolas" pitchFamily="49" charset="0"/>
              </a:rPr>
              <a:t>Occupancy</a:t>
            </a:r>
            <a:r>
              <a:rPr lang="es-ES" altLang="es-ES" sz="1000">
                <a:solidFill>
                  <a:schemeClr val="tx1"/>
                </a:solidFill>
                <a:latin typeface="Consolas" pitchFamily="49" charset="0"/>
                <a:cs typeface="Consolas" pitchFamily="49" charset="0"/>
              </a:rPr>
              <a:t> </a:t>
            </a:r>
            <a:r>
              <a:rPr lang="es-ES" altLang="es-ES" sz="1000" err="1">
                <a:solidFill>
                  <a:schemeClr val="tx1"/>
                </a:solidFill>
                <a:latin typeface="Consolas" pitchFamily="49" charset="0"/>
                <a:cs typeface="Consolas" pitchFamily="49" charset="0"/>
              </a:rPr>
              <a:t>value</a:t>
            </a:r>
            <a:r>
              <a:rPr lang="es-ES" altLang="es-ES" sz="1000">
                <a:solidFill>
                  <a:schemeClr val="tx1"/>
                </a:solidFill>
                <a:latin typeface="Consolas" pitchFamily="49" charset="0"/>
                <a:cs typeface="Consolas" pitchFamily="49" charset="0"/>
              </a:rPr>
              <a:t> </a:t>
            </a:r>
            <a:r>
              <a:rPr lang="es-ES" altLang="es-ES" sz="1000" err="1">
                <a:solidFill>
                  <a:schemeClr val="tx1"/>
                </a:solidFill>
                <a:latin typeface="Consolas" pitchFamily="49" charset="0"/>
                <a:cs typeface="Consolas" pitchFamily="49" charset="0"/>
              </a:rPr>
              <a:t>for</a:t>
            </a:r>
            <a:r>
              <a:rPr lang="es-ES" altLang="es-ES" sz="1000">
                <a:solidFill>
                  <a:schemeClr val="tx1"/>
                </a:solidFill>
                <a:latin typeface="Consolas" pitchFamily="49" charset="0"/>
                <a:cs typeface="Consolas" pitchFamily="49" charset="0"/>
              </a:rPr>
              <a:t> </a:t>
            </a:r>
            <a:r>
              <a:rPr lang="es-ES" altLang="es-ES" sz="1000" err="1">
                <a:solidFill>
                  <a:schemeClr val="tx1"/>
                </a:solidFill>
                <a:latin typeface="Consolas" pitchFamily="49" charset="0"/>
                <a:cs typeface="Consolas" pitchFamily="49" charset="0"/>
              </a:rPr>
              <a:t>atom</a:t>
            </a:r>
            <a:r>
              <a:rPr lang="es-ES" altLang="es-ES" sz="1000">
                <a:solidFill>
                  <a:schemeClr val="tx1"/>
                </a:solidFill>
                <a:latin typeface="Consolas" pitchFamily="49" charset="0"/>
                <a:cs typeface="Consolas" pitchFamily="49" charset="0"/>
              </a:rPr>
              <a:t>                      </a:t>
            </a:r>
          </a:p>
          <a:p>
            <a:r>
              <a:rPr lang="es-ES" altLang="es-ES" sz="1000">
                <a:solidFill>
                  <a:schemeClr val="tx1"/>
                </a:solidFill>
                <a:latin typeface="Consolas" pitchFamily="49" charset="0"/>
                <a:cs typeface="Consolas" pitchFamily="49" charset="0"/>
              </a:rPr>
              <a:t>#  13. |   61 - 66    |  F6.2   | B-</a:t>
            </a:r>
            <a:r>
              <a:rPr lang="es-ES" altLang="es-ES" sz="1000" err="1">
                <a:solidFill>
                  <a:schemeClr val="tx1"/>
                </a:solidFill>
                <a:latin typeface="Consolas" pitchFamily="49" charset="0"/>
                <a:cs typeface="Consolas" pitchFamily="49" charset="0"/>
              </a:rPr>
              <a:t>value</a:t>
            </a:r>
            <a:r>
              <a:rPr lang="es-ES" altLang="es-ES" sz="1000">
                <a:solidFill>
                  <a:schemeClr val="tx1"/>
                </a:solidFill>
                <a:latin typeface="Consolas" pitchFamily="49" charset="0"/>
                <a:cs typeface="Consolas" pitchFamily="49" charset="0"/>
              </a:rPr>
              <a:t> (</a:t>
            </a:r>
            <a:r>
              <a:rPr lang="es-ES" altLang="es-ES" sz="1000" err="1">
                <a:solidFill>
                  <a:schemeClr val="tx1"/>
                </a:solidFill>
                <a:latin typeface="Consolas" pitchFamily="49" charset="0"/>
                <a:cs typeface="Consolas" pitchFamily="49" charset="0"/>
              </a:rPr>
              <a:t>thermal</a:t>
            </a:r>
            <a:r>
              <a:rPr lang="es-ES" altLang="es-ES" sz="1000">
                <a:solidFill>
                  <a:schemeClr val="tx1"/>
                </a:solidFill>
                <a:latin typeface="Consolas" pitchFamily="49" charset="0"/>
                <a:cs typeface="Consolas" pitchFamily="49" charset="0"/>
              </a:rPr>
              <a:t> factor)                    </a:t>
            </a:r>
          </a:p>
          <a:p>
            <a:r>
              <a:rPr lang="es-ES" altLang="es-ES" sz="1000">
                <a:solidFill>
                  <a:schemeClr val="tx1"/>
                </a:solidFill>
                <a:latin typeface="Consolas" pitchFamily="49" charset="0"/>
                <a:cs typeface="Consolas" pitchFamily="49" charset="0"/>
              </a:rPr>
              <a:t>#   -  |   67 - 67    |   1X    | </a:t>
            </a:r>
            <a:r>
              <a:rPr lang="es-ES" altLang="es-ES" sz="1000" err="1">
                <a:solidFill>
                  <a:schemeClr val="tx1"/>
                </a:solidFill>
                <a:latin typeface="Consolas" pitchFamily="49" charset="0"/>
                <a:cs typeface="Consolas" pitchFamily="49" charset="0"/>
              </a:rPr>
              <a:t>Blank</a:t>
            </a:r>
            <a:r>
              <a:rPr lang="es-ES" altLang="es-ES" sz="1000">
                <a:solidFill>
                  <a:schemeClr val="tx1"/>
                </a:solidFill>
                <a:latin typeface="Consolas" pitchFamily="49" charset="0"/>
                <a:cs typeface="Consolas" pitchFamily="49" charset="0"/>
              </a:rPr>
              <a:t>                                         </a:t>
            </a:r>
          </a:p>
          <a:p>
            <a:r>
              <a:rPr lang="es-ES" altLang="es-ES" sz="1000">
                <a:solidFill>
                  <a:schemeClr val="tx1"/>
                </a:solidFill>
                <a:latin typeface="Consolas" pitchFamily="49" charset="0"/>
                <a:cs typeface="Consolas" pitchFamily="49" charset="0"/>
              </a:rPr>
              <a:t>#  14. |   68 - 70    |   I3    | </a:t>
            </a:r>
            <a:r>
              <a:rPr lang="es-ES" altLang="es-ES" sz="1000" err="1">
                <a:solidFill>
                  <a:schemeClr val="tx1"/>
                </a:solidFill>
                <a:latin typeface="Consolas" pitchFamily="49" charset="0"/>
                <a:cs typeface="Consolas" pitchFamily="49" charset="0"/>
              </a:rPr>
              <a:t>Footnote</a:t>
            </a:r>
            <a:r>
              <a:rPr lang="es-ES" altLang="es-ES" sz="1000">
                <a:solidFill>
                  <a:schemeClr val="tx1"/>
                </a:solidFill>
                <a:latin typeface="Consolas" pitchFamily="49" charset="0"/>
                <a:cs typeface="Consolas" pitchFamily="49" charset="0"/>
              </a:rPr>
              <a:t> </a:t>
            </a:r>
            <a:r>
              <a:rPr lang="es-ES" altLang="es-ES" sz="1000" err="1">
                <a:solidFill>
                  <a:schemeClr val="tx1"/>
                </a:solidFill>
                <a:latin typeface="Consolas" pitchFamily="49" charset="0"/>
                <a:cs typeface="Consolas" pitchFamily="49" charset="0"/>
              </a:rPr>
              <a:t>number</a:t>
            </a:r>
            <a:r>
              <a:rPr lang="es-ES" altLang="es-ES" sz="1000">
                <a:solidFill>
                  <a:schemeClr val="tx1"/>
                </a:solidFill>
                <a:latin typeface="Consolas" pitchFamily="49" charset="0"/>
                <a:cs typeface="Consolas" pitchFamily="49" charset="0"/>
              </a:rPr>
              <a:t>                               </a:t>
            </a:r>
          </a:p>
          <a:p>
            <a:r>
              <a:rPr lang="es-ES" altLang="es-ES" sz="1000">
                <a:solidFill>
                  <a:schemeClr val="tx1"/>
                </a:solidFill>
                <a:latin typeface="Consolas" pitchFamily="49" charset="0"/>
                <a:cs typeface="Consolas" pitchFamily="49" charset="0"/>
              </a:rPr>
              <a:t>#---------------------------------------------------------------------------</a:t>
            </a:r>
          </a:p>
          <a:p>
            <a:r>
              <a:rPr lang="es-ES" altLang="es-ES" sz="1000">
                <a:solidFill>
                  <a:schemeClr val="tx1"/>
                </a:solidFill>
                <a:latin typeface="Consolas" pitchFamily="49" charset="0"/>
                <a:cs typeface="Consolas" pitchFamily="49" charset="0"/>
              </a:rPr>
              <a:t>#</a:t>
            </a:r>
          </a:p>
          <a:p>
            <a:r>
              <a:rPr lang="es-ES" altLang="es-ES" sz="1000">
                <a:solidFill>
                  <a:schemeClr val="tx1"/>
                </a:solidFill>
                <a:latin typeface="Consolas" pitchFamily="49" charset="0"/>
                <a:cs typeface="Consolas" pitchFamily="49" charset="0"/>
              </a:rPr>
              <a:t>#         1         2         3         4         5         6        </a:t>
            </a:r>
          </a:p>
          <a:p>
            <a:r>
              <a:rPr lang="es-ES" altLang="es-ES" sz="1000">
                <a:solidFill>
                  <a:schemeClr val="tx1"/>
                </a:solidFill>
                <a:latin typeface="Consolas" pitchFamily="49" charset="0"/>
                <a:cs typeface="Consolas" pitchFamily="49" charset="0"/>
              </a:rPr>
              <a:t>#12345678901234567890123456789012345678901234567890123456789012345678</a:t>
            </a:r>
          </a:p>
          <a:p>
            <a:r>
              <a:rPr lang="es-ES" altLang="es-ES" sz="1000">
                <a:solidFill>
                  <a:schemeClr val="tx1"/>
                </a:solidFill>
                <a:latin typeface="Consolas" pitchFamily="49" charset="0"/>
                <a:cs typeface="Consolas" pitchFamily="49" charset="0"/>
              </a:rPr>
              <a:t>#--------------------------------------------------------------------</a:t>
            </a:r>
          </a:p>
          <a:p>
            <a:r>
              <a:rPr lang="es-ES" altLang="es-ES" sz="1000">
                <a:solidFill>
                  <a:schemeClr val="tx1"/>
                </a:solidFill>
                <a:latin typeface="Consolas" pitchFamily="49" charset="0"/>
                <a:cs typeface="Consolas" pitchFamily="49" charset="0"/>
              </a:rPr>
              <a:t>#@&lt;&lt;&lt;&lt;&lt;@&gt;&gt;&gt;&gt; @&lt;&lt;&lt;@@&lt;&lt; @@&gt;&gt;&gt;@   @&gt;&gt;&gt;&gt;&gt;&gt;&gt;@&gt;&gt;&gt;&gt;&gt;&gt;&gt;@&gt;&gt;&gt;&gt;&gt;&gt;&gt;</a:t>
            </a:r>
          </a:p>
          <a:p>
            <a:r>
              <a:rPr lang="es-ES" altLang="es-ES" sz="1000">
                <a:solidFill>
                  <a:schemeClr val="tx1"/>
                </a:solidFill>
                <a:latin typeface="Consolas" pitchFamily="49" charset="0"/>
                <a:cs typeface="Consolas" pitchFamily="49" charset="0"/>
              </a:rPr>
              <a:t>#ATOM   1751  N   GLY C 250      32.286   1.882  43.206  1.00 22.00</a:t>
            </a:r>
          </a:p>
          <a:p>
            <a:r>
              <a:rPr lang="es-ES" altLang="es-ES" sz="1000">
                <a:solidFill>
                  <a:schemeClr val="tx1"/>
                </a:solidFill>
                <a:latin typeface="Consolas" pitchFamily="49" charset="0"/>
                <a:cs typeface="Consolas" pitchFamily="49" charset="0"/>
              </a:rPr>
              <a:t>#ATOM     31  P   POM     3       8.010   4.280   1.939</a:t>
            </a:r>
          </a:p>
          <a:p>
            <a:r>
              <a:rPr lang="es-ES" altLang="es-ES" sz="1000">
                <a:solidFill>
                  <a:schemeClr val="tx1"/>
                </a:solidFill>
                <a:latin typeface="Consolas" pitchFamily="49" charset="0"/>
                <a:cs typeface="Consolas" pitchFamily="49" charset="0"/>
              </a:rPr>
              <a:t>#ATOM   3000 SE   MSE A 401      -1.600 -14.228  65.136  0.70 15.94          SE</a:t>
            </a:r>
          </a:p>
        </p:txBody>
      </p:sp>
      <p:sp>
        <p:nvSpPr>
          <p:cNvPr id="6" name="5 Rectángulo"/>
          <p:cNvSpPr/>
          <p:nvPr/>
        </p:nvSpPr>
        <p:spPr>
          <a:xfrm>
            <a:off x="6012160" y="1052736"/>
            <a:ext cx="3107140" cy="3139321"/>
          </a:xfrm>
          <a:prstGeom prst="rect">
            <a:avLst/>
          </a:prstGeom>
        </p:spPr>
        <p:txBody>
          <a:bodyPr wrap="square">
            <a:spAutoFit/>
          </a:bodyPr>
          <a:lstStyle/>
          <a:p>
            <a:r>
              <a:rPr lang="en-US" dirty="0"/>
              <a:t>After the long header there are the XYZ coordinates for the atoms of the molecules present in the structure</a:t>
            </a:r>
          </a:p>
          <a:p>
            <a:r>
              <a:rPr lang="en-US" dirty="0"/>
              <a:t>with the following format:</a:t>
            </a:r>
          </a:p>
          <a:p>
            <a:r>
              <a:rPr lang="en-US" dirty="0"/>
              <a:t>(Lines with Atom coordinates begin with the tag ATOM or HETATM)</a:t>
            </a:r>
          </a:p>
          <a:p>
            <a:r>
              <a:rPr lang="en-US" dirty="0"/>
              <a:t>ATOM For standard Amino acids and Nucleotides.</a:t>
            </a:r>
          </a:p>
          <a:p>
            <a:r>
              <a:rPr lang="en-US" dirty="0"/>
              <a:t>HETATM for everything else</a:t>
            </a:r>
          </a:p>
        </p:txBody>
      </p:sp>
      <p:sp>
        <p:nvSpPr>
          <p:cNvPr id="8" name="7 CuadroTexto"/>
          <p:cNvSpPr txBox="1"/>
          <p:nvPr/>
        </p:nvSpPr>
        <p:spPr>
          <a:xfrm>
            <a:off x="5996136" y="4759052"/>
            <a:ext cx="3123164" cy="1477328"/>
          </a:xfrm>
          <a:prstGeom prst="rect">
            <a:avLst/>
          </a:prstGeom>
          <a:noFill/>
          <a:ln w="19050">
            <a:solidFill>
              <a:schemeClr val="tx1"/>
            </a:solidFill>
          </a:ln>
        </p:spPr>
        <p:txBody>
          <a:bodyPr wrap="square" rtlCol="0">
            <a:spAutoFit/>
          </a:bodyPr>
          <a:lstStyle/>
          <a:p>
            <a:r>
              <a:rPr lang="en-US"/>
              <a:t>This lines are not in the </a:t>
            </a:r>
            <a:r>
              <a:rPr lang="en-US" err="1"/>
              <a:t>pdb</a:t>
            </a:r>
            <a:r>
              <a:rPr lang="en-US"/>
              <a:t> file</a:t>
            </a:r>
          </a:p>
          <a:p>
            <a:r>
              <a:rPr lang="en-US"/>
              <a:t>They are here for you to view the column range (each character is a column) and if fields are left or right aligned</a:t>
            </a:r>
          </a:p>
        </p:txBody>
      </p:sp>
      <p:cxnSp>
        <p:nvCxnSpPr>
          <p:cNvPr id="12" name="11 Conector recto de flecha"/>
          <p:cNvCxnSpPr>
            <a:stCxn id="8" idx="1"/>
          </p:cNvCxnSpPr>
          <p:nvPr/>
        </p:nvCxnSpPr>
        <p:spPr>
          <a:xfrm flipH="1" flipV="1">
            <a:off x="5180828" y="5359217"/>
            <a:ext cx="815308" cy="13849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12 Rectángulo"/>
          <p:cNvSpPr/>
          <p:nvPr/>
        </p:nvSpPr>
        <p:spPr>
          <a:xfrm>
            <a:off x="107504" y="5041751"/>
            <a:ext cx="4968552" cy="648072"/>
          </a:xfrm>
          <a:prstGeom prst="rect">
            <a:avLst/>
          </a:prstGeom>
          <a:solidFill>
            <a:srgbClr val="FFFF00">
              <a:alpha val="2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8201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2790" b="3310"/>
          <a:stretch/>
        </p:blipFill>
        <p:spPr bwMode="auto">
          <a:xfrm>
            <a:off x="0" y="1043520"/>
            <a:ext cx="7740352" cy="5814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6308852" y="21266"/>
            <a:ext cx="2810448" cy="1107996"/>
          </a:xfrm>
          <a:prstGeom prst="rect">
            <a:avLst/>
          </a:prstGeom>
          <a:noFill/>
        </p:spPr>
        <p:txBody>
          <a:bodyPr wrap="none" rtlCol="0">
            <a:spAutoFit/>
          </a:bodyPr>
          <a:lstStyle/>
          <a:p>
            <a:pPr algn="r"/>
            <a:r>
              <a:rPr lang="en-US" sz="2800"/>
              <a:t>Structure:</a:t>
            </a:r>
            <a:r>
              <a:rPr lang="en-US" sz="4800"/>
              <a:t> PDB</a:t>
            </a:r>
          </a:p>
          <a:p>
            <a:pPr algn="r"/>
            <a:r>
              <a:rPr lang="en-US"/>
              <a:t>Annotations</a:t>
            </a:r>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9712" y="2780928"/>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82012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20" t="2828" r="3437" b="22024"/>
          <a:stretch/>
        </p:blipFill>
        <p:spPr bwMode="auto">
          <a:xfrm>
            <a:off x="319314" y="1700808"/>
            <a:ext cx="7313926" cy="4680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08852" y="21266"/>
            <a:ext cx="2810448" cy="1107996"/>
          </a:xfrm>
          <a:prstGeom prst="rect">
            <a:avLst/>
          </a:prstGeom>
          <a:noFill/>
        </p:spPr>
        <p:txBody>
          <a:bodyPr wrap="none" rtlCol="0">
            <a:spAutoFit/>
          </a:bodyPr>
          <a:lstStyle/>
          <a:p>
            <a:pPr algn="r"/>
            <a:r>
              <a:rPr lang="en-US" sz="2800"/>
              <a:t>Structure:</a:t>
            </a:r>
            <a:r>
              <a:rPr lang="en-US" sz="4800"/>
              <a:t> PDB</a:t>
            </a:r>
          </a:p>
          <a:p>
            <a:pPr algn="r"/>
            <a:r>
              <a:rPr lang="en-US"/>
              <a:t>Sequence</a:t>
            </a:r>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27784" y="3412358"/>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251521" y="980728"/>
            <a:ext cx="6840760" cy="646331"/>
          </a:xfrm>
          <a:prstGeom prst="rect">
            <a:avLst/>
          </a:prstGeom>
          <a:noFill/>
        </p:spPr>
        <p:txBody>
          <a:bodyPr wrap="square" rtlCol="0">
            <a:spAutoFit/>
          </a:bodyPr>
          <a:lstStyle/>
          <a:p>
            <a:r>
              <a:rPr lang="en-US"/>
              <a:t>Here we can view the sequence for all chains and all features annotated in the </a:t>
            </a:r>
            <a:r>
              <a:rPr lang="en-US" err="1"/>
              <a:t>pdb</a:t>
            </a:r>
            <a:r>
              <a:rPr lang="en-US"/>
              <a:t> file</a:t>
            </a:r>
          </a:p>
        </p:txBody>
      </p:sp>
    </p:spTree>
    <p:extLst>
      <p:ext uri="{BB962C8B-B14F-4D97-AF65-F5344CB8AC3E}">
        <p14:creationId xmlns:p14="http://schemas.microsoft.com/office/powerpoint/2010/main" val="39444003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6308852" y="21266"/>
            <a:ext cx="2810448" cy="1107996"/>
          </a:xfrm>
          <a:prstGeom prst="rect">
            <a:avLst/>
          </a:prstGeom>
          <a:noFill/>
        </p:spPr>
        <p:txBody>
          <a:bodyPr wrap="none" rtlCol="0">
            <a:spAutoFit/>
          </a:bodyPr>
          <a:lstStyle/>
          <a:p>
            <a:pPr algn="r"/>
            <a:r>
              <a:rPr lang="en-US" sz="2800"/>
              <a:t>Structure:</a:t>
            </a:r>
            <a:r>
              <a:rPr lang="en-US" sz="4800"/>
              <a:t> PDB</a:t>
            </a:r>
          </a:p>
          <a:p>
            <a:pPr algn="r"/>
            <a:r>
              <a:rPr lang="en-US"/>
              <a:t>Sequence</a:t>
            </a:r>
          </a:p>
        </p:txBody>
      </p:sp>
      <p:pic>
        <p:nvPicPr>
          <p:cNvPr id="5222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952" t="11578" r="16667" b="10566"/>
          <a:stretch/>
        </p:blipFill>
        <p:spPr bwMode="auto">
          <a:xfrm>
            <a:off x="251520" y="740556"/>
            <a:ext cx="6408712" cy="59240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660233" y="1048544"/>
            <a:ext cx="2483768" cy="5509200"/>
          </a:xfrm>
          <a:prstGeom prst="rect">
            <a:avLst/>
          </a:prstGeom>
          <a:noFill/>
        </p:spPr>
        <p:txBody>
          <a:bodyPr wrap="square" rtlCol="0">
            <a:spAutoFit/>
          </a:bodyPr>
          <a:lstStyle/>
          <a:p>
            <a:r>
              <a:rPr lang="en-US" sz="1600"/>
              <a:t>Change the sequence displayed:</a:t>
            </a:r>
          </a:p>
          <a:p>
            <a:pPr marL="285750" indent="-285750">
              <a:buFontTx/>
              <a:buChar char="-"/>
            </a:pPr>
            <a:r>
              <a:rPr lang="en-US" sz="1600"/>
              <a:t>Sequence used by the experimentalist to solve this structure</a:t>
            </a:r>
          </a:p>
          <a:p>
            <a:pPr marL="285750" indent="-285750">
              <a:buFontTx/>
              <a:buChar char="-"/>
            </a:pPr>
            <a:r>
              <a:rPr lang="en-US" sz="1600"/>
              <a:t>Sequence in </a:t>
            </a:r>
            <a:r>
              <a:rPr lang="en-US" sz="1600" err="1"/>
              <a:t>Uniprot</a:t>
            </a:r>
            <a:r>
              <a:rPr lang="en-US" sz="1600"/>
              <a:t> for this protein</a:t>
            </a:r>
          </a:p>
          <a:p>
            <a:endParaRPr lang="en-US" sz="1600"/>
          </a:p>
          <a:p>
            <a:r>
              <a:rPr lang="en-US" sz="1600"/>
              <a:t>Mouse over a residue to see the residue and its number (numeration in PDB is not necessary the position in the sequence) this can be a cause for confusion</a:t>
            </a:r>
          </a:p>
          <a:p>
            <a:endParaRPr lang="en-US" sz="1600"/>
          </a:p>
          <a:p>
            <a:r>
              <a:rPr lang="en-US" sz="1600"/>
              <a:t>A section of the protein could have not been solved so you will not see structure here (so there would be no XYZ coordinates for its atoms)</a:t>
            </a:r>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8729" y="2591028"/>
            <a:ext cx="459135" cy="333916"/>
          </a:xfrm>
          <a:prstGeom prst="rect">
            <a:avLst/>
          </a:prstGeom>
          <a:noFill/>
          <a:extLst>
            <a:ext uri="{909E8E84-426E-40DD-AFC4-6F175D3DCCD1}">
              <a14:hiddenFill xmlns:a14="http://schemas.microsoft.com/office/drawing/2010/main">
                <a:solidFill>
                  <a:srgbClr val="FFFFFF"/>
                </a:solidFill>
              </a14:hiddenFill>
            </a:ext>
          </a:extLst>
        </p:spPr>
      </p:pic>
      <p:grpSp>
        <p:nvGrpSpPr>
          <p:cNvPr id="8" name="7 Grupo"/>
          <p:cNvGrpSpPr/>
          <p:nvPr/>
        </p:nvGrpSpPr>
        <p:grpSpPr>
          <a:xfrm>
            <a:off x="4499992" y="1595257"/>
            <a:ext cx="459135" cy="347796"/>
            <a:chOff x="5940152" y="6452651"/>
            <a:chExt cx="459135" cy="347796"/>
          </a:xfrm>
        </p:grpSpPr>
        <p:pic>
          <p:nvPicPr>
            <p:cNvPr id="9"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0" name="9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grpSp>
        <p:nvGrpSpPr>
          <p:cNvPr id="11" name="10 Grupo"/>
          <p:cNvGrpSpPr/>
          <p:nvPr/>
        </p:nvGrpSpPr>
        <p:grpSpPr>
          <a:xfrm>
            <a:off x="4976961" y="1602944"/>
            <a:ext cx="459135" cy="347796"/>
            <a:chOff x="5940152" y="6452651"/>
            <a:chExt cx="459135" cy="347796"/>
          </a:xfrm>
        </p:grpSpPr>
        <p:pic>
          <p:nvPicPr>
            <p:cNvPr id="12"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3" name="12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2</a:t>
              </a:r>
            </a:p>
          </p:txBody>
        </p:sp>
      </p:grpSp>
    </p:spTree>
    <p:extLst>
      <p:ext uri="{BB962C8B-B14F-4D97-AF65-F5344CB8AC3E}">
        <p14:creationId xmlns:p14="http://schemas.microsoft.com/office/powerpoint/2010/main" val="36382012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072" t="9375" r="25000" b="3721"/>
          <a:stretch/>
        </p:blipFill>
        <p:spPr bwMode="auto">
          <a:xfrm>
            <a:off x="246180" y="116632"/>
            <a:ext cx="4685860" cy="66582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6308852" y="21266"/>
            <a:ext cx="2810448" cy="1107996"/>
          </a:xfrm>
          <a:prstGeom prst="rect">
            <a:avLst/>
          </a:prstGeom>
          <a:noFill/>
        </p:spPr>
        <p:txBody>
          <a:bodyPr wrap="none" rtlCol="0">
            <a:spAutoFit/>
          </a:bodyPr>
          <a:lstStyle/>
          <a:p>
            <a:pPr algn="r"/>
            <a:r>
              <a:rPr lang="en-US" sz="2800" dirty="0"/>
              <a:t>Structure:</a:t>
            </a:r>
            <a:r>
              <a:rPr lang="en-US" sz="4800" dirty="0"/>
              <a:t> PDB</a:t>
            </a:r>
          </a:p>
          <a:p>
            <a:pPr algn="r"/>
            <a:r>
              <a:rPr lang="en-US" dirty="0"/>
              <a:t>Multiple Chains</a:t>
            </a:r>
          </a:p>
        </p:txBody>
      </p:sp>
      <p:sp>
        <p:nvSpPr>
          <p:cNvPr id="4" name="3 CuadroTexto"/>
          <p:cNvSpPr txBox="1"/>
          <p:nvPr/>
        </p:nvSpPr>
        <p:spPr>
          <a:xfrm>
            <a:off x="4905559" y="1547500"/>
            <a:ext cx="3842905" cy="3416320"/>
          </a:xfrm>
          <a:prstGeom prst="rect">
            <a:avLst/>
          </a:prstGeom>
          <a:noFill/>
          <a:ln w="19050">
            <a:solidFill>
              <a:schemeClr val="tx1"/>
            </a:solidFill>
          </a:ln>
        </p:spPr>
        <p:txBody>
          <a:bodyPr wrap="square" rtlCol="0">
            <a:spAutoFit/>
          </a:bodyPr>
          <a:lstStyle/>
          <a:p>
            <a:r>
              <a:rPr lang="en-US" dirty="0"/>
              <a:t>Be careful! A </a:t>
            </a:r>
            <a:r>
              <a:rPr lang="en-US" dirty="0" err="1"/>
              <a:t>pdb</a:t>
            </a:r>
            <a:r>
              <a:rPr lang="en-US" dirty="0"/>
              <a:t> structure may contain multiple chains, which can be from the same or different proteins. In the following example we see that the 4CPA structure has 4 chains (A, B, I, J). </a:t>
            </a:r>
          </a:p>
          <a:p>
            <a:r>
              <a:rPr lang="en-US" dirty="0"/>
              <a:t> - A and B are from Carboxypeptidase A from </a:t>
            </a:r>
            <a:r>
              <a:rPr lang="en-US" i="1" dirty="0" err="1"/>
              <a:t>Bos</a:t>
            </a:r>
            <a:r>
              <a:rPr lang="en-US" i="1" dirty="0"/>
              <a:t> </a:t>
            </a:r>
            <a:r>
              <a:rPr lang="en-US" i="1" dirty="0" err="1"/>
              <a:t>taurus</a:t>
            </a:r>
            <a:r>
              <a:rPr lang="en-US" i="1" dirty="0"/>
              <a:t> </a:t>
            </a:r>
            <a:r>
              <a:rPr lang="en-US" dirty="0"/>
              <a:t>(cow) </a:t>
            </a:r>
            <a:r>
              <a:rPr lang="en-US" dirty="0" err="1"/>
              <a:t>UniprotID</a:t>
            </a:r>
            <a:r>
              <a:rPr lang="en-US" dirty="0"/>
              <a:t>:  P00730.</a:t>
            </a:r>
          </a:p>
          <a:p>
            <a:r>
              <a:rPr lang="en-US" dirty="0"/>
              <a:t> - I and J are from </a:t>
            </a:r>
            <a:r>
              <a:rPr lang="en-US" dirty="0" err="1"/>
              <a:t>Metallocarboxypeptidase</a:t>
            </a:r>
            <a:r>
              <a:rPr lang="en-US" dirty="0"/>
              <a:t> inhibitor from </a:t>
            </a:r>
            <a:r>
              <a:rPr lang="en-US" i="1" dirty="0"/>
              <a:t>Solanum </a:t>
            </a:r>
            <a:r>
              <a:rPr lang="en-US" i="1" dirty="0" err="1"/>
              <a:t>tuberosum</a:t>
            </a:r>
            <a:r>
              <a:rPr lang="en-US" i="1" dirty="0"/>
              <a:t> </a:t>
            </a:r>
            <a:r>
              <a:rPr lang="en-US" dirty="0"/>
              <a:t>(potato) </a:t>
            </a:r>
            <a:r>
              <a:rPr lang="en-US" dirty="0" err="1"/>
              <a:t>UniprotID</a:t>
            </a:r>
            <a:r>
              <a:rPr lang="en-US" dirty="0"/>
              <a:t>: P01075</a:t>
            </a:r>
          </a:p>
        </p:txBody>
      </p:sp>
    </p:spTree>
    <p:extLst>
      <p:ext uri="{BB962C8B-B14F-4D97-AF65-F5344CB8AC3E}">
        <p14:creationId xmlns:p14="http://schemas.microsoft.com/office/powerpoint/2010/main" val="32505405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3F34A23-05DA-1A4B-B41C-AF8DA3A2A20B}"/>
              </a:ext>
            </a:extLst>
          </p:cNvPr>
          <p:cNvPicPr>
            <a:picLocks noChangeAspect="1"/>
          </p:cNvPicPr>
          <p:nvPr/>
        </p:nvPicPr>
        <p:blipFill>
          <a:blip r:embed="rId2"/>
          <a:stretch>
            <a:fillRect/>
          </a:stretch>
        </p:blipFill>
        <p:spPr>
          <a:xfrm>
            <a:off x="0" y="1412776"/>
            <a:ext cx="9144000" cy="4141485"/>
          </a:xfrm>
          <a:prstGeom prst="rect">
            <a:avLst/>
          </a:prstGeom>
        </p:spPr>
      </p:pic>
      <p:sp>
        <p:nvSpPr>
          <p:cNvPr id="5" name="4 CuadroTexto"/>
          <p:cNvSpPr txBox="1"/>
          <p:nvPr/>
        </p:nvSpPr>
        <p:spPr>
          <a:xfrm>
            <a:off x="6308852" y="21266"/>
            <a:ext cx="2810448" cy="1107996"/>
          </a:xfrm>
          <a:prstGeom prst="rect">
            <a:avLst/>
          </a:prstGeom>
          <a:noFill/>
        </p:spPr>
        <p:txBody>
          <a:bodyPr wrap="none" rtlCol="0">
            <a:spAutoFit/>
          </a:bodyPr>
          <a:lstStyle/>
          <a:p>
            <a:pPr algn="r"/>
            <a:r>
              <a:rPr lang="en-US" sz="2800"/>
              <a:t>Structure:</a:t>
            </a:r>
            <a:r>
              <a:rPr lang="en-US" sz="4800"/>
              <a:t> PDB</a:t>
            </a:r>
          </a:p>
          <a:p>
            <a:pPr algn="r"/>
            <a:r>
              <a:rPr lang="en-US"/>
              <a:t>Advanced Search</a:t>
            </a:r>
          </a:p>
        </p:txBody>
      </p:sp>
      <p:grpSp>
        <p:nvGrpSpPr>
          <p:cNvPr id="6" name="5 Grupo"/>
          <p:cNvGrpSpPr/>
          <p:nvPr/>
        </p:nvGrpSpPr>
        <p:grpSpPr>
          <a:xfrm>
            <a:off x="1763688" y="1988840"/>
            <a:ext cx="459135" cy="347796"/>
            <a:chOff x="5940152" y="6452651"/>
            <a:chExt cx="459135" cy="347796"/>
          </a:xfrm>
        </p:grpSpPr>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8" name="7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grpSp>
        <p:nvGrpSpPr>
          <p:cNvPr id="9" name="8 Grupo"/>
          <p:cNvGrpSpPr/>
          <p:nvPr/>
        </p:nvGrpSpPr>
        <p:grpSpPr>
          <a:xfrm>
            <a:off x="2267744" y="2276872"/>
            <a:ext cx="459135" cy="347796"/>
            <a:chOff x="5940152" y="6452651"/>
            <a:chExt cx="459135" cy="347796"/>
          </a:xfrm>
        </p:grpSpPr>
        <p:pic>
          <p:nvPicPr>
            <p:cNvPr id="10"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1" name="10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2</a:t>
              </a:r>
            </a:p>
          </p:txBody>
        </p:sp>
      </p:grpSp>
      <p:grpSp>
        <p:nvGrpSpPr>
          <p:cNvPr id="12" name="11 Grupo"/>
          <p:cNvGrpSpPr/>
          <p:nvPr/>
        </p:nvGrpSpPr>
        <p:grpSpPr>
          <a:xfrm>
            <a:off x="683568" y="4437112"/>
            <a:ext cx="459135" cy="347796"/>
            <a:chOff x="5940152" y="6452651"/>
            <a:chExt cx="459135" cy="347796"/>
          </a:xfrm>
        </p:grpSpPr>
        <p:pic>
          <p:nvPicPr>
            <p:cNvPr id="13"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4" name="13 CuadroTexto"/>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3</a:t>
              </a:r>
            </a:p>
          </p:txBody>
        </p:sp>
      </p:grpSp>
      <p:sp>
        <p:nvSpPr>
          <p:cNvPr id="15" name="14 CuadroTexto"/>
          <p:cNvSpPr txBox="1"/>
          <p:nvPr/>
        </p:nvSpPr>
        <p:spPr>
          <a:xfrm>
            <a:off x="325810" y="646331"/>
            <a:ext cx="5655436" cy="646331"/>
          </a:xfrm>
          <a:prstGeom prst="rect">
            <a:avLst/>
          </a:prstGeom>
          <a:noFill/>
          <a:ln w="19050">
            <a:noFill/>
          </a:ln>
        </p:spPr>
        <p:txBody>
          <a:bodyPr wrap="square" rtlCol="0">
            <a:spAutoFit/>
          </a:bodyPr>
          <a:lstStyle/>
          <a:p>
            <a:r>
              <a:rPr lang="en-US"/>
              <a:t>Like in most databases we can combine multiple searches using Boolean operators</a:t>
            </a:r>
          </a:p>
        </p:txBody>
      </p:sp>
    </p:spTree>
    <p:extLst>
      <p:ext uri="{BB962C8B-B14F-4D97-AF65-F5344CB8AC3E}">
        <p14:creationId xmlns:p14="http://schemas.microsoft.com/office/powerpoint/2010/main" val="17669644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0AE816-D5B7-954C-8F5A-0F3EDB0AC0A6}"/>
              </a:ext>
            </a:extLst>
          </p:cNvPr>
          <p:cNvPicPr>
            <a:picLocks noChangeAspect="1"/>
          </p:cNvPicPr>
          <p:nvPr/>
        </p:nvPicPr>
        <p:blipFill>
          <a:blip r:embed="rId2"/>
          <a:stretch>
            <a:fillRect/>
          </a:stretch>
        </p:blipFill>
        <p:spPr>
          <a:xfrm>
            <a:off x="0" y="1519582"/>
            <a:ext cx="9144000" cy="4942294"/>
          </a:xfrm>
          <a:prstGeom prst="rect">
            <a:avLst/>
          </a:prstGeom>
        </p:spPr>
      </p:pic>
      <p:sp>
        <p:nvSpPr>
          <p:cNvPr id="5" name="4 CuadroTexto"/>
          <p:cNvSpPr txBox="1"/>
          <p:nvPr/>
        </p:nvSpPr>
        <p:spPr>
          <a:xfrm>
            <a:off x="6308852" y="21266"/>
            <a:ext cx="2810448" cy="1107996"/>
          </a:xfrm>
          <a:prstGeom prst="rect">
            <a:avLst/>
          </a:prstGeom>
          <a:noFill/>
        </p:spPr>
        <p:txBody>
          <a:bodyPr wrap="none" rtlCol="0">
            <a:spAutoFit/>
          </a:bodyPr>
          <a:lstStyle/>
          <a:p>
            <a:pPr algn="r"/>
            <a:r>
              <a:rPr lang="en-US" sz="2800" dirty="0"/>
              <a:t>Structure:</a:t>
            </a:r>
            <a:r>
              <a:rPr lang="en-US" sz="4800" dirty="0"/>
              <a:t> PDB</a:t>
            </a:r>
          </a:p>
          <a:p>
            <a:pPr algn="r"/>
            <a:r>
              <a:rPr lang="en-US" dirty="0"/>
              <a:t>Advanced Search</a:t>
            </a:r>
          </a:p>
        </p:txBody>
      </p:sp>
      <p:grpSp>
        <p:nvGrpSpPr>
          <p:cNvPr id="6" name="5 Grupo"/>
          <p:cNvGrpSpPr/>
          <p:nvPr/>
        </p:nvGrpSpPr>
        <p:grpSpPr>
          <a:xfrm>
            <a:off x="1979712" y="4569311"/>
            <a:ext cx="459135" cy="347796"/>
            <a:chOff x="5940152" y="6452651"/>
            <a:chExt cx="459135" cy="347796"/>
          </a:xfrm>
        </p:grpSpPr>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8" name="7 CuadroTexto"/>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1</a:t>
              </a:r>
            </a:p>
          </p:txBody>
        </p:sp>
      </p:grpSp>
      <p:grpSp>
        <p:nvGrpSpPr>
          <p:cNvPr id="9" name="8 Grupo"/>
          <p:cNvGrpSpPr/>
          <p:nvPr/>
        </p:nvGrpSpPr>
        <p:grpSpPr>
          <a:xfrm>
            <a:off x="3959424" y="4601912"/>
            <a:ext cx="459135" cy="347796"/>
            <a:chOff x="5940152" y="6452651"/>
            <a:chExt cx="459135" cy="347796"/>
          </a:xfrm>
        </p:grpSpPr>
        <p:pic>
          <p:nvPicPr>
            <p:cNvPr id="10"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1" name="10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2</a:t>
              </a:r>
            </a:p>
          </p:txBody>
        </p:sp>
      </p:grpSp>
      <p:grpSp>
        <p:nvGrpSpPr>
          <p:cNvPr id="12" name="11 Grupo"/>
          <p:cNvGrpSpPr/>
          <p:nvPr/>
        </p:nvGrpSpPr>
        <p:grpSpPr>
          <a:xfrm>
            <a:off x="5346189" y="4569311"/>
            <a:ext cx="459135" cy="347796"/>
            <a:chOff x="5940152" y="6452651"/>
            <a:chExt cx="459135" cy="347796"/>
          </a:xfrm>
        </p:grpSpPr>
        <p:pic>
          <p:nvPicPr>
            <p:cNvPr id="13"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4" name="13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3</a:t>
              </a:r>
            </a:p>
          </p:txBody>
        </p:sp>
      </p:grpSp>
      <p:grpSp>
        <p:nvGrpSpPr>
          <p:cNvPr id="15" name="14 Grupo"/>
          <p:cNvGrpSpPr/>
          <p:nvPr/>
        </p:nvGrpSpPr>
        <p:grpSpPr>
          <a:xfrm>
            <a:off x="1403648" y="5309748"/>
            <a:ext cx="459135" cy="347796"/>
            <a:chOff x="5940152" y="6452651"/>
            <a:chExt cx="459135" cy="347796"/>
          </a:xfrm>
        </p:grpSpPr>
        <p:pic>
          <p:nvPicPr>
            <p:cNvPr id="16"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7" name="16 CuadroTexto"/>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7</a:t>
              </a:r>
            </a:p>
          </p:txBody>
        </p:sp>
      </p:grpSp>
      <p:sp>
        <p:nvSpPr>
          <p:cNvPr id="4" name="3 CuadroTexto"/>
          <p:cNvSpPr txBox="1"/>
          <p:nvPr/>
        </p:nvSpPr>
        <p:spPr>
          <a:xfrm>
            <a:off x="7714076" y="5261142"/>
            <a:ext cx="1296144" cy="646331"/>
          </a:xfrm>
          <a:prstGeom prst="rect">
            <a:avLst/>
          </a:prstGeom>
          <a:noFill/>
          <a:ln w="19050">
            <a:solidFill>
              <a:schemeClr val="tx1"/>
            </a:solidFill>
          </a:ln>
        </p:spPr>
        <p:txBody>
          <a:bodyPr wrap="square" rtlCol="0">
            <a:spAutoFit/>
          </a:bodyPr>
          <a:lstStyle/>
          <a:p>
            <a:r>
              <a:rPr lang="en-US"/>
              <a:t>Add search criteria</a:t>
            </a:r>
          </a:p>
        </p:txBody>
      </p:sp>
      <p:cxnSp>
        <p:nvCxnSpPr>
          <p:cNvPr id="19" name="18 Conector recto de flecha"/>
          <p:cNvCxnSpPr>
            <a:stCxn id="4" idx="1"/>
            <a:endCxn id="17" idx="0"/>
          </p:cNvCxnSpPr>
          <p:nvPr/>
        </p:nvCxnSpPr>
        <p:spPr>
          <a:xfrm flipH="1" flipV="1">
            <a:off x="1640068" y="5380545"/>
            <a:ext cx="6074008" cy="20376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1" name="20 Grupo"/>
          <p:cNvGrpSpPr/>
          <p:nvPr/>
        </p:nvGrpSpPr>
        <p:grpSpPr>
          <a:xfrm>
            <a:off x="2325188" y="4866208"/>
            <a:ext cx="459135" cy="347796"/>
            <a:chOff x="5940152" y="6452651"/>
            <a:chExt cx="459135" cy="347796"/>
          </a:xfrm>
        </p:grpSpPr>
        <p:pic>
          <p:nvPicPr>
            <p:cNvPr id="22"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3" name="22 CuadroTexto"/>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4</a:t>
              </a:r>
            </a:p>
          </p:txBody>
        </p:sp>
      </p:grpSp>
      <p:grpSp>
        <p:nvGrpSpPr>
          <p:cNvPr id="24" name="23 Grupo"/>
          <p:cNvGrpSpPr/>
          <p:nvPr/>
        </p:nvGrpSpPr>
        <p:grpSpPr>
          <a:xfrm>
            <a:off x="4178123" y="4811208"/>
            <a:ext cx="459135" cy="347796"/>
            <a:chOff x="5940152" y="6452651"/>
            <a:chExt cx="459135" cy="347796"/>
          </a:xfrm>
        </p:grpSpPr>
        <p:pic>
          <p:nvPicPr>
            <p:cNvPr id="2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6" name="25 CuadroTexto"/>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5</a:t>
              </a:r>
            </a:p>
          </p:txBody>
        </p:sp>
      </p:grpSp>
      <p:grpSp>
        <p:nvGrpSpPr>
          <p:cNvPr id="27" name="26 Grupo"/>
          <p:cNvGrpSpPr/>
          <p:nvPr/>
        </p:nvGrpSpPr>
        <p:grpSpPr>
          <a:xfrm>
            <a:off x="5698473" y="4834239"/>
            <a:ext cx="459135" cy="347796"/>
            <a:chOff x="5940152" y="6452651"/>
            <a:chExt cx="459135" cy="347796"/>
          </a:xfrm>
        </p:grpSpPr>
        <p:pic>
          <p:nvPicPr>
            <p:cNvPr id="28"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9" name="28 CuadroTexto"/>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6</a:t>
              </a:r>
            </a:p>
          </p:txBody>
        </p:sp>
      </p:grpSp>
      <p:sp>
        <p:nvSpPr>
          <p:cNvPr id="20" name="19 Elipse"/>
          <p:cNvSpPr/>
          <p:nvPr/>
        </p:nvSpPr>
        <p:spPr>
          <a:xfrm>
            <a:off x="323528" y="4537369"/>
            <a:ext cx="720080" cy="236083"/>
          </a:xfrm>
          <a:prstGeom prst="ellipse">
            <a:avLst/>
          </a:prstGeom>
          <a:ln w="25400">
            <a:solidFill>
              <a:srgbClr val="FF0000"/>
            </a:solidFill>
            <a:tailEnd type="none" w="lg" len="lg"/>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35 CuadroTexto"/>
          <p:cNvSpPr txBox="1"/>
          <p:nvPr/>
        </p:nvSpPr>
        <p:spPr>
          <a:xfrm>
            <a:off x="561608" y="160474"/>
            <a:ext cx="5882600" cy="1200329"/>
          </a:xfrm>
          <a:prstGeom prst="rect">
            <a:avLst/>
          </a:prstGeom>
          <a:noFill/>
          <a:ln w="19050">
            <a:noFill/>
          </a:ln>
        </p:spPr>
        <p:txBody>
          <a:bodyPr wrap="square" rtlCol="0">
            <a:spAutoFit/>
          </a:bodyPr>
          <a:lstStyle/>
          <a:p>
            <a:r>
              <a:rPr lang="en-US" dirty="0"/>
              <a:t>There are 17392 </a:t>
            </a:r>
            <a:r>
              <a:rPr lang="en-US" dirty="0" err="1"/>
              <a:t>pdb</a:t>
            </a:r>
            <a:r>
              <a:rPr lang="en-US" dirty="0"/>
              <a:t> entries with the word protease in any field. 146 with this ligand (ABA) . 2187 from HIV organism (well, it is a virus, but I believe we understand each other)</a:t>
            </a:r>
          </a:p>
          <a:p>
            <a:r>
              <a:rPr lang="en-US" dirty="0"/>
              <a:t>But only 12 which satisfy all criteria.</a:t>
            </a:r>
          </a:p>
        </p:txBody>
      </p:sp>
      <p:grpSp>
        <p:nvGrpSpPr>
          <p:cNvPr id="35" name="14 Grupo">
            <a:extLst>
              <a:ext uri="{FF2B5EF4-FFF2-40B4-BE49-F238E27FC236}">
                <a16:creationId xmlns:a16="http://schemas.microsoft.com/office/drawing/2014/main" id="{912A1B1B-8CD8-3741-8469-19D1E8C11991}"/>
              </a:ext>
            </a:extLst>
          </p:cNvPr>
          <p:cNvGrpSpPr/>
          <p:nvPr/>
        </p:nvGrpSpPr>
        <p:grpSpPr>
          <a:xfrm>
            <a:off x="1903282" y="5064718"/>
            <a:ext cx="459135" cy="347796"/>
            <a:chOff x="5940152" y="6452651"/>
            <a:chExt cx="459135" cy="347796"/>
          </a:xfrm>
        </p:grpSpPr>
        <p:pic>
          <p:nvPicPr>
            <p:cNvPr id="37" name="Picture 5" descr="C:\Users\admin_local\AppData\Local\Microsoft\Windows\Temporary Internet Files\Content.IE5\8UJKXJHP\550px-Pointing_hand_cursor_vector.svg[1].png">
              <a:extLst>
                <a:ext uri="{FF2B5EF4-FFF2-40B4-BE49-F238E27FC236}">
                  <a16:creationId xmlns:a16="http://schemas.microsoft.com/office/drawing/2014/main" id="{2E75F61B-4FC1-A14C-8836-3FB9E6105B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38" name="16 CuadroTexto">
              <a:extLst>
                <a:ext uri="{FF2B5EF4-FFF2-40B4-BE49-F238E27FC236}">
                  <a16:creationId xmlns:a16="http://schemas.microsoft.com/office/drawing/2014/main" id="{10B38346-6B95-7044-BE2A-5B0723BC08E7}"/>
                </a:ext>
              </a:extLst>
            </p:cNvPr>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8</a:t>
              </a:r>
            </a:p>
          </p:txBody>
        </p:sp>
      </p:grpSp>
      <p:grpSp>
        <p:nvGrpSpPr>
          <p:cNvPr id="39" name="14 Grupo">
            <a:extLst>
              <a:ext uri="{FF2B5EF4-FFF2-40B4-BE49-F238E27FC236}">
                <a16:creationId xmlns:a16="http://schemas.microsoft.com/office/drawing/2014/main" id="{F71D6B11-DC40-6742-9CF2-BBBBA0A3B001}"/>
              </a:ext>
            </a:extLst>
          </p:cNvPr>
          <p:cNvGrpSpPr/>
          <p:nvPr/>
        </p:nvGrpSpPr>
        <p:grpSpPr>
          <a:xfrm>
            <a:off x="4035228" y="5081997"/>
            <a:ext cx="459135" cy="347796"/>
            <a:chOff x="5940152" y="6452651"/>
            <a:chExt cx="459135" cy="347796"/>
          </a:xfrm>
        </p:grpSpPr>
        <p:pic>
          <p:nvPicPr>
            <p:cNvPr id="40" name="Picture 5" descr="C:\Users\admin_local\AppData\Local\Microsoft\Windows\Temporary Internet Files\Content.IE5\8UJKXJHP\550px-Pointing_hand_cursor_vector.svg[1].png">
              <a:extLst>
                <a:ext uri="{FF2B5EF4-FFF2-40B4-BE49-F238E27FC236}">
                  <a16:creationId xmlns:a16="http://schemas.microsoft.com/office/drawing/2014/main" id="{9D28B018-D704-874C-9221-366B0DC9336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41" name="16 CuadroTexto">
              <a:extLst>
                <a:ext uri="{FF2B5EF4-FFF2-40B4-BE49-F238E27FC236}">
                  <a16:creationId xmlns:a16="http://schemas.microsoft.com/office/drawing/2014/main" id="{56E0570F-9BE4-844B-8A82-2FDCD0454E8D}"/>
                </a:ext>
              </a:extLst>
            </p:cNvPr>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9</a:t>
              </a:r>
            </a:p>
          </p:txBody>
        </p:sp>
      </p:grpSp>
      <p:grpSp>
        <p:nvGrpSpPr>
          <p:cNvPr id="42" name="14 Grupo">
            <a:extLst>
              <a:ext uri="{FF2B5EF4-FFF2-40B4-BE49-F238E27FC236}">
                <a16:creationId xmlns:a16="http://schemas.microsoft.com/office/drawing/2014/main" id="{0D8C4B55-3C28-704C-96DA-59FF2E22E897}"/>
              </a:ext>
            </a:extLst>
          </p:cNvPr>
          <p:cNvGrpSpPr/>
          <p:nvPr/>
        </p:nvGrpSpPr>
        <p:grpSpPr>
          <a:xfrm>
            <a:off x="8632274" y="6252840"/>
            <a:ext cx="459135" cy="344512"/>
            <a:chOff x="5940152" y="6452651"/>
            <a:chExt cx="459135" cy="344512"/>
          </a:xfrm>
        </p:grpSpPr>
        <p:pic>
          <p:nvPicPr>
            <p:cNvPr id="43" name="Picture 5" descr="C:\Users\admin_local\AppData\Local\Microsoft\Windows\Temporary Internet Files\Content.IE5\8UJKXJHP\550px-Pointing_hand_cursor_vector.svg[1].png">
              <a:extLst>
                <a:ext uri="{FF2B5EF4-FFF2-40B4-BE49-F238E27FC236}">
                  <a16:creationId xmlns:a16="http://schemas.microsoft.com/office/drawing/2014/main" id="{BF5D8B28-6748-1D4D-8551-3DFE44654B3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44" name="16 CuadroTexto">
              <a:extLst>
                <a:ext uri="{FF2B5EF4-FFF2-40B4-BE49-F238E27FC236}">
                  <a16:creationId xmlns:a16="http://schemas.microsoft.com/office/drawing/2014/main" id="{0678A1E2-B851-AE4E-B477-0870C0C78A4C}"/>
                </a:ext>
              </a:extLst>
            </p:cNvPr>
            <p:cNvSpPr txBox="1"/>
            <p:nvPr/>
          </p:nvSpPr>
          <p:spPr>
            <a:xfrm>
              <a:off x="5998839" y="6520164"/>
              <a:ext cx="341760" cy="276999"/>
            </a:xfrm>
            <a:prstGeom prst="rect">
              <a:avLst/>
            </a:prstGeom>
            <a:noFill/>
          </p:spPr>
          <p:txBody>
            <a:bodyPr wrap="none" rtlCol="0">
              <a:spAutoFit/>
            </a:bodyPr>
            <a:lstStyle/>
            <a:p>
              <a:r>
                <a:rPr lang="en-US" sz="1200" b="1" dirty="0">
                  <a:solidFill>
                    <a:srgbClr val="FF0000"/>
                  </a:solidFill>
                </a:rPr>
                <a:t>10</a:t>
              </a:r>
            </a:p>
          </p:txBody>
        </p:sp>
      </p:grpSp>
    </p:spTree>
    <p:extLst>
      <p:ext uri="{BB962C8B-B14F-4D97-AF65-F5344CB8AC3E}">
        <p14:creationId xmlns:p14="http://schemas.microsoft.com/office/powerpoint/2010/main" val="163108104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095" t="6639" r="22031" b="12500"/>
          <a:stretch/>
        </p:blipFill>
        <p:spPr bwMode="auto">
          <a:xfrm>
            <a:off x="0" y="19995"/>
            <a:ext cx="6012160" cy="6838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6308852" y="21266"/>
            <a:ext cx="2810448" cy="1107996"/>
          </a:xfrm>
          <a:prstGeom prst="rect">
            <a:avLst/>
          </a:prstGeom>
          <a:noFill/>
        </p:spPr>
        <p:txBody>
          <a:bodyPr wrap="none" rtlCol="0">
            <a:spAutoFit/>
          </a:bodyPr>
          <a:lstStyle/>
          <a:p>
            <a:pPr algn="r"/>
            <a:r>
              <a:rPr lang="en-US" sz="2800"/>
              <a:t>Structure:</a:t>
            </a:r>
            <a:r>
              <a:rPr lang="en-US" sz="4800"/>
              <a:t> PDB</a:t>
            </a:r>
          </a:p>
          <a:p>
            <a:pPr algn="r"/>
            <a:r>
              <a:rPr lang="en-US"/>
              <a:t>Advanced Search</a:t>
            </a:r>
          </a:p>
        </p:txBody>
      </p:sp>
      <p:sp>
        <p:nvSpPr>
          <p:cNvPr id="4" name="3 Elipse"/>
          <p:cNvSpPr/>
          <p:nvPr/>
        </p:nvSpPr>
        <p:spPr>
          <a:xfrm>
            <a:off x="1547664" y="1844824"/>
            <a:ext cx="1008112" cy="288032"/>
          </a:xfrm>
          <a:prstGeom prst="ellipse">
            <a:avLst/>
          </a:prstGeom>
          <a:ln w="25400">
            <a:solidFill>
              <a:srgbClr val="FF0000"/>
            </a:solidFill>
            <a:tailEnd type="none" w="lg" len="lg"/>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6 CuadroTexto"/>
          <p:cNvSpPr txBox="1"/>
          <p:nvPr/>
        </p:nvSpPr>
        <p:spPr>
          <a:xfrm>
            <a:off x="6047096" y="1484784"/>
            <a:ext cx="2917392" cy="923330"/>
          </a:xfrm>
          <a:prstGeom prst="rect">
            <a:avLst/>
          </a:prstGeom>
          <a:noFill/>
          <a:ln w="19050">
            <a:noFill/>
          </a:ln>
        </p:spPr>
        <p:txBody>
          <a:bodyPr wrap="square" rtlCol="0">
            <a:spAutoFit/>
          </a:bodyPr>
          <a:lstStyle/>
          <a:p>
            <a:r>
              <a:rPr lang="en-US"/>
              <a:t>There are only 12 </a:t>
            </a:r>
            <a:r>
              <a:rPr lang="en-US" err="1"/>
              <a:t>pdb</a:t>
            </a:r>
            <a:r>
              <a:rPr lang="en-US"/>
              <a:t> entries with that protein and that ligand</a:t>
            </a:r>
          </a:p>
        </p:txBody>
      </p:sp>
    </p:spTree>
    <p:extLst>
      <p:ext uri="{BB962C8B-B14F-4D97-AF65-F5344CB8AC3E}">
        <p14:creationId xmlns:p14="http://schemas.microsoft.com/office/powerpoint/2010/main" val="308566281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CF4874F-437E-C84C-82BA-7B126AB49AD2}"/>
              </a:ext>
            </a:extLst>
          </p:cNvPr>
          <p:cNvPicPr>
            <a:picLocks noChangeAspect="1"/>
          </p:cNvPicPr>
          <p:nvPr/>
        </p:nvPicPr>
        <p:blipFill>
          <a:blip r:embed="rId2"/>
          <a:stretch>
            <a:fillRect/>
          </a:stretch>
        </p:blipFill>
        <p:spPr>
          <a:xfrm>
            <a:off x="-662" y="3651823"/>
            <a:ext cx="7941681" cy="3055390"/>
          </a:xfrm>
          <a:prstGeom prst="rect">
            <a:avLst/>
          </a:prstGeom>
        </p:spPr>
      </p:pic>
      <p:pic>
        <p:nvPicPr>
          <p:cNvPr id="18434" name="Picture 2">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125" b="27149"/>
          <a:stretch/>
        </p:blipFill>
        <p:spPr bwMode="auto">
          <a:xfrm>
            <a:off x="0" y="21266"/>
            <a:ext cx="5850922" cy="32637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 name="2 Grupo"/>
          <p:cNvGrpSpPr/>
          <p:nvPr/>
        </p:nvGrpSpPr>
        <p:grpSpPr>
          <a:xfrm rot="2702540">
            <a:off x="1176848" y="226384"/>
            <a:ext cx="459135" cy="347796"/>
            <a:chOff x="5940152" y="6452651"/>
            <a:chExt cx="459135" cy="347796"/>
          </a:xfrm>
        </p:grpSpPr>
        <p:pic>
          <p:nvPicPr>
            <p:cNvPr id="4" name="Picture 5" descr="C:\Users\admin_local\AppData\Local\Microsoft\Windows\Temporary Internet Files\Content.IE5\8UJKXJHP\550px-Pointing_hand_cursor_vector.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grpSp>
        <p:nvGrpSpPr>
          <p:cNvPr id="6" name="5 Grupo"/>
          <p:cNvGrpSpPr/>
          <p:nvPr/>
        </p:nvGrpSpPr>
        <p:grpSpPr>
          <a:xfrm rot="19448676">
            <a:off x="1966277" y="722202"/>
            <a:ext cx="459135" cy="347796"/>
            <a:chOff x="5940152" y="6452651"/>
            <a:chExt cx="459135" cy="347796"/>
          </a:xfrm>
        </p:grpSpPr>
        <p:pic>
          <p:nvPicPr>
            <p:cNvPr id="7" name="Picture 5" descr="C:\Users\admin_local\AppData\Local\Microsoft\Windows\Temporary Internet Files\Content.IE5\8UJKXJHP\550px-Pointing_hand_cursor_vector.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8" name="7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2</a:t>
              </a:r>
            </a:p>
          </p:txBody>
        </p:sp>
      </p:grpSp>
      <p:grpSp>
        <p:nvGrpSpPr>
          <p:cNvPr id="9" name="8 Grupo"/>
          <p:cNvGrpSpPr/>
          <p:nvPr/>
        </p:nvGrpSpPr>
        <p:grpSpPr>
          <a:xfrm>
            <a:off x="731577" y="1238753"/>
            <a:ext cx="459135" cy="347796"/>
            <a:chOff x="5940152" y="6452651"/>
            <a:chExt cx="459135" cy="347796"/>
          </a:xfrm>
        </p:grpSpPr>
        <p:pic>
          <p:nvPicPr>
            <p:cNvPr id="10" name="Picture 5" descr="C:\Users\admin_local\AppData\Local\Microsoft\Windows\Temporary Internet Files\Content.IE5\8UJKXJHP\550px-Pointing_hand_cursor_vector.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1" name="10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3</a:t>
              </a:r>
            </a:p>
          </p:txBody>
        </p:sp>
      </p:grpSp>
      <p:sp>
        <p:nvSpPr>
          <p:cNvPr id="12" name="11 CuadroTexto"/>
          <p:cNvSpPr txBox="1"/>
          <p:nvPr/>
        </p:nvSpPr>
        <p:spPr>
          <a:xfrm>
            <a:off x="6308852" y="21266"/>
            <a:ext cx="2810448" cy="1107996"/>
          </a:xfrm>
          <a:prstGeom prst="rect">
            <a:avLst/>
          </a:prstGeom>
          <a:noFill/>
        </p:spPr>
        <p:txBody>
          <a:bodyPr wrap="none" rtlCol="0">
            <a:spAutoFit/>
          </a:bodyPr>
          <a:lstStyle/>
          <a:p>
            <a:pPr algn="r"/>
            <a:r>
              <a:rPr lang="en-US" sz="2800"/>
              <a:t>Structure:</a:t>
            </a:r>
            <a:r>
              <a:rPr lang="en-US" sz="4800"/>
              <a:t> PDB</a:t>
            </a:r>
          </a:p>
          <a:p>
            <a:pPr algn="r"/>
            <a:r>
              <a:rPr lang="en-US"/>
              <a:t>Ligand Search</a:t>
            </a:r>
          </a:p>
        </p:txBody>
      </p:sp>
      <p:sp>
        <p:nvSpPr>
          <p:cNvPr id="13" name="12 CuadroTexto"/>
          <p:cNvSpPr txBox="1"/>
          <p:nvPr/>
        </p:nvSpPr>
        <p:spPr>
          <a:xfrm>
            <a:off x="6147810" y="1586549"/>
            <a:ext cx="2600654" cy="923330"/>
          </a:xfrm>
          <a:prstGeom prst="rect">
            <a:avLst/>
          </a:prstGeom>
          <a:noFill/>
          <a:ln w="19050">
            <a:noFill/>
          </a:ln>
        </p:spPr>
        <p:txBody>
          <a:bodyPr wrap="square" rtlCol="0">
            <a:spAutoFit/>
          </a:bodyPr>
          <a:lstStyle/>
          <a:p>
            <a:r>
              <a:rPr lang="en-US"/>
              <a:t>We can also search for </a:t>
            </a:r>
            <a:r>
              <a:rPr lang="en-US" err="1"/>
              <a:t>pdb</a:t>
            </a:r>
            <a:r>
              <a:rPr lang="en-US"/>
              <a:t> files by the ligands they can contain</a:t>
            </a:r>
          </a:p>
        </p:txBody>
      </p:sp>
      <p:sp>
        <p:nvSpPr>
          <p:cNvPr id="16" name="15 CuadroTexto"/>
          <p:cNvSpPr txBox="1"/>
          <p:nvPr/>
        </p:nvSpPr>
        <p:spPr>
          <a:xfrm>
            <a:off x="6301328" y="4933863"/>
            <a:ext cx="2600654" cy="646331"/>
          </a:xfrm>
          <a:prstGeom prst="rect">
            <a:avLst/>
          </a:prstGeom>
          <a:noFill/>
          <a:ln w="19050">
            <a:noFill/>
          </a:ln>
        </p:spPr>
        <p:txBody>
          <a:bodyPr wrap="square" rtlCol="0">
            <a:spAutoFit/>
          </a:bodyPr>
          <a:lstStyle/>
          <a:p>
            <a:r>
              <a:rPr lang="en-US" dirty="0"/>
              <a:t>Or by protein sequence (blast)</a:t>
            </a:r>
          </a:p>
        </p:txBody>
      </p:sp>
      <p:grpSp>
        <p:nvGrpSpPr>
          <p:cNvPr id="17" name="16 Grupo"/>
          <p:cNvGrpSpPr/>
          <p:nvPr/>
        </p:nvGrpSpPr>
        <p:grpSpPr>
          <a:xfrm rot="2702540">
            <a:off x="1462113" y="4047910"/>
            <a:ext cx="459135" cy="347796"/>
            <a:chOff x="5940152" y="6452651"/>
            <a:chExt cx="459135" cy="347796"/>
          </a:xfrm>
        </p:grpSpPr>
        <p:pic>
          <p:nvPicPr>
            <p:cNvPr id="18" name="Picture 5" descr="C:\Users\admin_local\AppData\Local\Microsoft\Windows\Temporary Internet Files\Content.IE5\8UJKXJHP\550px-Pointing_hand_cursor_vector.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9" name="18 CuadroTexto"/>
            <p:cNvSpPr txBox="1"/>
            <p:nvPr/>
          </p:nvSpPr>
          <p:spPr>
            <a:xfrm>
              <a:off x="6044965" y="6523448"/>
              <a:ext cx="263214" cy="276999"/>
            </a:xfrm>
            <a:prstGeom prst="rect">
              <a:avLst/>
            </a:prstGeom>
            <a:noFill/>
          </p:spPr>
          <p:txBody>
            <a:bodyPr wrap="none" rtlCol="0">
              <a:spAutoFit/>
            </a:bodyPr>
            <a:lstStyle/>
            <a:p>
              <a:r>
                <a:rPr lang="en-US" sz="1200" b="1" dirty="0">
                  <a:solidFill>
                    <a:srgbClr val="FF0000"/>
                  </a:solidFill>
                </a:rPr>
                <a:t>1</a:t>
              </a:r>
            </a:p>
          </p:txBody>
        </p:sp>
      </p:grpSp>
      <p:grpSp>
        <p:nvGrpSpPr>
          <p:cNvPr id="20" name="19 Grupo"/>
          <p:cNvGrpSpPr/>
          <p:nvPr/>
        </p:nvGrpSpPr>
        <p:grpSpPr>
          <a:xfrm rot="19448676">
            <a:off x="2198576" y="4598836"/>
            <a:ext cx="459135" cy="347796"/>
            <a:chOff x="5940152" y="6452651"/>
            <a:chExt cx="459135" cy="347796"/>
          </a:xfrm>
        </p:grpSpPr>
        <p:pic>
          <p:nvPicPr>
            <p:cNvPr id="21" name="Picture 5" descr="C:\Users\admin_local\AppData\Local\Microsoft\Windows\Temporary Internet Files\Content.IE5\8UJKXJHP\550px-Pointing_hand_cursor_vector.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2" name="21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2</a:t>
              </a:r>
            </a:p>
          </p:txBody>
        </p:sp>
      </p:grpSp>
      <p:grpSp>
        <p:nvGrpSpPr>
          <p:cNvPr id="23" name="22 Grupo"/>
          <p:cNvGrpSpPr/>
          <p:nvPr/>
        </p:nvGrpSpPr>
        <p:grpSpPr>
          <a:xfrm>
            <a:off x="1347638" y="6386749"/>
            <a:ext cx="459135" cy="347796"/>
            <a:chOff x="5940152" y="6452651"/>
            <a:chExt cx="459135" cy="347796"/>
          </a:xfrm>
        </p:grpSpPr>
        <p:pic>
          <p:nvPicPr>
            <p:cNvPr id="24" name="Picture 5" descr="C:\Users\admin_local\AppData\Local\Microsoft\Windows\Temporary Internet Files\Content.IE5\8UJKXJHP\550px-Pointing_hand_cursor_vector.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5" name="24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3</a:t>
              </a:r>
            </a:p>
          </p:txBody>
        </p:sp>
      </p:grpSp>
    </p:spTree>
    <p:extLst>
      <p:ext uri="{BB962C8B-B14F-4D97-AF65-F5344CB8AC3E}">
        <p14:creationId xmlns:p14="http://schemas.microsoft.com/office/powerpoint/2010/main" val="362353692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73504" y="21266"/>
            <a:ext cx="4545796" cy="1107996"/>
          </a:xfrm>
          <a:prstGeom prst="rect">
            <a:avLst/>
          </a:prstGeom>
          <a:noFill/>
        </p:spPr>
        <p:txBody>
          <a:bodyPr wrap="none" rtlCol="0">
            <a:spAutoFit/>
          </a:bodyPr>
          <a:lstStyle/>
          <a:p>
            <a:pPr algn="r"/>
            <a:r>
              <a:rPr lang="en-US" sz="2800"/>
              <a:t>Structure:</a:t>
            </a:r>
            <a:r>
              <a:rPr lang="en-US" sz="4800"/>
              <a:t> Operations</a:t>
            </a:r>
          </a:p>
          <a:p>
            <a:pPr algn="r"/>
            <a:r>
              <a:rPr lang="en-US" err="1"/>
              <a:t>Pairwaise</a:t>
            </a:r>
            <a:r>
              <a:rPr lang="en-US"/>
              <a:t> Structure superposition</a:t>
            </a:r>
          </a:p>
        </p:txBody>
      </p:sp>
      <p:pic>
        <p:nvPicPr>
          <p:cNvPr id="56322"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04" t="2827" r="8214" b="24554"/>
          <a:stretch/>
        </p:blipFill>
        <p:spPr bwMode="auto">
          <a:xfrm>
            <a:off x="179512" y="1129262"/>
            <a:ext cx="8178151" cy="55973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3 Grupo"/>
          <p:cNvGrpSpPr/>
          <p:nvPr/>
        </p:nvGrpSpPr>
        <p:grpSpPr>
          <a:xfrm>
            <a:off x="2555776" y="1556792"/>
            <a:ext cx="459135" cy="347796"/>
            <a:chOff x="5940152" y="6452651"/>
            <a:chExt cx="459135" cy="347796"/>
          </a:xfrm>
        </p:grpSpPr>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grpSp>
        <p:nvGrpSpPr>
          <p:cNvPr id="7" name="6 Grupo"/>
          <p:cNvGrpSpPr/>
          <p:nvPr/>
        </p:nvGrpSpPr>
        <p:grpSpPr>
          <a:xfrm>
            <a:off x="4039019" y="1890708"/>
            <a:ext cx="459135" cy="347796"/>
            <a:chOff x="5940152" y="6452651"/>
            <a:chExt cx="459135" cy="347796"/>
          </a:xfrm>
        </p:grpSpPr>
        <p:pic>
          <p:nvPicPr>
            <p:cNvPr id="8"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9" name="8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2</a:t>
              </a:r>
            </a:p>
          </p:txBody>
        </p:sp>
      </p:grpSp>
      <p:grpSp>
        <p:nvGrpSpPr>
          <p:cNvPr id="10" name="9 Grupo"/>
          <p:cNvGrpSpPr/>
          <p:nvPr/>
        </p:nvGrpSpPr>
        <p:grpSpPr>
          <a:xfrm>
            <a:off x="1043608" y="5589240"/>
            <a:ext cx="459135" cy="347796"/>
            <a:chOff x="5940152" y="6452651"/>
            <a:chExt cx="459135" cy="347796"/>
          </a:xfrm>
        </p:grpSpPr>
        <p:pic>
          <p:nvPicPr>
            <p:cNvPr id="11"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2" name="11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3</a:t>
              </a:r>
            </a:p>
          </p:txBody>
        </p:sp>
      </p:grpSp>
      <p:grpSp>
        <p:nvGrpSpPr>
          <p:cNvPr id="13" name="12 Grupo"/>
          <p:cNvGrpSpPr/>
          <p:nvPr/>
        </p:nvGrpSpPr>
        <p:grpSpPr>
          <a:xfrm>
            <a:off x="2892386" y="6093296"/>
            <a:ext cx="459135" cy="347796"/>
            <a:chOff x="5940152" y="6452651"/>
            <a:chExt cx="459135" cy="347796"/>
          </a:xfrm>
        </p:grpSpPr>
        <p:pic>
          <p:nvPicPr>
            <p:cNvPr id="1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5" name="14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4</a:t>
              </a:r>
            </a:p>
          </p:txBody>
        </p:sp>
      </p:grpSp>
      <p:grpSp>
        <p:nvGrpSpPr>
          <p:cNvPr id="16" name="15 Grupo"/>
          <p:cNvGrpSpPr/>
          <p:nvPr/>
        </p:nvGrpSpPr>
        <p:grpSpPr>
          <a:xfrm>
            <a:off x="2627784" y="6393572"/>
            <a:ext cx="459135" cy="347796"/>
            <a:chOff x="5940152" y="6452651"/>
            <a:chExt cx="459135" cy="347796"/>
          </a:xfrm>
        </p:grpSpPr>
        <p:pic>
          <p:nvPicPr>
            <p:cNvPr id="17"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8" name="17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5</a:t>
              </a:r>
            </a:p>
          </p:txBody>
        </p:sp>
      </p:grpSp>
      <p:grpSp>
        <p:nvGrpSpPr>
          <p:cNvPr id="19" name="18 Grupo"/>
          <p:cNvGrpSpPr/>
          <p:nvPr/>
        </p:nvGrpSpPr>
        <p:grpSpPr>
          <a:xfrm>
            <a:off x="4616921" y="5589240"/>
            <a:ext cx="459135" cy="347796"/>
            <a:chOff x="5940152" y="6452651"/>
            <a:chExt cx="459135" cy="347796"/>
          </a:xfrm>
        </p:grpSpPr>
        <p:pic>
          <p:nvPicPr>
            <p:cNvPr id="20"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1" name="20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6</a:t>
              </a:r>
            </a:p>
          </p:txBody>
        </p:sp>
      </p:grpSp>
      <p:grpSp>
        <p:nvGrpSpPr>
          <p:cNvPr id="22" name="21 Grupo"/>
          <p:cNvGrpSpPr/>
          <p:nvPr/>
        </p:nvGrpSpPr>
        <p:grpSpPr>
          <a:xfrm>
            <a:off x="6876256" y="6132371"/>
            <a:ext cx="459135" cy="347796"/>
            <a:chOff x="5940152" y="6452651"/>
            <a:chExt cx="459135" cy="347796"/>
          </a:xfrm>
        </p:grpSpPr>
        <p:pic>
          <p:nvPicPr>
            <p:cNvPr id="23"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4" name="23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7</a:t>
              </a:r>
            </a:p>
          </p:txBody>
        </p:sp>
      </p:grpSp>
      <p:grpSp>
        <p:nvGrpSpPr>
          <p:cNvPr id="26" name="25 Grupo"/>
          <p:cNvGrpSpPr/>
          <p:nvPr/>
        </p:nvGrpSpPr>
        <p:grpSpPr>
          <a:xfrm>
            <a:off x="179511" y="2996951"/>
            <a:ext cx="8178151" cy="2376265"/>
            <a:chOff x="179511" y="2996951"/>
            <a:chExt cx="8178151" cy="2376265"/>
          </a:xfrm>
        </p:grpSpPr>
        <p:sp>
          <p:nvSpPr>
            <p:cNvPr id="25" name="24 Rectángulo"/>
            <p:cNvSpPr/>
            <p:nvPr/>
          </p:nvSpPr>
          <p:spPr>
            <a:xfrm>
              <a:off x="179511" y="2996951"/>
              <a:ext cx="8178151" cy="237626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2 CuadroTexto"/>
            <p:cNvSpPr txBox="1"/>
            <p:nvPr/>
          </p:nvSpPr>
          <p:spPr>
            <a:xfrm>
              <a:off x="590622" y="3652698"/>
              <a:ext cx="7632848" cy="1200329"/>
            </a:xfrm>
            <a:prstGeom prst="rect">
              <a:avLst/>
            </a:prstGeom>
            <a:noFill/>
          </p:spPr>
          <p:txBody>
            <a:bodyPr wrap="square" rtlCol="0">
              <a:spAutoFit/>
            </a:bodyPr>
            <a:lstStyle/>
            <a:p>
              <a:r>
                <a:rPr lang="en-US" dirty="0"/>
                <a:t>We are going to perform an structural alignment of 4byz to 3vhj.</a:t>
              </a:r>
            </a:p>
            <a:p>
              <a:r>
                <a:rPr lang="en-US" dirty="0"/>
                <a:t>In this kind of “alignments” no sequence information is used, only structural information is used. The result is one structure over the other. This is why it is called “Superposition”</a:t>
              </a:r>
            </a:p>
          </p:txBody>
        </p:sp>
      </p:grpSp>
      <p:grpSp>
        <p:nvGrpSpPr>
          <p:cNvPr id="28" name="27 Grupo"/>
          <p:cNvGrpSpPr/>
          <p:nvPr/>
        </p:nvGrpSpPr>
        <p:grpSpPr>
          <a:xfrm>
            <a:off x="3707904" y="6465580"/>
            <a:ext cx="459135" cy="347796"/>
            <a:chOff x="5940152" y="6452651"/>
            <a:chExt cx="459135" cy="347796"/>
          </a:xfrm>
        </p:grpSpPr>
        <p:pic>
          <p:nvPicPr>
            <p:cNvPr id="29"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30" name="29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8</a:t>
              </a:r>
            </a:p>
          </p:txBody>
        </p:sp>
      </p:grpSp>
    </p:spTree>
    <p:extLst>
      <p:ext uri="{BB962C8B-B14F-4D97-AF65-F5344CB8AC3E}">
        <p14:creationId xmlns:p14="http://schemas.microsoft.com/office/powerpoint/2010/main" val="36382012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73504" y="21266"/>
            <a:ext cx="4545796" cy="1107996"/>
          </a:xfrm>
          <a:prstGeom prst="rect">
            <a:avLst/>
          </a:prstGeom>
          <a:noFill/>
        </p:spPr>
        <p:txBody>
          <a:bodyPr wrap="none" rtlCol="0">
            <a:spAutoFit/>
          </a:bodyPr>
          <a:lstStyle/>
          <a:p>
            <a:pPr algn="r"/>
            <a:r>
              <a:rPr lang="en-US" sz="2800"/>
              <a:t>Structure:</a:t>
            </a:r>
            <a:r>
              <a:rPr lang="en-US" sz="4800"/>
              <a:t> Operations</a:t>
            </a:r>
          </a:p>
          <a:p>
            <a:pPr algn="r"/>
            <a:r>
              <a:rPr lang="en-US" err="1"/>
              <a:t>Pairwaise</a:t>
            </a:r>
            <a:r>
              <a:rPr lang="en-US"/>
              <a:t> Structure superposition</a:t>
            </a:r>
          </a:p>
        </p:txBody>
      </p:sp>
      <p:pic>
        <p:nvPicPr>
          <p:cNvPr id="56322"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04" t="2827" r="8214" b="24554"/>
          <a:stretch/>
        </p:blipFill>
        <p:spPr bwMode="auto">
          <a:xfrm>
            <a:off x="179512" y="1129262"/>
            <a:ext cx="8178151" cy="55973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3 Grupo"/>
          <p:cNvGrpSpPr/>
          <p:nvPr/>
        </p:nvGrpSpPr>
        <p:grpSpPr>
          <a:xfrm>
            <a:off x="2555776" y="1556792"/>
            <a:ext cx="459135" cy="347796"/>
            <a:chOff x="5940152" y="6452651"/>
            <a:chExt cx="459135" cy="347796"/>
          </a:xfrm>
        </p:grpSpPr>
        <p:pic>
          <p:nvPicPr>
            <p:cNvPr id="5"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grpSp>
        <p:nvGrpSpPr>
          <p:cNvPr id="7" name="6 Grupo"/>
          <p:cNvGrpSpPr/>
          <p:nvPr/>
        </p:nvGrpSpPr>
        <p:grpSpPr>
          <a:xfrm>
            <a:off x="4039019" y="1890708"/>
            <a:ext cx="459135" cy="347796"/>
            <a:chOff x="5940152" y="6452651"/>
            <a:chExt cx="459135" cy="347796"/>
          </a:xfrm>
        </p:grpSpPr>
        <p:pic>
          <p:nvPicPr>
            <p:cNvPr id="8"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9" name="8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2</a:t>
              </a:r>
            </a:p>
          </p:txBody>
        </p:sp>
      </p:grpSp>
      <p:grpSp>
        <p:nvGrpSpPr>
          <p:cNvPr id="10" name="9 Grupo"/>
          <p:cNvGrpSpPr/>
          <p:nvPr/>
        </p:nvGrpSpPr>
        <p:grpSpPr>
          <a:xfrm>
            <a:off x="1043608" y="5589240"/>
            <a:ext cx="459135" cy="347796"/>
            <a:chOff x="5940152" y="6452651"/>
            <a:chExt cx="459135" cy="347796"/>
          </a:xfrm>
        </p:grpSpPr>
        <p:pic>
          <p:nvPicPr>
            <p:cNvPr id="11"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2" name="11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3</a:t>
              </a:r>
            </a:p>
          </p:txBody>
        </p:sp>
      </p:grpSp>
      <p:grpSp>
        <p:nvGrpSpPr>
          <p:cNvPr id="13" name="12 Grupo"/>
          <p:cNvGrpSpPr/>
          <p:nvPr/>
        </p:nvGrpSpPr>
        <p:grpSpPr>
          <a:xfrm>
            <a:off x="2892386" y="6093296"/>
            <a:ext cx="459135" cy="347796"/>
            <a:chOff x="5940152" y="6452651"/>
            <a:chExt cx="459135" cy="347796"/>
          </a:xfrm>
        </p:grpSpPr>
        <p:pic>
          <p:nvPicPr>
            <p:cNvPr id="1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5" name="14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4</a:t>
              </a:r>
            </a:p>
          </p:txBody>
        </p:sp>
      </p:grpSp>
      <p:grpSp>
        <p:nvGrpSpPr>
          <p:cNvPr id="16" name="15 Grupo"/>
          <p:cNvGrpSpPr/>
          <p:nvPr/>
        </p:nvGrpSpPr>
        <p:grpSpPr>
          <a:xfrm>
            <a:off x="2627784" y="6393572"/>
            <a:ext cx="459135" cy="347796"/>
            <a:chOff x="5940152" y="6452651"/>
            <a:chExt cx="459135" cy="347796"/>
          </a:xfrm>
        </p:grpSpPr>
        <p:pic>
          <p:nvPicPr>
            <p:cNvPr id="17"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8" name="17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5</a:t>
              </a:r>
            </a:p>
          </p:txBody>
        </p:sp>
      </p:grpSp>
      <p:grpSp>
        <p:nvGrpSpPr>
          <p:cNvPr id="19" name="18 Grupo"/>
          <p:cNvGrpSpPr/>
          <p:nvPr/>
        </p:nvGrpSpPr>
        <p:grpSpPr>
          <a:xfrm>
            <a:off x="4616921" y="5589240"/>
            <a:ext cx="459135" cy="347796"/>
            <a:chOff x="5940152" y="6452651"/>
            <a:chExt cx="459135" cy="347796"/>
          </a:xfrm>
        </p:grpSpPr>
        <p:pic>
          <p:nvPicPr>
            <p:cNvPr id="20"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1" name="20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6</a:t>
              </a:r>
            </a:p>
          </p:txBody>
        </p:sp>
      </p:grpSp>
      <p:grpSp>
        <p:nvGrpSpPr>
          <p:cNvPr id="22" name="21 Grupo"/>
          <p:cNvGrpSpPr/>
          <p:nvPr/>
        </p:nvGrpSpPr>
        <p:grpSpPr>
          <a:xfrm>
            <a:off x="6876256" y="6132371"/>
            <a:ext cx="459135" cy="347796"/>
            <a:chOff x="5940152" y="6452651"/>
            <a:chExt cx="459135" cy="347796"/>
          </a:xfrm>
        </p:grpSpPr>
        <p:pic>
          <p:nvPicPr>
            <p:cNvPr id="23"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4" name="23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7</a:t>
              </a:r>
            </a:p>
          </p:txBody>
        </p:sp>
      </p:grpSp>
      <p:grpSp>
        <p:nvGrpSpPr>
          <p:cNvPr id="25" name="24 Grupo"/>
          <p:cNvGrpSpPr/>
          <p:nvPr/>
        </p:nvGrpSpPr>
        <p:grpSpPr>
          <a:xfrm>
            <a:off x="3707904" y="6465580"/>
            <a:ext cx="459135" cy="347796"/>
            <a:chOff x="5940152" y="6452651"/>
            <a:chExt cx="459135" cy="347796"/>
          </a:xfrm>
        </p:grpSpPr>
        <p:pic>
          <p:nvPicPr>
            <p:cNvPr id="26"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7" name="26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8</a:t>
              </a:r>
            </a:p>
          </p:txBody>
        </p:sp>
      </p:grpSp>
    </p:spTree>
    <p:extLst>
      <p:ext uri="{BB962C8B-B14F-4D97-AF65-F5344CB8AC3E}">
        <p14:creationId xmlns:p14="http://schemas.microsoft.com/office/powerpoint/2010/main" val="388146256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238" t="2678" r="16190" b="3721"/>
          <a:stretch/>
        </p:blipFill>
        <p:spPr bwMode="auto">
          <a:xfrm>
            <a:off x="251521" y="785080"/>
            <a:ext cx="5256584" cy="5740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573504" y="21266"/>
            <a:ext cx="4545796" cy="1107996"/>
          </a:xfrm>
          <a:prstGeom prst="rect">
            <a:avLst/>
          </a:prstGeom>
          <a:noFill/>
        </p:spPr>
        <p:txBody>
          <a:bodyPr wrap="none" rtlCol="0">
            <a:spAutoFit/>
          </a:bodyPr>
          <a:lstStyle/>
          <a:p>
            <a:pPr algn="r"/>
            <a:r>
              <a:rPr lang="en-US" sz="2800"/>
              <a:t>Structure:</a:t>
            </a:r>
            <a:r>
              <a:rPr lang="en-US" sz="4800"/>
              <a:t> Operations</a:t>
            </a:r>
          </a:p>
          <a:p>
            <a:pPr algn="r"/>
            <a:r>
              <a:rPr lang="en-US" err="1"/>
              <a:t>Pairwaise</a:t>
            </a:r>
            <a:r>
              <a:rPr lang="en-US"/>
              <a:t> Structure superposition</a:t>
            </a:r>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7704" y="5157192"/>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5642774" y="1397675"/>
            <a:ext cx="3467180" cy="2031325"/>
          </a:xfrm>
          <a:prstGeom prst="rect">
            <a:avLst/>
          </a:prstGeom>
          <a:noFill/>
        </p:spPr>
        <p:txBody>
          <a:bodyPr wrap="square" rtlCol="0">
            <a:spAutoFit/>
          </a:bodyPr>
          <a:lstStyle/>
          <a:p>
            <a:r>
              <a:rPr lang="en-US" dirty="0"/>
              <a:t>We can see that both structures are very similar (RMSD=2.90A) in spite of having a very low sequence identity (11.6%).</a:t>
            </a:r>
          </a:p>
          <a:p>
            <a:r>
              <a:rPr lang="en-US" dirty="0"/>
              <a:t>Like with resolution, any RMSD value below 3A is considered a good superposition.</a:t>
            </a:r>
          </a:p>
        </p:txBody>
      </p:sp>
      <p:sp>
        <p:nvSpPr>
          <p:cNvPr id="6" name="1 CuadroTexto">
            <a:extLst>
              <a:ext uri="{FF2B5EF4-FFF2-40B4-BE49-F238E27FC236}">
                <a16:creationId xmlns:a16="http://schemas.microsoft.com/office/drawing/2014/main" id="{976CA620-CFE2-A344-AE77-D810CE10A73E}"/>
              </a:ext>
            </a:extLst>
          </p:cNvPr>
          <p:cNvSpPr txBox="1"/>
          <p:nvPr/>
        </p:nvSpPr>
        <p:spPr>
          <a:xfrm>
            <a:off x="7164288" y="3974534"/>
            <a:ext cx="1822896" cy="1477328"/>
          </a:xfrm>
          <a:prstGeom prst="rect">
            <a:avLst/>
          </a:prstGeom>
          <a:noFill/>
          <a:ln w="19050">
            <a:solidFill>
              <a:schemeClr val="tx1"/>
            </a:solidFill>
          </a:ln>
        </p:spPr>
        <p:txBody>
          <a:bodyPr wrap="square" rtlCol="0">
            <a:spAutoFit/>
          </a:bodyPr>
          <a:lstStyle/>
          <a:p>
            <a:r>
              <a:rPr lang="en-US"/>
              <a:t>Move  and zoom the molecule (mouse: left button and wheel)</a:t>
            </a:r>
          </a:p>
        </p:txBody>
      </p:sp>
      <p:cxnSp>
        <p:nvCxnSpPr>
          <p:cNvPr id="7" name="8 Conector recto de flecha">
            <a:extLst>
              <a:ext uri="{FF2B5EF4-FFF2-40B4-BE49-F238E27FC236}">
                <a16:creationId xmlns:a16="http://schemas.microsoft.com/office/drawing/2014/main" id="{A5CAC437-E4B0-9C4A-9C9B-605C7C293AA5}"/>
              </a:ext>
            </a:extLst>
          </p:cNvPr>
          <p:cNvCxnSpPr>
            <a:cxnSpLocks/>
          </p:cNvCxnSpPr>
          <p:nvPr/>
        </p:nvCxnSpPr>
        <p:spPr>
          <a:xfrm flipH="1">
            <a:off x="3923928" y="4713198"/>
            <a:ext cx="3240361" cy="0"/>
          </a:xfrm>
          <a:prstGeom prst="straightConnector1">
            <a:avLst/>
          </a:prstGeom>
          <a:ln w="25400">
            <a:solidFill>
              <a:schemeClr val="tx2"/>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706080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000" t="13086" r="40312" b="19336"/>
          <a:stretch/>
        </p:blipFill>
        <p:spPr bwMode="auto">
          <a:xfrm>
            <a:off x="107504" y="116632"/>
            <a:ext cx="5448300" cy="659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573505" y="21266"/>
            <a:ext cx="4545795" cy="1107996"/>
          </a:xfrm>
          <a:prstGeom prst="rect">
            <a:avLst/>
          </a:prstGeom>
          <a:noFill/>
        </p:spPr>
        <p:txBody>
          <a:bodyPr wrap="none" rtlCol="0">
            <a:spAutoFit/>
          </a:bodyPr>
          <a:lstStyle/>
          <a:p>
            <a:pPr algn="r"/>
            <a:r>
              <a:rPr lang="en-US" sz="2800"/>
              <a:t>Structure:</a:t>
            </a:r>
            <a:r>
              <a:rPr lang="en-US" sz="4800"/>
              <a:t> Operations</a:t>
            </a:r>
          </a:p>
          <a:p>
            <a:pPr algn="r"/>
            <a:r>
              <a:rPr lang="en-US" err="1"/>
              <a:t>Pairwaise</a:t>
            </a:r>
            <a:r>
              <a:rPr lang="en-US"/>
              <a:t> Structure superposition</a:t>
            </a:r>
          </a:p>
        </p:txBody>
      </p:sp>
      <p:sp>
        <p:nvSpPr>
          <p:cNvPr id="7" name="9 Rectángulo">
            <a:extLst>
              <a:ext uri="{FF2B5EF4-FFF2-40B4-BE49-F238E27FC236}">
                <a16:creationId xmlns:a16="http://schemas.microsoft.com/office/drawing/2014/main" id="{5DAA3A9D-8C4B-5245-A207-9E1E66CABFC5}"/>
              </a:ext>
            </a:extLst>
          </p:cNvPr>
          <p:cNvSpPr/>
          <p:nvPr/>
        </p:nvSpPr>
        <p:spPr>
          <a:xfrm>
            <a:off x="231380" y="552578"/>
            <a:ext cx="3116484" cy="932206"/>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12 Conector recto de flecha">
            <a:extLst>
              <a:ext uri="{FF2B5EF4-FFF2-40B4-BE49-F238E27FC236}">
                <a16:creationId xmlns:a16="http://schemas.microsoft.com/office/drawing/2014/main" id="{66EB3EC7-10F8-3A4C-BBA5-B9672128B9D8}"/>
              </a:ext>
            </a:extLst>
          </p:cNvPr>
          <p:cNvCxnSpPr>
            <a:cxnSpLocks/>
            <a:endCxn id="7" idx="3"/>
          </p:cNvCxnSpPr>
          <p:nvPr/>
        </p:nvCxnSpPr>
        <p:spPr>
          <a:xfrm flipH="1" flipV="1">
            <a:off x="3347864" y="1018681"/>
            <a:ext cx="3024336" cy="84924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13 CuadroTexto">
            <a:extLst>
              <a:ext uri="{FF2B5EF4-FFF2-40B4-BE49-F238E27FC236}">
                <a16:creationId xmlns:a16="http://schemas.microsoft.com/office/drawing/2014/main" id="{1659DF40-DE33-A345-AEF0-3CB4357289FF}"/>
              </a:ext>
            </a:extLst>
          </p:cNvPr>
          <p:cNvSpPr txBox="1"/>
          <p:nvPr/>
        </p:nvSpPr>
        <p:spPr>
          <a:xfrm>
            <a:off x="5761506" y="3573016"/>
            <a:ext cx="3252513" cy="923330"/>
          </a:xfrm>
          <a:prstGeom prst="rect">
            <a:avLst/>
          </a:prstGeom>
          <a:noFill/>
          <a:ln w="19050">
            <a:solidFill>
              <a:schemeClr val="tx1"/>
            </a:solidFill>
          </a:ln>
        </p:spPr>
        <p:txBody>
          <a:bodyPr wrap="square" rtlCol="0">
            <a:spAutoFit/>
          </a:bodyPr>
          <a:lstStyle/>
          <a:p>
            <a:r>
              <a:rPr lang="en-US"/>
              <a:t>This alignment is not based on the sequence but based on the structure</a:t>
            </a:r>
          </a:p>
        </p:txBody>
      </p:sp>
      <p:cxnSp>
        <p:nvCxnSpPr>
          <p:cNvPr id="10" name="15 Conector recto de flecha">
            <a:extLst>
              <a:ext uri="{FF2B5EF4-FFF2-40B4-BE49-F238E27FC236}">
                <a16:creationId xmlns:a16="http://schemas.microsoft.com/office/drawing/2014/main" id="{B7C69AD2-E70B-3444-9925-C54C0A848BB3}"/>
              </a:ext>
            </a:extLst>
          </p:cNvPr>
          <p:cNvCxnSpPr>
            <a:cxnSpLocks/>
            <a:stCxn id="9" idx="1"/>
          </p:cNvCxnSpPr>
          <p:nvPr/>
        </p:nvCxnSpPr>
        <p:spPr>
          <a:xfrm flipH="1">
            <a:off x="4283968" y="4034681"/>
            <a:ext cx="1477538"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10 CuadroTexto">
            <a:extLst>
              <a:ext uri="{FF2B5EF4-FFF2-40B4-BE49-F238E27FC236}">
                <a16:creationId xmlns:a16="http://schemas.microsoft.com/office/drawing/2014/main" id="{DFEBA5AB-AD05-FE4D-B3DA-94C8C70543FE}"/>
              </a:ext>
            </a:extLst>
          </p:cNvPr>
          <p:cNvSpPr txBox="1"/>
          <p:nvPr/>
        </p:nvSpPr>
        <p:spPr>
          <a:xfrm>
            <a:off x="6429348" y="1284724"/>
            <a:ext cx="2607147" cy="1785104"/>
          </a:xfrm>
          <a:prstGeom prst="rect">
            <a:avLst/>
          </a:prstGeom>
          <a:noFill/>
          <a:ln w="19050">
            <a:solidFill>
              <a:srgbClr val="FF0000"/>
            </a:solidFill>
          </a:ln>
        </p:spPr>
        <p:txBody>
          <a:bodyPr wrap="square" rtlCol="0">
            <a:spAutoFit/>
          </a:bodyPr>
          <a:lstStyle/>
          <a:p>
            <a:r>
              <a:rPr lang="en-US" dirty="0"/>
              <a:t>- EQR: </a:t>
            </a:r>
            <a:r>
              <a:rPr lang="en-US" sz="1400" dirty="0"/>
              <a:t>number of superposed residues</a:t>
            </a:r>
          </a:p>
          <a:p>
            <a:r>
              <a:rPr lang="en-US" dirty="0"/>
              <a:t>- Len1 &amp; Len2 : </a:t>
            </a:r>
            <a:r>
              <a:rPr lang="en-US" sz="1400" dirty="0"/>
              <a:t>Length of the superposed structures</a:t>
            </a:r>
          </a:p>
          <a:p>
            <a:r>
              <a:rPr lang="en-US" dirty="0"/>
              <a:t>- RMSD: </a:t>
            </a:r>
            <a:r>
              <a:rPr lang="en-US" sz="1400" dirty="0">
                <a:hlinkClick r:id="rId4"/>
              </a:rPr>
              <a:t>Root Mean Square Deviation </a:t>
            </a:r>
            <a:r>
              <a:rPr lang="en-US" sz="1400" dirty="0"/>
              <a:t>(average distance between superposed atoms)</a:t>
            </a:r>
          </a:p>
        </p:txBody>
      </p:sp>
    </p:spTree>
    <p:extLst>
      <p:ext uri="{BB962C8B-B14F-4D97-AF65-F5344CB8AC3E}">
        <p14:creationId xmlns:p14="http://schemas.microsoft.com/office/powerpoint/2010/main" val="394440037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457942" y="21266"/>
            <a:ext cx="5661358" cy="1107996"/>
          </a:xfrm>
          <a:prstGeom prst="rect">
            <a:avLst/>
          </a:prstGeom>
          <a:noFill/>
        </p:spPr>
        <p:txBody>
          <a:bodyPr wrap="none" rtlCol="0">
            <a:spAutoFit/>
          </a:bodyPr>
          <a:lstStyle/>
          <a:p>
            <a:pPr algn="r"/>
            <a:r>
              <a:rPr lang="en-US" sz="2800"/>
              <a:t>Structure:</a:t>
            </a:r>
            <a:r>
              <a:rPr lang="en-US" sz="4800"/>
              <a:t> Operations</a:t>
            </a:r>
          </a:p>
          <a:p>
            <a:pPr algn="r"/>
            <a:r>
              <a:rPr lang="en-US" err="1"/>
              <a:t>Pairwaise</a:t>
            </a:r>
            <a:r>
              <a:rPr lang="en-US"/>
              <a:t> Structure superposition (ALTERNATIVE VERSION)</a:t>
            </a:r>
          </a:p>
        </p:txBody>
      </p:sp>
      <p:pic>
        <p:nvPicPr>
          <p:cNvPr id="15"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04" t="2827" r="8214" b="24554"/>
          <a:stretch/>
        </p:blipFill>
        <p:spPr bwMode="auto">
          <a:xfrm>
            <a:off x="179512" y="1129262"/>
            <a:ext cx="8178151" cy="55973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6" name="15 Grupo"/>
          <p:cNvGrpSpPr/>
          <p:nvPr/>
        </p:nvGrpSpPr>
        <p:grpSpPr>
          <a:xfrm>
            <a:off x="2555776" y="1556792"/>
            <a:ext cx="459135" cy="347796"/>
            <a:chOff x="5940152" y="6452651"/>
            <a:chExt cx="459135" cy="347796"/>
          </a:xfrm>
        </p:grpSpPr>
        <p:pic>
          <p:nvPicPr>
            <p:cNvPr id="17"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8" name="17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grpSp>
        <p:nvGrpSpPr>
          <p:cNvPr id="19" name="18 Grupo"/>
          <p:cNvGrpSpPr/>
          <p:nvPr/>
        </p:nvGrpSpPr>
        <p:grpSpPr>
          <a:xfrm>
            <a:off x="4039019" y="1890708"/>
            <a:ext cx="459135" cy="347796"/>
            <a:chOff x="5940152" y="6452651"/>
            <a:chExt cx="459135" cy="347796"/>
          </a:xfrm>
        </p:grpSpPr>
        <p:pic>
          <p:nvPicPr>
            <p:cNvPr id="20"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1" name="20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2</a:t>
              </a:r>
            </a:p>
          </p:txBody>
        </p:sp>
      </p:grpSp>
      <p:grpSp>
        <p:nvGrpSpPr>
          <p:cNvPr id="22" name="21 Grupo"/>
          <p:cNvGrpSpPr/>
          <p:nvPr/>
        </p:nvGrpSpPr>
        <p:grpSpPr>
          <a:xfrm>
            <a:off x="3579884" y="4036358"/>
            <a:ext cx="459135" cy="347796"/>
            <a:chOff x="5940152" y="6452651"/>
            <a:chExt cx="459135" cy="347796"/>
          </a:xfrm>
        </p:grpSpPr>
        <p:pic>
          <p:nvPicPr>
            <p:cNvPr id="23"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4" name="23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3</a:t>
              </a:r>
            </a:p>
          </p:txBody>
        </p:sp>
      </p:grpSp>
    </p:spTree>
    <p:extLst>
      <p:ext uri="{BB962C8B-B14F-4D97-AF65-F5344CB8AC3E}">
        <p14:creationId xmlns:p14="http://schemas.microsoft.com/office/powerpoint/2010/main" val="5405455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977" b="3273"/>
          <a:stretch/>
        </p:blipFill>
        <p:spPr bwMode="auto">
          <a:xfrm>
            <a:off x="0" y="1268760"/>
            <a:ext cx="6854920" cy="5141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3457942" y="21266"/>
            <a:ext cx="5661358" cy="1107996"/>
          </a:xfrm>
          <a:prstGeom prst="rect">
            <a:avLst/>
          </a:prstGeom>
          <a:noFill/>
        </p:spPr>
        <p:txBody>
          <a:bodyPr wrap="none" rtlCol="0">
            <a:spAutoFit/>
          </a:bodyPr>
          <a:lstStyle/>
          <a:p>
            <a:pPr algn="r"/>
            <a:r>
              <a:rPr lang="en-US" sz="2800"/>
              <a:t>Structure:</a:t>
            </a:r>
            <a:r>
              <a:rPr lang="en-US" sz="4800"/>
              <a:t> Operations</a:t>
            </a:r>
          </a:p>
          <a:p>
            <a:pPr algn="r"/>
            <a:r>
              <a:rPr lang="en-US" err="1"/>
              <a:t>Pairwaise</a:t>
            </a:r>
            <a:r>
              <a:rPr lang="en-US"/>
              <a:t> Structure superposition (ALTERNATIVE VERSION)</a:t>
            </a:r>
          </a:p>
        </p:txBody>
      </p:sp>
      <p:pic>
        <p:nvPicPr>
          <p:cNvPr id="6"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59053" y="6122065"/>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Elipse"/>
          <p:cNvSpPr/>
          <p:nvPr/>
        </p:nvSpPr>
        <p:spPr>
          <a:xfrm>
            <a:off x="4716016" y="5301208"/>
            <a:ext cx="2138904" cy="4320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035376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3457942" y="21266"/>
            <a:ext cx="5661358" cy="1107996"/>
          </a:xfrm>
          <a:prstGeom prst="rect">
            <a:avLst/>
          </a:prstGeom>
          <a:noFill/>
        </p:spPr>
        <p:txBody>
          <a:bodyPr wrap="none" rtlCol="0">
            <a:spAutoFit/>
          </a:bodyPr>
          <a:lstStyle/>
          <a:p>
            <a:pPr algn="r"/>
            <a:r>
              <a:rPr lang="en-US" sz="2800"/>
              <a:t>Structure:</a:t>
            </a:r>
            <a:r>
              <a:rPr lang="en-US" sz="4800"/>
              <a:t> Operations</a:t>
            </a:r>
          </a:p>
          <a:p>
            <a:pPr algn="r"/>
            <a:r>
              <a:rPr lang="en-US" err="1"/>
              <a:t>Pairwaise</a:t>
            </a:r>
            <a:r>
              <a:rPr lang="en-US"/>
              <a:t> Structure superposition (ALTERNATIVE VERSION)</a:t>
            </a:r>
          </a:p>
        </p:txBody>
      </p:sp>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3423" r="22024" b="33631"/>
          <a:stretch/>
        </p:blipFill>
        <p:spPr bwMode="auto">
          <a:xfrm>
            <a:off x="0" y="1129262"/>
            <a:ext cx="8275157" cy="53441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Elipse"/>
          <p:cNvSpPr/>
          <p:nvPr/>
        </p:nvSpPr>
        <p:spPr>
          <a:xfrm>
            <a:off x="1835696" y="2852936"/>
            <a:ext cx="2138904" cy="4320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7 Grupo"/>
          <p:cNvGrpSpPr/>
          <p:nvPr/>
        </p:nvGrpSpPr>
        <p:grpSpPr>
          <a:xfrm>
            <a:off x="2555776" y="3049910"/>
            <a:ext cx="459135" cy="347796"/>
            <a:chOff x="5940152" y="6452651"/>
            <a:chExt cx="459135" cy="347796"/>
          </a:xfrm>
        </p:grpSpPr>
        <p:pic>
          <p:nvPicPr>
            <p:cNvPr id="9"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0" name="9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grpSp>
        <p:nvGrpSpPr>
          <p:cNvPr id="14" name="13 Grupo"/>
          <p:cNvGrpSpPr/>
          <p:nvPr/>
        </p:nvGrpSpPr>
        <p:grpSpPr>
          <a:xfrm>
            <a:off x="2432505" y="3905520"/>
            <a:ext cx="459135" cy="347796"/>
            <a:chOff x="5940152" y="6452651"/>
            <a:chExt cx="459135" cy="347796"/>
          </a:xfrm>
        </p:grpSpPr>
        <p:pic>
          <p:nvPicPr>
            <p:cNvPr id="1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6" name="15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3</a:t>
              </a:r>
            </a:p>
          </p:txBody>
        </p:sp>
      </p:grpSp>
      <p:grpSp>
        <p:nvGrpSpPr>
          <p:cNvPr id="4" name="3 Grupo"/>
          <p:cNvGrpSpPr/>
          <p:nvPr/>
        </p:nvGrpSpPr>
        <p:grpSpPr>
          <a:xfrm>
            <a:off x="2411760" y="3414142"/>
            <a:ext cx="459135" cy="353690"/>
            <a:chOff x="2201454" y="3435350"/>
            <a:chExt cx="459135" cy="353690"/>
          </a:xfrm>
        </p:grpSpPr>
        <p:pic>
          <p:nvPicPr>
            <p:cNvPr id="12"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V="1">
              <a:off x="2201454" y="3455124"/>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7" name="16 CuadroTexto"/>
            <p:cNvSpPr txBox="1"/>
            <p:nvPr/>
          </p:nvSpPr>
          <p:spPr>
            <a:xfrm>
              <a:off x="2298912" y="3435350"/>
              <a:ext cx="263214" cy="276999"/>
            </a:xfrm>
            <a:prstGeom prst="rect">
              <a:avLst/>
            </a:prstGeom>
            <a:noFill/>
          </p:spPr>
          <p:txBody>
            <a:bodyPr wrap="none" rtlCol="0">
              <a:spAutoFit/>
            </a:bodyPr>
            <a:lstStyle/>
            <a:p>
              <a:r>
                <a:rPr lang="en-US" sz="1200" b="1">
                  <a:solidFill>
                    <a:srgbClr val="FF0000"/>
                  </a:solidFill>
                </a:rPr>
                <a:t>2</a:t>
              </a:r>
            </a:p>
          </p:txBody>
        </p:sp>
      </p:grpSp>
      <p:grpSp>
        <p:nvGrpSpPr>
          <p:cNvPr id="19" name="18 Grupo"/>
          <p:cNvGrpSpPr/>
          <p:nvPr/>
        </p:nvGrpSpPr>
        <p:grpSpPr>
          <a:xfrm>
            <a:off x="4137578" y="4725144"/>
            <a:ext cx="459135" cy="347796"/>
            <a:chOff x="5940152" y="6452651"/>
            <a:chExt cx="459135" cy="347796"/>
          </a:xfrm>
        </p:grpSpPr>
        <p:pic>
          <p:nvPicPr>
            <p:cNvPr id="20"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1" name="20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4</a:t>
              </a:r>
            </a:p>
          </p:txBody>
        </p:sp>
      </p:grpSp>
    </p:spTree>
    <p:extLst>
      <p:ext uri="{BB962C8B-B14F-4D97-AF65-F5344CB8AC3E}">
        <p14:creationId xmlns:p14="http://schemas.microsoft.com/office/powerpoint/2010/main" val="173996887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457942" y="21266"/>
            <a:ext cx="5661358" cy="1107996"/>
          </a:xfrm>
          <a:prstGeom prst="rect">
            <a:avLst/>
          </a:prstGeom>
          <a:noFill/>
        </p:spPr>
        <p:txBody>
          <a:bodyPr wrap="none" rtlCol="0">
            <a:spAutoFit/>
          </a:bodyPr>
          <a:lstStyle/>
          <a:p>
            <a:pPr algn="r"/>
            <a:r>
              <a:rPr lang="en-US" sz="2800"/>
              <a:t>Structure:</a:t>
            </a:r>
            <a:r>
              <a:rPr lang="en-US" sz="4800"/>
              <a:t> Operations</a:t>
            </a:r>
          </a:p>
          <a:p>
            <a:pPr algn="r"/>
            <a:r>
              <a:rPr lang="en-US" err="1"/>
              <a:t>Pairwaise</a:t>
            </a:r>
            <a:r>
              <a:rPr lang="en-US"/>
              <a:t> Structure superposition (ALTERNATIVE VERSION)</a:t>
            </a:r>
          </a:p>
        </p:txBody>
      </p:sp>
      <p:pic>
        <p:nvPicPr>
          <p:cNvPr id="409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3320" r="21719" b="8985"/>
          <a:stretch/>
        </p:blipFill>
        <p:spPr bwMode="auto">
          <a:xfrm>
            <a:off x="95250" y="474390"/>
            <a:ext cx="7115276" cy="63767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5 Grupo"/>
          <p:cNvGrpSpPr/>
          <p:nvPr/>
        </p:nvGrpSpPr>
        <p:grpSpPr>
          <a:xfrm>
            <a:off x="2555776" y="2401838"/>
            <a:ext cx="459135" cy="347796"/>
            <a:chOff x="5940152" y="6452651"/>
            <a:chExt cx="459135" cy="347796"/>
          </a:xfrm>
        </p:grpSpPr>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8" name="7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sp>
        <p:nvSpPr>
          <p:cNvPr id="2" name="1 CuadroTexto"/>
          <p:cNvSpPr txBox="1"/>
          <p:nvPr/>
        </p:nvSpPr>
        <p:spPr>
          <a:xfrm>
            <a:off x="7141592" y="1052736"/>
            <a:ext cx="1822896" cy="1477328"/>
          </a:xfrm>
          <a:prstGeom prst="rect">
            <a:avLst/>
          </a:prstGeom>
          <a:noFill/>
          <a:ln w="19050">
            <a:solidFill>
              <a:schemeClr val="tx1"/>
            </a:solidFill>
          </a:ln>
        </p:spPr>
        <p:txBody>
          <a:bodyPr wrap="square" rtlCol="0">
            <a:spAutoFit/>
          </a:bodyPr>
          <a:lstStyle/>
          <a:p>
            <a:r>
              <a:rPr lang="en-US"/>
              <a:t>Move  and zoom the molecule (mouse: left button and wheel)</a:t>
            </a:r>
          </a:p>
        </p:txBody>
      </p:sp>
      <p:cxnSp>
        <p:nvCxnSpPr>
          <p:cNvPr id="9" name="8 Conector recto de flecha"/>
          <p:cNvCxnSpPr/>
          <p:nvPr/>
        </p:nvCxnSpPr>
        <p:spPr>
          <a:xfrm flipH="1">
            <a:off x="3014911" y="1791400"/>
            <a:ext cx="4126681" cy="777396"/>
          </a:xfrm>
          <a:prstGeom prst="straightConnector1">
            <a:avLst/>
          </a:prstGeom>
          <a:ln w="254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0" name="9 Rectángulo"/>
          <p:cNvSpPr/>
          <p:nvPr/>
        </p:nvSpPr>
        <p:spPr>
          <a:xfrm>
            <a:off x="251520" y="5085184"/>
            <a:ext cx="2672283" cy="216024"/>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10 CuadroTexto"/>
          <p:cNvSpPr txBox="1"/>
          <p:nvPr/>
        </p:nvSpPr>
        <p:spPr>
          <a:xfrm>
            <a:off x="7141592" y="2564904"/>
            <a:ext cx="1977708" cy="2431435"/>
          </a:xfrm>
          <a:prstGeom prst="rect">
            <a:avLst/>
          </a:prstGeom>
          <a:noFill/>
          <a:ln w="19050">
            <a:solidFill>
              <a:srgbClr val="FF0000"/>
            </a:solidFill>
          </a:ln>
        </p:spPr>
        <p:txBody>
          <a:bodyPr wrap="square" rtlCol="0">
            <a:spAutoFit/>
          </a:bodyPr>
          <a:lstStyle/>
          <a:p>
            <a:r>
              <a:rPr lang="en-US" dirty="0"/>
              <a:t>- EQR: </a:t>
            </a:r>
            <a:r>
              <a:rPr lang="en-US" sz="1400" dirty="0"/>
              <a:t>number of superposed residues</a:t>
            </a:r>
          </a:p>
          <a:p>
            <a:r>
              <a:rPr lang="en-US" dirty="0"/>
              <a:t>- Len1 &amp; Len2 : </a:t>
            </a:r>
            <a:r>
              <a:rPr lang="en-US" sz="1400" dirty="0"/>
              <a:t>Length of the superposed structures</a:t>
            </a:r>
          </a:p>
          <a:p>
            <a:r>
              <a:rPr lang="en-US" dirty="0"/>
              <a:t>- RMSD: </a:t>
            </a:r>
            <a:r>
              <a:rPr lang="en-US" sz="1400" dirty="0">
                <a:hlinkClick r:id="rId4"/>
              </a:rPr>
              <a:t>Root Mean Square Deviation </a:t>
            </a:r>
            <a:r>
              <a:rPr lang="en-US" sz="1400" dirty="0"/>
              <a:t>(average distance between superposed atoms)</a:t>
            </a:r>
          </a:p>
        </p:txBody>
      </p:sp>
      <p:cxnSp>
        <p:nvCxnSpPr>
          <p:cNvPr id="13" name="12 Conector recto de flecha"/>
          <p:cNvCxnSpPr>
            <a:endCxn id="10" idx="3"/>
          </p:cNvCxnSpPr>
          <p:nvPr/>
        </p:nvCxnSpPr>
        <p:spPr>
          <a:xfrm flipH="1">
            <a:off x="2923803" y="4756209"/>
            <a:ext cx="4217789" cy="43698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13 CuadroTexto"/>
          <p:cNvSpPr txBox="1"/>
          <p:nvPr/>
        </p:nvSpPr>
        <p:spPr>
          <a:xfrm>
            <a:off x="7308304" y="5301208"/>
            <a:ext cx="1810996" cy="1477328"/>
          </a:xfrm>
          <a:prstGeom prst="rect">
            <a:avLst/>
          </a:prstGeom>
          <a:noFill/>
          <a:ln w="19050">
            <a:solidFill>
              <a:schemeClr val="tx1"/>
            </a:solidFill>
          </a:ln>
        </p:spPr>
        <p:txBody>
          <a:bodyPr wrap="square" rtlCol="0">
            <a:spAutoFit/>
          </a:bodyPr>
          <a:lstStyle/>
          <a:p>
            <a:r>
              <a:rPr lang="en-US"/>
              <a:t>This alignment is not based on the sequence but based on the structure</a:t>
            </a:r>
          </a:p>
        </p:txBody>
      </p:sp>
      <p:cxnSp>
        <p:nvCxnSpPr>
          <p:cNvPr id="16" name="15 Conector recto de flecha"/>
          <p:cNvCxnSpPr>
            <a:stCxn id="14" idx="1"/>
          </p:cNvCxnSpPr>
          <p:nvPr/>
        </p:nvCxnSpPr>
        <p:spPr>
          <a:xfrm flipH="1">
            <a:off x="6012160" y="6039872"/>
            <a:ext cx="1296144" cy="5342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035376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2 CuadroTexto">
            <a:extLst>
              <a:ext uri="{FF2B5EF4-FFF2-40B4-BE49-F238E27FC236}">
                <a16:creationId xmlns:a16="http://schemas.microsoft.com/office/drawing/2014/main" id="{32364493-7911-A840-B0B6-B2D4A048DC55}"/>
              </a:ext>
            </a:extLst>
          </p:cNvPr>
          <p:cNvSpPr txBox="1"/>
          <p:nvPr/>
        </p:nvSpPr>
        <p:spPr>
          <a:xfrm>
            <a:off x="4524132" y="21266"/>
            <a:ext cx="4595168" cy="1107996"/>
          </a:xfrm>
          <a:prstGeom prst="rect">
            <a:avLst/>
          </a:prstGeom>
          <a:noFill/>
        </p:spPr>
        <p:txBody>
          <a:bodyPr wrap="none" rtlCol="0">
            <a:spAutoFit/>
          </a:bodyPr>
          <a:lstStyle/>
          <a:p>
            <a:pPr algn="r"/>
            <a:r>
              <a:rPr lang="en-US" sz="2800" dirty="0"/>
              <a:t>Structure:</a:t>
            </a:r>
            <a:r>
              <a:rPr lang="en-US" sz="4800" dirty="0"/>
              <a:t> Operations</a:t>
            </a:r>
          </a:p>
          <a:p>
            <a:pPr algn="r"/>
            <a:r>
              <a:rPr lang="en-US" dirty="0"/>
              <a:t>Pairwise Structure superposition</a:t>
            </a:r>
          </a:p>
        </p:txBody>
      </p:sp>
      <p:sp>
        <p:nvSpPr>
          <p:cNvPr id="5" name="TextBox 4">
            <a:extLst>
              <a:ext uri="{FF2B5EF4-FFF2-40B4-BE49-F238E27FC236}">
                <a16:creationId xmlns:a16="http://schemas.microsoft.com/office/drawing/2014/main" id="{EB994383-0E76-E54F-9BBE-B8F88477C600}"/>
              </a:ext>
            </a:extLst>
          </p:cNvPr>
          <p:cNvSpPr txBox="1"/>
          <p:nvPr/>
        </p:nvSpPr>
        <p:spPr>
          <a:xfrm>
            <a:off x="424129" y="1318620"/>
            <a:ext cx="8200006" cy="1323439"/>
          </a:xfrm>
          <a:prstGeom prst="rect">
            <a:avLst/>
          </a:prstGeom>
          <a:noFill/>
          <a:ln w="19050">
            <a:solidFill>
              <a:schemeClr val="tx1"/>
            </a:solidFill>
          </a:ln>
        </p:spPr>
        <p:txBody>
          <a:bodyPr wrap="square" rtlCol="0">
            <a:spAutoFit/>
          </a:bodyPr>
          <a:lstStyle/>
          <a:p>
            <a:r>
              <a:rPr lang="en-US" dirty="0"/>
              <a:t>Use EMBOSS water:</a:t>
            </a:r>
          </a:p>
          <a:p>
            <a:r>
              <a:rPr lang="en-US" dirty="0">
                <a:hlinkClick r:id="rId2"/>
              </a:rPr>
              <a:t>https://www.ebi.ac.uk/Tools/psa/emboss_water/</a:t>
            </a:r>
            <a:endParaRPr lang="en-US" dirty="0"/>
          </a:p>
          <a:p>
            <a:r>
              <a:rPr lang="en-US" dirty="0"/>
              <a:t>And blast2seq:</a:t>
            </a:r>
          </a:p>
          <a:p>
            <a:r>
              <a:rPr lang="en-US" sz="800" dirty="0">
                <a:hlinkClick r:id="rId3"/>
              </a:rPr>
              <a:t>https://blast.ncbi.nlm.nih.gov/Blast.cgi?PAGE=Proteins&amp;PROGRAM=blastp&amp;BLAST_PROGRAMS=blastp&amp;PAGE_TYPE=BlastSearch&amp;BLAST_SPEC=blast2seq&amp;DATABASE=n/a&amp;QUERY=&amp;SUBJECTS=</a:t>
            </a:r>
            <a:endParaRPr lang="en-US" sz="800" dirty="0"/>
          </a:p>
          <a:p>
            <a:r>
              <a:rPr lang="en-US" dirty="0"/>
              <a:t>Compare the 2 sequence alignments obtained with the structural alignment. </a:t>
            </a:r>
          </a:p>
        </p:txBody>
      </p:sp>
      <p:pic>
        <p:nvPicPr>
          <p:cNvPr id="6" name="Picture 5">
            <a:extLst>
              <a:ext uri="{FF2B5EF4-FFF2-40B4-BE49-F238E27FC236}">
                <a16:creationId xmlns:a16="http://schemas.microsoft.com/office/drawing/2014/main" id="{C56F6A12-807C-A041-A792-816142341BA4}"/>
              </a:ext>
            </a:extLst>
          </p:cNvPr>
          <p:cNvPicPr>
            <a:picLocks noChangeAspect="1"/>
          </p:cNvPicPr>
          <p:nvPr/>
        </p:nvPicPr>
        <p:blipFill rotWithShape="1">
          <a:blip r:embed="rId4"/>
          <a:srcRect t="29691"/>
          <a:stretch/>
        </p:blipFill>
        <p:spPr>
          <a:xfrm>
            <a:off x="301062" y="2780928"/>
            <a:ext cx="4680520" cy="2387248"/>
          </a:xfrm>
          <a:prstGeom prst="rect">
            <a:avLst/>
          </a:prstGeom>
        </p:spPr>
      </p:pic>
      <p:pic>
        <p:nvPicPr>
          <p:cNvPr id="7" name="Picture 6">
            <a:extLst>
              <a:ext uri="{FF2B5EF4-FFF2-40B4-BE49-F238E27FC236}">
                <a16:creationId xmlns:a16="http://schemas.microsoft.com/office/drawing/2014/main" id="{08117372-5B48-1B49-9B81-E37103B43ABE}"/>
              </a:ext>
            </a:extLst>
          </p:cNvPr>
          <p:cNvPicPr>
            <a:picLocks noChangeAspect="1"/>
          </p:cNvPicPr>
          <p:nvPr/>
        </p:nvPicPr>
        <p:blipFill rotWithShape="1">
          <a:blip r:embed="rId5"/>
          <a:srcRect r="9929"/>
          <a:stretch/>
        </p:blipFill>
        <p:spPr>
          <a:xfrm>
            <a:off x="4981582" y="3276595"/>
            <a:ext cx="4118046" cy="1633682"/>
          </a:xfrm>
          <a:prstGeom prst="rect">
            <a:avLst/>
          </a:prstGeom>
        </p:spPr>
      </p:pic>
      <p:pic>
        <p:nvPicPr>
          <p:cNvPr id="8" name="Picture 3">
            <a:extLst>
              <a:ext uri="{FF2B5EF4-FFF2-40B4-BE49-F238E27FC236}">
                <a16:creationId xmlns:a16="http://schemas.microsoft.com/office/drawing/2014/main" id="{B9EF9A16-7BCD-DE48-9ACD-3DC62B85D50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115" t="67719" r="22832" b="13465"/>
          <a:stretch/>
        </p:blipFill>
        <p:spPr bwMode="auto">
          <a:xfrm>
            <a:off x="518284" y="5188015"/>
            <a:ext cx="8254388" cy="16336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a:extLst>
              <a:ext uri="{FF2B5EF4-FFF2-40B4-BE49-F238E27FC236}">
                <a16:creationId xmlns:a16="http://schemas.microsoft.com/office/drawing/2014/main" id="{E4C7433E-08B9-6B4B-AB8B-FC685E85D94F}"/>
              </a:ext>
            </a:extLst>
          </p:cNvPr>
          <p:cNvSpPr/>
          <p:nvPr/>
        </p:nvSpPr>
        <p:spPr>
          <a:xfrm>
            <a:off x="316197" y="939369"/>
            <a:ext cx="1940916" cy="369332"/>
          </a:xfrm>
          <a:prstGeom prst="rect">
            <a:avLst/>
          </a:prstGeom>
        </p:spPr>
        <p:txBody>
          <a:bodyPr wrap="none">
            <a:spAutoFit/>
          </a:bodyPr>
          <a:lstStyle/>
          <a:p>
            <a:r>
              <a:rPr lang="en-US" dirty="0"/>
              <a:t>Proposed exercise:</a:t>
            </a:r>
          </a:p>
        </p:txBody>
      </p:sp>
    </p:spTree>
    <p:extLst>
      <p:ext uri="{BB962C8B-B14F-4D97-AF65-F5344CB8AC3E}">
        <p14:creationId xmlns:p14="http://schemas.microsoft.com/office/powerpoint/2010/main" val="34467085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3C1B9E-CCB2-8A4C-B348-C4EB01B8C6BB}"/>
              </a:ext>
            </a:extLst>
          </p:cNvPr>
          <p:cNvPicPr>
            <a:picLocks noChangeAspect="1"/>
          </p:cNvPicPr>
          <p:nvPr/>
        </p:nvPicPr>
        <p:blipFill>
          <a:blip r:embed="rId2"/>
          <a:stretch>
            <a:fillRect/>
          </a:stretch>
        </p:blipFill>
        <p:spPr>
          <a:xfrm>
            <a:off x="21704" y="1275065"/>
            <a:ext cx="6247407" cy="4307869"/>
          </a:xfrm>
          <a:prstGeom prst="rect">
            <a:avLst/>
          </a:prstGeom>
        </p:spPr>
      </p:pic>
      <p:sp>
        <p:nvSpPr>
          <p:cNvPr id="3" name="2 CuadroTexto"/>
          <p:cNvSpPr txBox="1"/>
          <p:nvPr/>
        </p:nvSpPr>
        <p:spPr>
          <a:xfrm>
            <a:off x="6384192" y="21266"/>
            <a:ext cx="2735108" cy="1107996"/>
          </a:xfrm>
          <a:prstGeom prst="rect">
            <a:avLst/>
          </a:prstGeom>
          <a:noFill/>
        </p:spPr>
        <p:txBody>
          <a:bodyPr wrap="none" rtlCol="0">
            <a:spAutoFit/>
          </a:bodyPr>
          <a:lstStyle/>
          <a:p>
            <a:pPr algn="r"/>
            <a:r>
              <a:rPr lang="en-US" sz="2800"/>
              <a:t>Structure:</a:t>
            </a:r>
            <a:r>
              <a:rPr lang="en-US" sz="4800"/>
              <a:t> Dali</a:t>
            </a:r>
          </a:p>
          <a:p>
            <a:pPr algn="r"/>
            <a:r>
              <a:rPr lang="en-US"/>
              <a:t>Database Structure search</a:t>
            </a:r>
          </a:p>
        </p:txBody>
      </p:sp>
      <p:sp>
        <p:nvSpPr>
          <p:cNvPr id="2" name="1 CuadroTexto"/>
          <p:cNvSpPr txBox="1"/>
          <p:nvPr/>
        </p:nvSpPr>
        <p:spPr>
          <a:xfrm>
            <a:off x="6643677" y="1275065"/>
            <a:ext cx="2483767" cy="5355312"/>
          </a:xfrm>
          <a:prstGeom prst="rect">
            <a:avLst/>
          </a:prstGeom>
          <a:noFill/>
        </p:spPr>
        <p:txBody>
          <a:bodyPr wrap="square" rtlCol="0">
            <a:spAutoFit/>
          </a:bodyPr>
          <a:lstStyle/>
          <a:p>
            <a:r>
              <a:rPr lang="en-US" dirty="0"/>
              <a:t>We can search against  the whole </a:t>
            </a:r>
            <a:r>
              <a:rPr lang="en-US" dirty="0" err="1"/>
              <a:t>pdb</a:t>
            </a:r>
            <a:r>
              <a:rPr lang="en-US" dirty="0"/>
              <a:t> database using a structure, not a sequence, with</a:t>
            </a:r>
            <a:br>
              <a:rPr lang="en-US" dirty="0"/>
            </a:br>
            <a:r>
              <a:rPr lang="en-US" b="1" dirty="0"/>
              <a:t>Dali server</a:t>
            </a:r>
          </a:p>
          <a:p>
            <a:endParaRPr lang="en-US" dirty="0"/>
          </a:p>
          <a:p>
            <a:r>
              <a:rPr lang="en-US" dirty="0"/>
              <a:t>This way we can find similar proteins that, using just a sequence search method, could not be found.</a:t>
            </a:r>
          </a:p>
          <a:p>
            <a:endParaRPr lang="en-US" dirty="0"/>
          </a:p>
          <a:p>
            <a:r>
              <a:rPr lang="en-US" b="1" dirty="0"/>
              <a:t>NO SEQUENCE INFORMATION IS USED HERE</a:t>
            </a:r>
            <a:r>
              <a:rPr lang="en-US" dirty="0"/>
              <a:t>. Only structure (XYZ coordinates of some of some of the atoms common in all </a:t>
            </a:r>
            <a:r>
              <a:rPr lang="en-US" dirty="0" err="1"/>
              <a:t>aminoacids</a:t>
            </a:r>
            <a:r>
              <a:rPr lang="en-US" dirty="0"/>
              <a:t>)</a:t>
            </a:r>
          </a:p>
        </p:txBody>
      </p:sp>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0367" y="3813966"/>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336" y="5194210"/>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8578" y="4602727"/>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714620" y="390598"/>
            <a:ext cx="4078168" cy="369332"/>
          </a:xfrm>
          <a:prstGeom prst="rect">
            <a:avLst/>
          </a:prstGeom>
          <a:noFill/>
        </p:spPr>
        <p:txBody>
          <a:bodyPr wrap="none" rtlCol="0">
            <a:spAutoFit/>
          </a:bodyPr>
          <a:lstStyle/>
          <a:p>
            <a:r>
              <a:rPr lang="en-US" dirty="0">
                <a:hlinkClick r:id="rId4"/>
              </a:rPr>
              <a:t>http://ekhidna2.biocenter.helsinki.fi/dali/</a:t>
            </a:r>
            <a:endParaRPr lang="en-US" dirty="0"/>
          </a:p>
        </p:txBody>
      </p:sp>
      <p:pic>
        <p:nvPicPr>
          <p:cNvPr id="10" name="Picture 5" descr="C:\Users\admin_local\AppData\Local\Microsoft\Windows\Temporary Internet Files\Content.IE5\8UJKXJHP\550px-Pointing_hand_cursor_vector.svg[1].png">
            <a:extLst>
              <a:ext uri="{FF2B5EF4-FFF2-40B4-BE49-F238E27FC236}">
                <a16:creationId xmlns:a16="http://schemas.microsoft.com/office/drawing/2014/main" id="{DF8A92F8-8D42-8249-ABDC-3EC121A1437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8578" y="2640539"/>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780FE12-25C7-084B-9D8B-F288F646E591}"/>
              </a:ext>
            </a:extLst>
          </p:cNvPr>
          <p:cNvSpPr txBox="1"/>
          <p:nvPr/>
        </p:nvSpPr>
        <p:spPr>
          <a:xfrm>
            <a:off x="1475656" y="6098069"/>
            <a:ext cx="1731511" cy="646331"/>
          </a:xfrm>
          <a:prstGeom prst="rect">
            <a:avLst/>
          </a:prstGeom>
          <a:noFill/>
          <a:ln w="19050">
            <a:solidFill>
              <a:schemeClr val="tx1"/>
            </a:solidFill>
          </a:ln>
        </p:spPr>
        <p:txBody>
          <a:bodyPr wrap="square" rtlCol="0">
            <a:spAutoFit/>
          </a:bodyPr>
          <a:lstStyle/>
          <a:p>
            <a:r>
              <a:rPr lang="en-US" dirty="0"/>
              <a:t>Your email here, not mine!</a:t>
            </a:r>
          </a:p>
        </p:txBody>
      </p:sp>
      <p:cxnSp>
        <p:nvCxnSpPr>
          <p:cNvPr id="13" name="Straight Arrow Connector 12">
            <a:extLst>
              <a:ext uri="{FF2B5EF4-FFF2-40B4-BE49-F238E27FC236}">
                <a16:creationId xmlns:a16="http://schemas.microsoft.com/office/drawing/2014/main" id="{96951DD8-1E55-CE4D-B622-41E8C546FB4D}"/>
              </a:ext>
            </a:extLst>
          </p:cNvPr>
          <p:cNvCxnSpPr>
            <a:stCxn id="12" idx="1"/>
          </p:cNvCxnSpPr>
          <p:nvPr/>
        </p:nvCxnSpPr>
        <p:spPr>
          <a:xfrm flipH="1" flipV="1">
            <a:off x="971600" y="4602727"/>
            <a:ext cx="504056" cy="181850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198E7AD4-2D7C-7243-8C17-8EE1F4351868}"/>
              </a:ext>
            </a:extLst>
          </p:cNvPr>
          <p:cNvSpPr txBox="1"/>
          <p:nvPr/>
        </p:nvSpPr>
        <p:spPr>
          <a:xfrm>
            <a:off x="4512724" y="5497904"/>
            <a:ext cx="1731511" cy="1200329"/>
          </a:xfrm>
          <a:prstGeom prst="rect">
            <a:avLst/>
          </a:prstGeom>
          <a:noFill/>
          <a:ln w="19050">
            <a:solidFill>
              <a:schemeClr val="tx1"/>
            </a:solidFill>
          </a:ln>
        </p:spPr>
        <p:txBody>
          <a:bodyPr wrap="square" rtlCol="0">
            <a:spAutoFit/>
          </a:bodyPr>
          <a:lstStyle/>
          <a:p>
            <a:r>
              <a:rPr lang="en-US" dirty="0"/>
              <a:t>Make sure you delete all the text, leaving only this:  4byzA</a:t>
            </a:r>
          </a:p>
        </p:txBody>
      </p:sp>
      <p:cxnSp>
        <p:nvCxnSpPr>
          <p:cNvPr id="16" name="Straight Arrow Connector 15">
            <a:extLst>
              <a:ext uri="{FF2B5EF4-FFF2-40B4-BE49-F238E27FC236}">
                <a16:creationId xmlns:a16="http://schemas.microsoft.com/office/drawing/2014/main" id="{2A41A75E-59FF-2F4D-AB35-DA2AF3A84926}"/>
              </a:ext>
            </a:extLst>
          </p:cNvPr>
          <p:cNvCxnSpPr>
            <a:cxnSpLocks/>
            <a:stCxn id="15" idx="1"/>
          </p:cNvCxnSpPr>
          <p:nvPr/>
        </p:nvCxnSpPr>
        <p:spPr>
          <a:xfrm flipH="1" flipV="1">
            <a:off x="849502" y="3813966"/>
            <a:ext cx="3663222" cy="228410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471373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t="11914" r="25938" b="57617"/>
          <a:stretch/>
        </p:blipFill>
        <p:spPr bwMode="auto">
          <a:xfrm>
            <a:off x="190500" y="1124744"/>
            <a:ext cx="8015547" cy="26380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4573505" y="21266"/>
            <a:ext cx="4545795" cy="1107996"/>
          </a:xfrm>
          <a:prstGeom prst="rect">
            <a:avLst/>
          </a:prstGeom>
          <a:noFill/>
        </p:spPr>
        <p:txBody>
          <a:bodyPr wrap="none" rtlCol="0">
            <a:spAutoFit/>
          </a:bodyPr>
          <a:lstStyle/>
          <a:p>
            <a:pPr algn="r"/>
            <a:r>
              <a:rPr lang="en-US" sz="2800"/>
              <a:t>Structure:</a:t>
            </a:r>
            <a:r>
              <a:rPr lang="en-US" sz="4800"/>
              <a:t> Operations</a:t>
            </a:r>
          </a:p>
          <a:p>
            <a:pPr algn="r"/>
            <a:r>
              <a:rPr lang="en-US"/>
              <a:t>Database Structure search</a:t>
            </a:r>
          </a:p>
        </p:txBody>
      </p:sp>
      <p:sp>
        <p:nvSpPr>
          <p:cNvPr id="5" name="4 Cerrar llave"/>
          <p:cNvSpPr/>
          <p:nvPr/>
        </p:nvSpPr>
        <p:spPr>
          <a:xfrm>
            <a:off x="2716762" y="2204864"/>
            <a:ext cx="144016" cy="720080"/>
          </a:xfrm>
          <a:prstGeom prst="rightBrace">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a-ES"/>
          </a:p>
        </p:txBody>
      </p:sp>
      <p:sp>
        <p:nvSpPr>
          <p:cNvPr id="10" name="9 Cerrar llave"/>
          <p:cNvSpPr/>
          <p:nvPr/>
        </p:nvSpPr>
        <p:spPr>
          <a:xfrm>
            <a:off x="2725282" y="3068960"/>
            <a:ext cx="144016" cy="693812"/>
          </a:xfrm>
          <a:prstGeom prst="rightBrace">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a-ES"/>
          </a:p>
        </p:txBody>
      </p:sp>
      <p:sp>
        <p:nvSpPr>
          <p:cNvPr id="6" name="5 CuadroTexto"/>
          <p:cNvSpPr txBox="1"/>
          <p:nvPr/>
        </p:nvSpPr>
        <p:spPr>
          <a:xfrm>
            <a:off x="3275856" y="2549488"/>
            <a:ext cx="5450018" cy="830997"/>
          </a:xfrm>
          <a:prstGeom prst="rect">
            <a:avLst/>
          </a:prstGeom>
          <a:noFill/>
          <a:ln w="19050">
            <a:solidFill>
              <a:schemeClr val="tx1"/>
            </a:solidFill>
          </a:ln>
        </p:spPr>
        <p:txBody>
          <a:bodyPr wrap="none" rtlCol="0">
            <a:spAutoFit/>
          </a:bodyPr>
          <a:lstStyle/>
          <a:p>
            <a:r>
              <a:rPr lang="ca-ES" sz="1200" err="1"/>
              <a:t>Different</a:t>
            </a:r>
            <a:r>
              <a:rPr lang="ca-ES" sz="1200"/>
              <a:t> sets of </a:t>
            </a:r>
            <a:r>
              <a:rPr lang="ca-ES" sz="1200" err="1"/>
              <a:t>redundancy</a:t>
            </a:r>
            <a:r>
              <a:rPr lang="ca-ES" sz="1200"/>
              <a:t> i </a:t>
            </a:r>
            <a:r>
              <a:rPr lang="ca-ES" sz="1200" err="1"/>
              <a:t>the</a:t>
            </a:r>
            <a:r>
              <a:rPr lang="ca-ES" sz="1200"/>
              <a:t> </a:t>
            </a:r>
            <a:r>
              <a:rPr lang="ca-ES" sz="1200" err="1"/>
              <a:t>database</a:t>
            </a:r>
            <a:r>
              <a:rPr lang="ca-ES" sz="1200"/>
              <a:t>:</a:t>
            </a:r>
          </a:p>
          <a:p>
            <a:r>
              <a:rPr lang="ca-ES" sz="1200"/>
              <a:t>PDB25: </a:t>
            </a:r>
            <a:r>
              <a:rPr lang="ca-ES" sz="1200" err="1"/>
              <a:t>selection</a:t>
            </a:r>
            <a:r>
              <a:rPr lang="ca-ES" sz="1200"/>
              <a:t> of </a:t>
            </a:r>
            <a:r>
              <a:rPr lang="ca-ES" sz="1200" err="1"/>
              <a:t>pdb</a:t>
            </a:r>
            <a:r>
              <a:rPr lang="ca-ES" sz="1200"/>
              <a:t> </a:t>
            </a:r>
            <a:r>
              <a:rPr lang="ca-ES" sz="1200" err="1"/>
              <a:t>structures</a:t>
            </a:r>
            <a:r>
              <a:rPr lang="ca-ES" sz="1200"/>
              <a:t> </a:t>
            </a:r>
            <a:r>
              <a:rPr lang="ca-ES" sz="1200" err="1"/>
              <a:t>which</a:t>
            </a:r>
            <a:r>
              <a:rPr lang="ca-ES" sz="1200"/>
              <a:t> </a:t>
            </a:r>
            <a:r>
              <a:rPr lang="ca-ES" sz="1200" err="1"/>
              <a:t>are</a:t>
            </a:r>
            <a:r>
              <a:rPr lang="ca-ES" sz="1200"/>
              <a:t> </a:t>
            </a:r>
            <a:r>
              <a:rPr lang="ca-ES" sz="1200" err="1"/>
              <a:t>less</a:t>
            </a:r>
            <a:r>
              <a:rPr lang="ca-ES" sz="1200"/>
              <a:t> </a:t>
            </a:r>
            <a:r>
              <a:rPr lang="ca-ES" sz="1200" err="1"/>
              <a:t>than</a:t>
            </a:r>
            <a:r>
              <a:rPr lang="ca-ES" sz="1200"/>
              <a:t> 25 % </a:t>
            </a:r>
            <a:r>
              <a:rPr lang="ca-ES" sz="1200" err="1"/>
              <a:t>identical</a:t>
            </a:r>
            <a:r>
              <a:rPr lang="ca-ES" sz="1200"/>
              <a:t> in </a:t>
            </a:r>
            <a:r>
              <a:rPr lang="ca-ES" sz="1200" err="1"/>
              <a:t>its</a:t>
            </a:r>
            <a:r>
              <a:rPr lang="ca-ES" sz="1200"/>
              <a:t> </a:t>
            </a:r>
            <a:r>
              <a:rPr lang="ca-ES" sz="1200" err="1"/>
              <a:t>sequence</a:t>
            </a:r>
            <a:endParaRPr lang="ca-ES" sz="1200"/>
          </a:p>
          <a:p>
            <a:r>
              <a:rPr lang="ca-ES" sz="1200"/>
              <a:t>PDB50: </a:t>
            </a:r>
            <a:r>
              <a:rPr lang="ca-ES" sz="1200" err="1"/>
              <a:t>selection</a:t>
            </a:r>
            <a:r>
              <a:rPr lang="ca-ES" sz="1200"/>
              <a:t> of </a:t>
            </a:r>
            <a:r>
              <a:rPr lang="ca-ES" sz="1200" err="1"/>
              <a:t>pdb</a:t>
            </a:r>
            <a:r>
              <a:rPr lang="ca-ES" sz="1200"/>
              <a:t> </a:t>
            </a:r>
            <a:r>
              <a:rPr lang="ca-ES" sz="1200" err="1"/>
              <a:t>structures</a:t>
            </a:r>
            <a:r>
              <a:rPr lang="ca-ES" sz="1200"/>
              <a:t> </a:t>
            </a:r>
            <a:r>
              <a:rPr lang="ca-ES" sz="1200" err="1"/>
              <a:t>which</a:t>
            </a:r>
            <a:r>
              <a:rPr lang="ca-ES" sz="1200"/>
              <a:t> </a:t>
            </a:r>
            <a:r>
              <a:rPr lang="ca-ES" sz="1200" err="1"/>
              <a:t>are</a:t>
            </a:r>
            <a:r>
              <a:rPr lang="ca-ES" sz="1200"/>
              <a:t> </a:t>
            </a:r>
            <a:r>
              <a:rPr lang="ca-ES" sz="1200" err="1"/>
              <a:t>less</a:t>
            </a:r>
            <a:r>
              <a:rPr lang="ca-ES" sz="1200"/>
              <a:t> </a:t>
            </a:r>
            <a:r>
              <a:rPr lang="ca-ES" sz="1200" err="1"/>
              <a:t>than</a:t>
            </a:r>
            <a:r>
              <a:rPr lang="ca-ES" sz="1200"/>
              <a:t> 50 % </a:t>
            </a:r>
            <a:r>
              <a:rPr lang="ca-ES" sz="1200" err="1"/>
              <a:t>identical</a:t>
            </a:r>
            <a:r>
              <a:rPr lang="ca-ES" sz="1200"/>
              <a:t> in </a:t>
            </a:r>
            <a:r>
              <a:rPr lang="ca-ES" sz="1200" err="1"/>
              <a:t>its</a:t>
            </a:r>
            <a:r>
              <a:rPr lang="ca-ES" sz="1200"/>
              <a:t> </a:t>
            </a:r>
            <a:r>
              <a:rPr lang="ca-ES" sz="1200" err="1"/>
              <a:t>sequence</a:t>
            </a:r>
            <a:endParaRPr lang="ca-ES" sz="1200"/>
          </a:p>
          <a:p>
            <a:r>
              <a:rPr lang="ca-ES" sz="1200"/>
              <a:t>PDB90: </a:t>
            </a:r>
            <a:r>
              <a:rPr lang="ca-ES" sz="1200" err="1"/>
              <a:t>selection</a:t>
            </a:r>
            <a:r>
              <a:rPr lang="ca-ES" sz="1200"/>
              <a:t> of </a:t>
            </a:r>
            <a:r>
              <a:rPr lang="ca-ES" sz="1200" err="1"/>
              <a:t>pdb</a:t>
            </a:r>
            <a:r>
              <a:rPr lang="ca-ES" sz="1200"/>
              <a:t> </a:t>
            </a:r>
            <a:r>
              <a:rPr lang="ca-ES" sz="1200" err="1"/>
              <a:t>structures</a:t>
            </a:r>
            <a:r>
              <a:rPr lang="ca-ES" sz="1200"/>
              <a:t> </a:t>
            </a:r>
            <a:r>
              <a:rPr lang="ca-ES" sz="1200" err="1"/>
              <a:t>which</a:t>
            </a:r>
            <a:r>
              <a:rPr lang="ca-ES" sz="1200"/>
              <a:t> </a:t>
            </a:r>
            <a:r>
              <a:rPr lang="ca-ES" sz="1200" err="1"/>
              <a:t>are</a:t>
            </a:r>
            <a:r>
              <a:rPr lang="ca-ES" sz="1200"/>
              <a:t> </a:t>
            </a:r>
            <a:r>
              <a:rPr lang="ca-ES" sz="1200" err="1"/>
              <a:t>less</a:t>
            </a:r>
            <a:r>
              <a:rPr lang="ca-ES" sz="1200"/>
              <a:t> </a:t>
            </a:r>
            <a:r>
              <a:rPr lang="ca-ES" sz="1200" err="1"/>
              <a:t>than</a:t>
            </a:r>
            <a:r>
              <a:rPr lang="ca-ES" sz="1200"/>
              <a:t> 90 % </a:t>
            </a:r>
            <a:r>
              <a:rPr lang="ca-ES" sz="1200" err="1"/>
              <a:t>identical</a:t>
            </a:r>
            <a:r>
              <a:rPr lang="ca-ES" sz="1200"/>
              <a:t> in </a:t>
            </a:r>
            <a:r>
              <a:rPr lang="ca-ES" sz="1200" err="1"/>
              <a:t>its</a:t>
            </a:r>
            <a:r>
              <a:rPr lang="ca-ES" sz="1200"/>
              <a:t> </a:t>
            </a:r>
            <a:r>
              <a:rPr lang="ca-ES" sz="1200" err="1"/>
              <a:t>sequence</a:t>
            </a:r>
            <a:endParaRPr lang="ca-ES" sz="1200"/>
          </a:p>
        </p:txBody>
      </p:sp>
      <p:pic>
        <p:nvPicPr>
          <p:cNvPr id="12"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8579" y="2915514"/>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069242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73505" y="21266"/>
            <a:ext cx="4545795" cy="1107996"/>
          </a:xfrm>
          <a:prstGeom prst="rect">
            <a:avLst/>
          </a:prstGeom>
          <a:noFill/>
        </p:spPr>
        <p:txBody>
          <a:bodyPr wrap="none" rtlCol="0">
            <a:spAutoFit/>
          </a:bodyPr>
          <a:lstStyle/>
          <a:p>
            <a:pPr algn="r"/>
            <a:r>
              <a:rPr lang="en-US" sz="2800"/>
              <a:t>Structure:</a:t>
            </a:r>
            <a:r>
              <a:rPr lang="en-US" sz="4800"/>
              <a:t> Operations</a:t>
            </a:r>
          </a:p>
          <a:p>
            <a:pPr algn="r"/>
            <a:r>
              <a:rPr lang="en-US"/>
              <a:t>Database Structure search</a:t>
            </a:r>
          </a:p>
        </p:txBody>
      </p:sp>
      <p:sp>
        <p:nvSpPr>
          <p:cNvPr id="4" name="3 CuadroTexto"/>
          <p:cNvSpPr txBox="1"/>
          <p:nvPr/>
        </p:nvSpPr>
        <p:spPr>
          <a:xfrm>
            <a:off x="107504" y="672951"/>
            <a:ext cx="5808450" cy="307777"/>
          </a:xfrm>
          <a:prstGeom prst="rect">
            <a:avLst/>
          </a:prstGeom>
          <a:noFill/>
          <a:ln w="19050">
            <a:noFill/>
          </a:ln>
        </p:spPr>
        <p:txBody>
          <a:bodyPr wrap="none" rtlCol="0">
            <a:spAutoFit/>
          </a:bodyPr>
          <a:lstStyle/>
          <a:p>
            <a:r>
              <a:rPr lang="en-US" sz="1400">
                <a:hlinkClick r:id="rId2"/>
              </a:rPr>
              <a:t>http://ekhidna2.biocenter.helsinki.fi/barcosel/tmp//4byzAPILUS//4byzA.html</a:t>
            </a:r>
            <a:endParaRPr lang="en-US" sz="1400"/>
          </a:p>
        </p:txBody>
      </p:sp>
      <p:pic>
        <p:nvPicPr>
          <p:cNvPr id="1024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613" r="27619" b="4613"/>
          <a:stretch/>
        </p:blipFill>
        <p:spPr bwMode="auto">
          <a:xfrm>
            <a:off x="406670" y="1129262"/>
            <a:ext cx="5444508" cy="5462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440037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73505" y="21266"/>
            <a:ext cx="4545795" cy="1107996"/>
          </a:xfrm>
          <a:prstGeom prst="rect">
            <a:avLst/>
          </a:prstGeom>
          <a:noFill/>
        </p:spPr>
        <p:txBody>
          <a:bodyPr wrap="none" rtlCol="0">
            <a:spAutoFit/>
          </a:bodyPr>
          <a:lstStyle/>
          <a:p>
            <a:pPr algn="r"/>
            <a:r>
              <a:rPr lang="en-US" sz="2800"/>
              <a:t>Structure:</a:t>
            </a:r>
            <a:r>
              <a:rPr lang="en-US" sz="4800"/>
              <a:t> Operations</a:t>
            </a:r>
          </a:p>
          <a:p>
            <a:pPr algn="r"/>
            <a:r>
              <a:rPr lang="en-US"/>
              <a:t>Database Structure search</a:t>
            </a:r>
          </a:p>
        </p:txBody>
      </p:sp>
      <p:sp>
        <p:nvSpPr>
          <p:cNvPr id="4" name="3 CuadroTexto"/>
          <p:cNvSpPr txBox="1"/>
          <p:nvPr/>
        </p:nvSpPr>
        <p:spPr>
          <a:xfrm>
            <a:off x="107504" y="672951"/>
            <a:ext cx="5808450" cy="307777"/>
          </a:xfrm>
          <a:prstGeom prst="rect">
            <a:avLst/>
          </a:prstGeom>
          <a:noFill/>
          <a:ln w="19050">
            <a:noFill/>
          </a:ln>
        </p:spPr>
        <p:txBody>
          <a:bodyPr wrap="none" rtlCol="0">
            <a:spAutoFit/>
          </a:bodyPr>
          <a:lstStyle/>
          <a:p>
            <a:r>
              <a:rPr lang="en-US" sz="1400">
                <a:hlinkClick r:id="rId2"/>
              </a:rPr>
              <a:t>http://ekhidna2.biocenter.helsinki.fi/barcosel/tmp//4byzAPILUS//4byzA.html</a:t>
            </a:r>
            <a:endParaRPr lang="en-US" sz="1400"/>
          </a:p>
        </p:txBody>
      </p:sp>
      <p:pic>
        <p:nvPicPr>
          <p:cNvPr id="1024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613" r="27619" b="25065"/>
          <a:stretch/>
        </p:blipFill>
        <p:spPr bwMode="auto">
          <a:xfrm>
            <a:off x="179512" y="1988841"/>
            <a:ext cx="6264696" cy="4869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1403648" y="1403151"/>
            <a:ext cx="4923972" cy="523220"/>
          </a:xfrm>
          <a:prstGeom prst="rect">
            <a:avLst/>
          </a:prstGeom>
          <a:solidFill>
            <a:schemeClr val="bg1">
              <a:alpha val="60000"/>
            </a:schemeClr>
          </a:solidFill>
          <a:ln w="19050">
            <a:solidFill>
              <a:schemeClr val="tx1"/>
            </a:solidFill>
          </a:ln>
        </p:spPr>
        <p:txBody>
          <a:bodyPr wrap="square" rtlCol="0">
            <a:spAutoFit/>
          </a:bodyPr>
          <a:lstStyle/>
          <a:p>
            <a:r>
              <a:rPr lang="en-US" sz="1400" b="1"/>
              <a:t>RMSD</a:t>
            </a:r>
            <a:r>
              <a:rPr lang="en-US" sz="1400"/>
              <a:t>: average distance between superposed atoms ( in general below 3 indicates that the structures are really similar) </a:t>
            </a:r>
          </a:p>
        </p:txBody>
      </p:sp>
      <p:cxnSp>
        <p:nvCxnSpPr>
          <p:cNvPr id="6" name="5 Conector recto de flecha"/>
          <p:cNvCxnSpPr/>
          <p:nvPr/>
        </p:nvCxnSpPr>
        <p:spPr>
          <a:xfrm>
            <a:off x="1547664" y="1912194"/>
            <a:ext cx="0" cy="2596926"/>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 name="6 CuadroTexto"/>
          <p:cNvSpPr txBox="1"/>
          <p:nvPr/>
        </p:nvSpPr>
        <p:spPr>
          <a:xfrm>
            <a:off x="1771292" y="2123564"/>
            <a:ext cx="3520788" cy="523220"/>
          </a:xfrm>
          <a:prstGeom prst="rect">
            <a:avLst/>
          </a:prstGeom>
          <a:solidFill>
            <a:schemeClr val="bg1">
              <a:alpha val="60000"/>
            </a:schemeClr>
          </a:solidFill>
          <a:ln w="19050">
            <a:solidFill>
              <a:schemeClr val="tx1"/>
            </a:solidFill>
          </a:ln>
        </p:spPr>
        <p:txBody>
          <a:bodyPr wrap="square" rtlCol="0">
            <a:spAutoFit/>
          </a:bodyPr>
          <a:lstStyle/>
          <a:p>
            <a:r>
              <a:rPr lang="en-US" sz="1400" b="1" err="1"/>
              <a:t>lali</a:t>
            </a:r>
            <a:r>
              <a:rPr lang="en-US" sz="1400"/>
              <a:t>: number of superposed residues (residues that form similar structures in both proteins)</a:t>
            </a:r>
          </a:p>
        </p:txBody>
      </p:sp>
      <p:cxnSp>
        <p:nvCxnSpPr>
          <p:cNvPr id="8" name="7 Conector recto de flecha"/>
          <p:cNvCxnSpPr/>
          <p:nvPr/>
        </p:nvCxnSpPr>
        <p:spPr>
          <a:xfrm>
            <a:off x="1835696" y="2646784"/>
            <a:ext cx="0" cy="187196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 name="8 CuadroTexto"/>
          <p:cNvSpPr txBox="1"/>
          <p:nvPr/>
        </p:nvSpPr>
        <p:spPr>
          <a:xfrm>
            <a:off x="1979712" y="2761764"/>
            <a:ext cx="2593793" cy="523220"/>
          </a:xfrm>
          <a:prstGeom prst="rect">
            <a:avLst/>
          </a:prstGeom>
          <a:solidFill>
            <a:schemeClr val="bg1">
              <a:alpha val="60000"/>
            </a:schemeClr>
          </a:solidFill>
          <a:ln w="19050">
            <a:solidFill>
              <a:schemeClr val="tx1"/>
            </a:solidFill>
          </a:ln>
        </p:spPr>
        <p:txBody>
          <a:bodyPr wrap="square" rtlCol="0">
            <a:spAutoFit/>
          </a:bodyPr>
          <a:lstStyle/>
          <a:p>
            <a:r>
              <a:rPr lang="en-US" sz="1400" b="1" err="1"/>
              <a:t>nres</a:t>
            </a:r>
            <a:r>
              <a:rPr lang="en-US" sz="1400"/>
              <a:t>: number residues in the </a:t>
            </a:r>
            <a:r>
              <a:rPr lang="en-US" sz="1400" err="1"/>
              <a:t>pdb</a:t>
            </a:r>
            <a:r>
              <a:rPr lang="en-US" sz="1400"/>
              <a:t> structure that matches our query</a:t>
            </a:r>
          </a:p>
        </p:txBody>
      </p:sp>
      <p:cxnSp>
        <p:nvCxnSpPr>
          <p:cNvPr id="10" name="9 Conector recto de flecha"/>
          <p:cNvCxnSpPr/>
          <p:nvPr/>
        </p:nvCxnSpPr>
        <p:spPr>
          <a:xfrm>
            <a:off x="2123728" y="3284984"/>
            <a:ext cx="0" cy="125254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1" name="10 CuadroTexto"/>
          <p:cNvSpPr txBox="1"/>
          <p:nvPr/>
        </p:nvSpPr>
        <p:spPr>
          <a:xfrm>
            <a:off x="2338247" y="3409836"/>
            <a:ext cx="2593793" cy="307777"/>
          </a:xfrm>
          <a:prstGeom prst="rect">
            <a:avLst/>
          </a:prstGeom>
          <a:solidFill>
            <a:schemeClr val="bg1">
              <a:alpha val="60000"/>
            </a:schemeClr>
          </a:solidFill>
          <a:ln w="19050">
            <a:solidFill>
              <a:schemeClr val="tx1"/>
            </a:solidFill>
          </a:ln>
        </p:spPr>
        <p:txBody>
          <a:bodyPr wrap="square" rtlCol="0">
            <a:spAutoFit/>
          </a:bodyPr>
          <a:lstStyle/>
          <a:p>
            <a:r>
              <a:rPr lang="en-US" sz="1400" b="1"/>
              <a:t>%id</a:t>
            </a:r>
            <a:r>
              <a:rPr lang="en-US" sz="1400"/>
              <a:t>: % of sequence identity</a:t>
            </a:r>
          </a:p>
        </p:txBody>
      </p:sp>
      <p:cxnSp>
        <p:nvCxnSpPr>
          <p:cNvPr id="12" name="11 Conector recto de flecha"/>
          <p:cNvCxnSpPr/>
          <p:nvPr/>
        </p:nvCxnSpPr>
        <p:spPr>
          <a:xfrm>
            <a:off x="2411760" y="3717613"/>
            <a:ext cx="0" cy="819913"/>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12 CuadroTexto"/>
          <p:cNvSpPr txBox="1"/>
          <p:nvPr/>
        </p:nvSpPr>
        <p:spPr>
          <a:xfrm>
            <a:off x="35496" y="332656"/>
            <a:ext cx="5472608" cy="523220"/>
          </a:xfrm>
          <a:prstGeom prst="rect">
            <a:avLst/>
          </a:prstGeom>
          <a:solidFill>
            <a:schemeClr val="bg1">
              <a:alpha val="75000"/>
            </a:schemeClr>
          </a:solidFill>
          <a:ln w="19050">
            <a:solidFill>
              <a:schemeClr val="tx1"/>
            </a:solidFill>
          </a:ln>
        </p:spPr>
        <p:txBody>
          <a:bodyPr wrap="square" rtlCol="0">
            <a:spAutoFit/>
          </a:bodyPr>
          <a:lstStyle/>
          <a:p>
            <a:r>
              <a:rPr lang="en-US" sz="1400" b="1"/>
              <a:t>Chain</a:t>
            </a:r>
            <a:r>
              <a:rPr lang="en-US" sz="1400"/>
              <a:t>: </a:t>
            </a:r>
            <a:r>
              <a:rPr lang="en-US" sz="1400" err="1"/>
              <a:t>pdb</a:t>
            </a:r>
            <a:r>
              <a:rPr lang="en-US" sz="1400"/>
              <a:t> code of the structure in the database that is similar to our query (if our query is in the database the 1</a:t>
            </a:r>
            <a:r>
              <a:rPr lang="en-US" sz="1400" baseline="30000"/>
              <a:t>st</a:t>
            </a:r>
            <a:r>
              <a:rPr lang="en-US" sz="1400"/>
              <a:t> will probably be our query)</a:t>
            </a:r>
          </a:p>
        </p:txBody>
      </p:sp>
      <p:sp>
        <p:nvSpPr>
          <p:cNvPr id="14" name="13 CuadroTexto"/>
          <p:cNvSpPr txBox="1"/>
          <p:nvPr/>
        </p:nvSpPr>
        <p:spPr>
          <a:xfrm>
            <a:off x="1115616" y="980728"/>
            <a:ext cx="5212004" cy="307777"/>
          </a:xfrm>
          <a:prstGeom prst="rect">
            <a:avLst/>
          </a:prstGeom>
          <a:solidFill>
            <a:schemeClr val="bg1">
              <a:alpha val="60000"/>
            </a:schemeClr>
          </a:solidFill>
          <a:ln w="19050">
            <a:solidFill>
              <a:schemeClr val="tx1"/>
            </a:solidFill>
          </a:ln>
        </p:spPr>
        <p:txBody>
          <a:bodyPr wrap="none" rtlCol="0">
            <a:spAutoFit/>
          </a:bodyPr>
          <a:lstStyle/>
          <a:p>
            <a:r>
              <a:rPr lang="en-US" sz="1400" b="1"/>
              <a:t>Z</a:t>
            </a:r>
            <a:r>
              <a:rPr lang="en-US" sz="1400"/>
              <a:t>: Dali score, used to present sorted results, from most similar to less</a:t>
            </a:r>
          </a:p>
        </p:txBody>
      </p:sp>
      <p:cxnSp>
        <p:nvCxnSpPr>
          <p:cNvPr id="15" name="14 Conector recto de flecha"/>
          <p:cNvCxnSpPr/>
          <p:nvPr/>
        </p:nvCxnSpPr>
        <p:spPr>
          <a:xfrm>
            <a:off x="1187624" y="1288505"/>
            <a:ext cx="0" cy="3225253"/>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15 Conector recto de flecha"/>
          <p:cNvCxnSpPr/>
          <p:nvPr/>
        </p:nvCxnSpPr>
        <p:spPr>
          <a:xfrm>
            <a:off x="827584" y="855876"/>
            <a:ext cx="0" cy="365324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827868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4687" r="28594" b="4882"/>
          <a:stretch/>
        </p:blipFill>
        <p:spPr bwMode="auto">
          <a:xfrm>
            <a:off x="323528" y="836870"/>
            <a:ext cx="5472608" cy="5544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4573505" y="21266"/>
            <a:ext cx="4545795" cy="1107996"/>
          </a:xfrm>
          <a:prstGeom prst="rect">
            <a:avLst/>
          </a:prstGeom>
          <a:noFill/>
        </p:spPr>
        <p:txBody>
          <a:bodyPr wrap="none" rtlCol="0">
            <a:spAutoFit/>
          </a:bodyPr>
          <a:lstStyle/>
          <a:p>
            <a:pPr algn="r"/>
            <a:r>
              <a:rPr lang="en-US" sz="2800"/>
              <a:t>Structure:</a:t>
            </a:r>
            <a:r>
              <a:rPr lang="en-US" sz="4800"/>
              <a:t> Operations</a:t>
            </a:r>
          </a:p>
          <a:p>
            <a:pPr algn="r"/>
            <a:r>
              <a:rPr lang="en-US"/>
              <a:t>Database Structure search</a:t>
            </a:r>
          </a:p>
        </p:txBody>
      </p:sp>
      <p:grpSp>
        <p:nvGrpSpPr>
          <p:cNvPr id="6" name="5 Grupo"/>
          <p:cNvGrpSpPr/>
          <p:nvPr/>
        </p:nvGrpSpPr>
        <p:grpSpPr>
          <a:xfrm>
            <a:off x="251520" y="3461122"/>
            <a:ext cx="459135" cy="347796"/>
            <a:chOff x="5940152" y="6452651"/>
            <a:chExt cx="459135" cy="347796"/>
          </a:xfrm>
        </p:grpSpPr>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8" name="7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grpSp>
        <p:nvGrpSpPr>
          <p:cNvPr id="9" name="8 Grupo"/>
          <p:cNvGrpSpPr/>
          <p:nvPr/>
        </p:nvGrpSpPr>
        <p:grpSpPr>
          <a:xfrm>
            <a:off x="837893" y="2577148"/>
            <a:ext cx="459135" cy="347796"/>
            <a:chOff x="5940152" y="6452651"/>
            <a:chExt cx="459135" cy="347796"/>
          </a:xfrm>
        </p:grpSpPr>
        <p:pic>
          <p:nvPicPr>
            <p:cNvPr id="10"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1" name="10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2</a:t>
              </a:r>
            </a:p>
          </p:txBody>
        </p:sp>
      </p:grpSp>
      <p:grpSp>
        <p:nvGrpSpPr>
          <p:cNvPr id="12" name="11 Grupo"/>
          <p:cNvGrpSpPr/>
          <p:nvPr/>
        </p:nvGrpSpPr>
        <p:grpSpPr>
          <a:xfrm>
            <a:off x="2339752" y="2577148"/>
            <a:ext cx="459135" cy="347796"/>
            <a:chOff x="5940152" y="6452651"/>
            <a:chExt cx="459135" cy="347796"/>
          </a:xfrm>
        </p:grpSpPr>
        <p:pic>
          <p:nvPicPr>
            <p:cNvPr id="13"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4" name="13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3</a:t>
              </a:r>
            </a:p>
          </p:txBody>
        </p:sp>
      </p:grpSp>
    </p:spTree>
    <p:extLst>
      <p:ext uri="{BB962C8B-B14F-4D97-AF65-F5344CB8AC3E}">
        <p14:creationId xmlns:p14="http://schemas.microsoft.com/office/powerpoint/2010/main" val="255640708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4573505" y="21266"/>
            <a:ext cx="4545795" cy="1107996"/>
          </a:xfrm>
          <a:prstGeom prst="rect">
            <a:avLst/>
          </a:prstGeom>
          <a:noFill/>
        </p:spPr>
        <p:txBody>
          <a:bodyPr wrap="none" rtlCol="0">
            <a:spAutoFit/>
          </a:bodyPr>
          <a:lstStyle/>
          <a:p>
            <a:pPr algn="r"/>
            <a:r>
              <a:rPr lang="en-US" sz="2800"/>
              <a:t>Structure:</a:t>
            </a:r>
            <a:r>
              <a:rPr lang="en-US" sz="4800"/>
              <a:t> Operations</a:t>
            </a:r>
          </a:p>
          <a:p>
            <a:pPr algn="r"/>
            <a:r>
              <a:rPr lang="en-US"/>
              <a:t>Database Structure search</a:t>
            </a:r>
          </a:p>
        </p:txBody>
      </p:sp>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125" b="24219"/>
          <a:stretch/>
        </p:blipFill>
        <p:spPr bwMode="auto">
          <a:xfrm>
            <a:off x="23986" y="1129262"/>
            <a:ext cx="7072575" cy="4110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7617" b="58984"/>
          <a:stretch/>
        </p:blipFill>
        <p:spPr bwMode="auto">
          <a:xfrm>
            <a:off x="1475656" y="4581128"/>
            <a:ext cx="7546102" cy="2016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7189971" y="1164808"/>
            <a:ext cx="1795919" cy="3416320"/>
          </a:xfrm>
          <a:prstGeom prst="rect">
            <a:avLst/>
          </a:prstGeom>
          <a:noFill/>
        </p:spPr>
        <p:txBody>
          <a:bodyPr wrap="square" rtlCol="0">
            <a:spAutoFit/>
          </a:bodyPr>
          <a:lstStyle/>
          <a:p>
            <a:r>
              <a:rPr lang="en-US"/>
              <a:t>We can visualize the sequence alignment and the structure superposition.</a:t>
            </a:r>
          </a:p>
          <a:p>
            <a:r>
              <a:rPr lang="en-US"/>
              <a:t>But both results are obtained using only structural data, not the sequence.</a:t>
            </a:r>
          </a:p>
          <a:p>
            <a:endParaRPr lang="en-US"/>
          </a:p>
        </p:txBody>
      </p:sp>
    </p:spTree>
    <p:extLst>
      <p:ext uri="{BB962C8B-B14F-4D97-AF65-F5344CB8AC3E}">
        <p14:creationId xmlns:p14="http://schemas.microsoft.com/office/powerpoint/2010/main" val="368309136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748920" y="21266"/>
            <a:ext cx="5370380" cy="830997"/>
          </a:xfrm>
          <a:prstGeom prst="rect">
            <a:avLst/>
          </a:prstGeom>
          <a:noFill/>
        </p:spPr>
        <p:txBody>
          <a:bodyPr wrap="none" rtlCol="0">
            <a:spAutoFit/>
          </a:bodyPr>
          <a:lstStyle/>
          <a:p>
            <a:pPr algn="r"/>
            <a:r>
              <a:rPr lang="en-US" sz="4800"/>
              <a:t>Homology modelling</a:t>
            </a:r>
          </a:p>
        </p:txBody>
      </p:sp>
      <p:sp>
        <p:nvSpPr>
          <p:cNvPr id="5" name="4 CuadroTexto"/>
          <p:cNvSpPr txBox="1"/>
          <p:nvPr/>
        </p:nvSpPr>
        <p:spPr>
          <a:xfrm>
            <a:off x="1187624" y="1156102"/>
            <a:ext cx="6717929" cy="584775"/>
          </a:xfrm>
          <a:prstGeom prst="rect">
            <a:avLst/>
          </a:prstGeom>
          <a:noFill/>
        </p:spPr>
        <p:txBody>
          <a:bodyPr wrap="none" rtlCol="0">
            <a:spAutoFit/>
          </a:bodyPr>
          <a:lstStyle/>
          <a:p>
            <a:r>
              <a:rPr lang="en-US" sz="3200"/>
              <a:t>Similar sequences =&gt; Similar Structures</a:t>
            </a:r>
          </a:p>
        </p:txBody>
      </p:sp>
      <p:pic>
        <p:nvPicPr>
          <p:cNvPr id="1026" name="Picture 2" descr="D:\TXINO\HOMOLOGY_MODEL\TEMPLATE_SUPERPOSE\man_3ign-3bre_jalview.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062857"/>
            <a:ext cx="6235701" cy="165417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TXINO\HOMOLOGY_MODEL\TEMPLATE_SUPERPOSE\manHMM_3ign-3b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3205" y="2060848"/>
            <a:ext cx="2653992" cy="4084984"/>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251520" y="4149080"/>
            <a:ext cx="5904656" cy="1815882"/>
          </a:xfrm>
          <a:prstGeom prst="rect">
            <a:avLst/>
          </a:prstGeom>
          <a:noFill/>
        </p:spPr>
        <p:txBody>
          <a:bodyPr wrap="square" rtlCol="0">
            <a:spAutoFit/>
          </a:bodyPr>
          <a:lstStyle/>
          <a:p>
            <a:r>
              <a:rPr lang="en-US" sz="2400"/>
              <a:t>This way we can transfer the ATOMs </a:t>
            </a:r>
            <a:r>
              <a:rPr lang="en-US" sz="2400" err="1"/>
              <a:t>x,y,z</a:t>
            </a:r>
            <a:r>
              <a:rPr lang="en-US" sz="2400"/>
              <a:t> coordinates from a sequence with a known structure (</a:t>
            </a:r>
            <a:r>
              <a:rPr lang="en-US" sz="3200" b="1"/>
              <a:t>Template</a:t>
            </a:r>
            <a:r>
              <a:rPr lang="en-US" sz="2400"/>
              <a:t>) to a similar sequence with an unknown structure (</a:t>
            </a:r>
            <a:r>
              <a:rPr lang="en-US" sz="3200" b="1"/>
              <a:t>Target</a:t>
            </a:r>
            <a:r>
              <a:rPr lang="en-US" sz="2400"/>
              <a:t>)</a:t>
            </a:r>
          </a:p>
        </p:txBody>
      </p:sp>
    </p:spTree>
    <p:extLst>
      <p:ext uri="{BB962C8B-B14F-4D97-AF65-F5344CB8AC3E}">
        <p14:creationId xmlns:p14="http://schemas.microsoft.com/office/powerpoint/2010/main" val="148924781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106437" y="21266"/>
            <a:ext cx="6012863" cy="830997"/>
          </a:xfrm>
          <a:prstGeom prst="rect">
            <a:avLst/>
          </a:prstGeom>
          <a:noFill/>
        </p:spPr>
        <p:txBody>
          <a:bodyPr wrap="none" rtlCol="0">
            <a:spAutoFit/>
          </a:bodyPr>
          <a:lstStyle/>
          <a:p>
            <a:pPr algn="r"/>
            <a:r>
              <a:rPr lang="en-US" sz="2800"/>
              <a:t>Homology modelling:</a:t>
            </a:r>
            <a:r>
              <a:rPr lang="en-US" sz="4800"/>
              <a:t> </a:t>
            </a:r>
            <a:r>
              <a:rPr lang="en-US" sz="4800" err="1"/>
              <a:t>aproaches</a:t>
            </a:r>
            <a:endParaRPr lang="en-US" sz="4800"/>
          </a:p>
        </p:txBody>
      </p:sp>
      <p:sp>
        <p:nvSpPr>
          <p:cNvPr id="5" name="4 CuadroTexto"/>
          <p:cNvSpPr txBox="1"/>
          <p:nvPr/>
        </p:nvSpPr>
        <p:spPr>
          <a:xfrm>
            <a:off x="251520" y="1596856"/>
            <a:ext cx="5544616" cy="3416320"/>
          </a:xfrm>
          <a:prstGeom prst="rect">
            <a:avLst/>
          </a:prstGeom>
          <a:noFill/>
        </p:spPr>
        <p:txBody>
          <a:bodyPr wrap="square" rtlCol="0">
            <a:spAutoFit/>
          </a:bodyPr>
          <a:lstStyle/>
          <a:p>
            <a:pPr marL="285750" indent="-285750">
              <a:buFontTx/>
              <a:buChar char="-"/>
            </a:pPr>
            <a:r>
              <a:rPr lang="en-US" b="1"/>
              <a:t>Automatic</a:t>
            </a:r>
            <a:r>
              <a:rPr lang="en-US"/>
              <a:t> (click, click, click …)</a:t>
            </a:r>
          </a:p>
          <a:p>
            <a:endParaRPr lang="en-US"/>
          </a:p>
          <a:p>
            <a:pPr marL="285750" indent="-285750">
              <a:buFontTx/>
              <a:buChar char="-"/>
            </a:pPr>
            <a:r>
              <a:rPr lang="en-US" b="1"/>
              <a:t>Semiautomatic</a:t>
            </a:r>
            <a:r>
              <a:rPr lang="en-US"/>
              <a:t> (search for templates, click: look and decide, click: look and decide, click: look and decide…)</a:t>
            </a:r>
          </a:p>
          <a:p>
            <a:endParaRPr lang="en-US"/>
          </a:p>
          <a:p>
            <a:pPr marL="285750" indent="-285750">
              <a:buFontTx/>
              <a:buChar char="-"/>
            </a:pPr>
            <a:r>
              <a:rPr lang="en-US" b="1"/>
              <a:t>Semimanual</a:t>
            </a:r>
            <a:r>
              <a:rPr lang="en-US"/>
              <a:t> (search for templates, manually perform the alignments, send the alignments, click: look and decide,  click: look and decide…)</a:t>
            </a:r>
          </a:p>
          <a:p>
            <a:endParaRPr lang="en-US"/>
          </a:p>
          <a:p>
            <a:pPr marL="285750" indent="-285750">
              <a:buFontTx/>
              <a:buChar char="-"/>
            </a:pPr>
            <a:r>
              <a:rPr lang="en-US" b="1"/>
              <a:t>Fully  manual </a:t>
            </a:r>
            <a:r>
              <a:rPr lang="en-US"/>
              <a:t>(search for templates, manually perform the alignments, run the models, evaluate, decide, superpose, etc. NO CLICKS HERE)</a:t>
            </a:r>
          </a:p>
        </p:txBody>
      </p:sp>
      <p:grpSp>
        <p:nvGrpSpPr>
          <p:cNvPr id="10" name="9 Grupo"/>
          <p:cNvGrpSpPr/>
          <p:nvPr/>
        </p:nvGrpSpPr>
        <p:grpSpPr>
          <a:xfrm>
            <a:off x="6012160" y="1596856"/>
            <a:ext cx="3131841" cy="2336200"/>
            <a:chOff x="6012160" y="1596856"/>
            <a:chExt cx="3131841" cy="2336200"/>
          </a:xfrm>
        </p:grpSpPr>
        <p:sp>
          <p:nvSpPr>
            <p:cNvPr id="6" name="5 Cerrar llave"/>
            <p:cNvSpPr/>
            <p:nvPr/>
          </p:nvSpPr>
          <p:spPr>
            <a:xfrm>
              <a:off x="6012160" y="1596856"/>
              <a:ext cx="216024" cy="2336200"/>
            </a:xfrm>
            <a:prstGeom prst="rightBrace">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6 CuadroTexto"/>
            <p:cNvSpPr txBox="1"/>
            <p:nvPr/>
          </p:nvSpPr>
          <p:spPr>
            <a:xfrm>
              <a:off x="6516217" y="2348880"/>
              <a:ext cx="2627784" cy="800219"/>
            </a:xfrm>
            <a:prstGeom prst="rect">
              <a:avLst/>
            </a:prstGeom>
            <a:noFill/>
          </p:spPr>
          <p:txBody>
            <a:bodyPr wrap="square" rtlCol="0">
              <a:spAutoFit/>
            </a:bodyPr>
            <a:lstStyle/>
            <a:p>
              <a:r>
                <a:rPr lang="en-US" sz="2800"/>
                <a:t>Swiss-Model</a:t>
              </a:r>
            </a:p>
            <a:p>
              <a:r>
                <a:rPr lang="en-US"/>
                <a:t>(and other web tools) </a:t>
              </a:r>
            </a:p>
          </p:txBody>
        </p:sp>
      </p:grpSp>
      <p:grpSp>
        <p:nvGrpSpPr>
          <p:cNvPr id="11" name="10 Grupo"/>
          <p:cNvGrpSpPr/>
          <p:nvPr/>
        </p:nvGrpSpPr>
        <p:grpSpPr>
          <a:xfrm>
            <a:off x="6012160" y="4140949"/>
            <a:ext cx="3131840" cy="1077218"/>
            <a:chOff x="6012160" y="4140949"/>
            <a:chExt cx="3131840" cy="1077218"/>
          </a:xfrm>
        </p:grpSpPr>
        <p:sp>
          <p:nvSpPr>
            <p:cNvPr id="8" name="7 Cerrar llave"/>
            <p:cNvSpPr/>
            <p:nvPr/>
          </p:nvSpPr>
          <p:spPr>
            <a:xfrm>
              <a:off x="6012160" y="4149080"/>
              <a:ext cx="216024" cy="792088"/>
            </a:xfrm>
            <a:prstGeom prst="rightBrace">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8 CuadroTexto"/>
            <p:cNvSpPr txBox="1"/>
            <p:nvPr/>
          </p:nvSpPr>
          <p:spPr>
            <a:xfrm>
              <a:off x="6516216" y="4140949"/>
              <a:ext cx="2627784" cy="1077218"/>
            </a:xfrm>
            <a:prstGeom prst="rect">
              <a:avLst/>
            </a:prstGeom>
            <a:noFill/>
          </p:spPr>
          <p:txBody>
            <a:bodyPr wrap="square" rtlCol="0">
              <a:spAutoFit/>
            </a:bodyPr>
            <a:lstStyle/>
            <a:p>
              <a:r>
                <a:rPr lang="en-US" sz="2800" err="1"/>
                <a:t>Modeller</a:t>
              </a:r>
              <a:endParaRPr lang="en-US" sz="2800"/>
            </a:p>
            <a:p>
              <a:r>
                <a:rPr lang="en-US"/>
                <a:t>(and other command line tools) </a:t>
              </a:r>
            </a:p>
          </p:txBody>
        </p:sp>
      </p:grpSp>
      <p:grpSp>
        <p:nvGrpSpPr>
          <p:cNvPr id="17" name="16 Grupo"/>
          <p:cNvGrpSpPr/>
          <p:nvPr/>
        </p:nvGrpSpPr>
        <p:grpSpPr>
          <a:xfrm>
            <a:off x="251520" y="1594892"/>
            <a:ext cx="5616624" cy="2247106"/>
            <a:chOff x="251520" y="1594892"/>
            <a:chExt cx="5616624" cy="2247106"/>
          </a:xfrm>
        </p:grpSpPr>
        <p:sp>
          <p:nvSpPr>
            <p:cNvPr id="12" name="11 Rectángulo"/>
            <p:cNvSpPr/>
            <p:nvPr/>
          </p:nvSpPr>
          <p:spPr>
            <a:xfrm>
              <a:off x="251520" y="2076820"/>
              <a:ext cx="5616624" cy="776116"/>
            </a:xfrm>
            <a:prstGeom prst="rect">
              <a:avLst/>
            </a:prstGeom>
            <a:solidFill>
              <a:srgbClr val="C00000">
                <a:alpha val="27000"/>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14 Rectángulo"/>
            <p:cNvSpPr/>
            <p:nvPr/>
          </p:nvSpPr>
          <p:spPr>
            <a:xfrm>
              <a:off x="251520" y="1594892"/>
              <a:ext cx="5616624" cy="342104"/>
            </a:xfrm>
            <a:prstGeom prst="rect">
              <a:avLst/>
            </a:prstGeom>
            <a:solidFill>
              <a:srgbClr val="C00000">
                <a:alpha val="12000"/>
              </a:srgb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15 Rectángulo"/>
            <p:cNvSpPr/>
            <p:nvPr/>
          </p:nvSpPr>
          <p:spPr>
            <a:xfrm>
              <a:off x="251520" y="2995838"/>
              <a:ext cx="5616624" cy="846160"/>
            </a:xfrm>
            <a:prstGeom prst="rect">
              <a:avLst/>
            </a:prstGeom>
            <a:solidFill>
              <a:srgbClr val="C00000">
                <a:alpha val="12000"/>
              </a:srgb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66618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085789" y="21266"/>
            <a:ext cx="6033511" cy="830997"/>
          </a:xfrm>
          <a:prstGeom prst="rect">
            <a:avLst/>
          </a:prstGeom>
          <a:noFill/>
        </p:spPr>
        <p:txBody>
          <a:bodyPr wrap="none" rtlCol="0">
            <a:spAutoFit/>
          </a:bodyPr>
          <a:lstStyle/>
          <a:p>
            <a:pPr algn="r"/>
            <a:r>
              <a:rPr lang="en-US" sz="2800"/>
              <a:t>Homology modelling:</a:t>
            </a:r>
            <a:r>
              <a:rPr lang="en-US" sz="4800"/>
              <a:t> Automatic</a:t>
            </a:r>
          </a:p>
        </p:txBody>
      </p:sp>
      <p:pic>
        <p:nvPicPr>
          <p:cNvPr id="205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967" r="35710" b="36221"/>
          <a:stretch/>
        </p:blipFill>
        <p:spPr bwMode="auto">
          <a:xfrm>
            <a:off x="2843808" y="1075810"/>
            <a:ext cx="6112353" cy="4397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107504" y="3501008"/>
            <a:ext cx="4754700" cy="2769989"/>
          </a:xfrm>
          <a:prstGeom prst="rect">
            <a:avLst/>
          </a:prstGeom>
          <a:solidFill>
            <a:schemeClr val="bg1">
              <a:alpha val="70000"/>
            </a:schemeClr>
          </a:solidFill>
        </p:spPr>
        <p:txBody>
          <a:bodyPr wrap="none" rtlCol="0">
            <a:spAutoFit/>
          </a:bodyPr>
          <a:lstStyle/>
          <a:p>
            <a:r>
              <a:rPr lang="en-US" sz="3600"/>
              <a:t>Click, Click, Click …</a:t>
            </a:r>
          </a:p>
          <a:p>
            <a:endParaRPr lang="en-US"/>
          </a:p>
          <a:p>
            <a:pPr marL="285750" indent="-285750">
              <a:buFontTx/>
              <a:buChar char="-"/>
            </a:pPr>
            <a:r>
              <a:rPr lang="en-US" sz="2400"/>
              <a:t>Paste a sequence</a:t>
            </a:r>
            <a:br>
              <a:rPr lang="en-US" sz="2400"/>
            </a:br>
            <a:endParaRPr lang="en-US" sz="2400"/>
          </a:p>
          <a:p>
            <a:pPr marL="285750" indent="-285750">
              <a:buFontTx/>
              <a:buChar char="-"/>
            </a:pPr>
            <a:r>
              <a:rPr lang="en-US" sz="2400"/>
              <a:t>Build a model</a:t>
            </a:r>
            <a:br>
              <a:rPr lang="en-US" sz="2400"/>
            </a:br>
            <a:endParaRPr lang="en-US" sz="2400"/>
          </a:p>
          <a:p>
            <a:pPr marL="285750" indent="-285750">
              <a:buFontTx/>
              <a:buChar char="-"/>
            </a:pPr>
            <a:r>
              <a:rPr lang="en-US" sz="2400"/>
              <a:t>Download and visualize the model</a:t>
            </a:r>
          </a:p>
        </p:txBody>
      </p:sp>
      <p:pic>
        <p:nvPicPr>
          <p:cNvPr id="6"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52120" y="3429000"/>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138360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198705" y="21266"/>
            <a:ext cx="5920595" cy="830997"/>
          </a:xfrm>
          <a:prstGeom prst="rect">
            <a:avLst/>
          </a:prstGeom>
          <a:noFill/>
        </p:spPr>
        <p:txBody>
          <a:bodyPr wrap="none" rtlCol="0">
            <a:spAutoFit/>
          </a:bodyPr>
          <a:lstStyle/>
          <a:p>
            <a:pPr algn="r"/>
            <a:r>
              <a:rPr lang="en-US" sz="2800"/>
              <a:t>Homology modelling:</a:t>
            </a:r>
            <a:r>
              <a:rPr lang="en-US" sz="4800"/>
              <a:t> Exercise 1</a:t>
            </a:r>
          </a:p>
        </p:txBody>
      </p:sp>
      <p:sp>
        <p:nvSpPr>
          <p:cNvPr id="5" name="4 CuadroTexto"/>
          <p:cNvSpPr txBox="1"/>
          <p:nvPr/>
        </p:nvSpPr>
        <p:spPr>
          <a:xfrm>
            <a:off x="251520" y="1268760"/>
            <a:ext cx="8568952" cy="646331"/>
          </a:xfrm>
          <a:prstGeom prst="rect">
            <a:avLst/>
          </a:prstGeom>
          <a:noFill/>
        </p:spPr>
        <p:txBody>
          <a:bodyPr wrap="square" rtlCol="0">
            <a:spAutoFit/>
          </a:bodyPr>
          <a:lstStyle/>
          <a:p>
            <a:r>
              <a:rPr lang="en-US"/>
              <a:t>In this exercise and all the others we are going to model </a:t>
            </a:r>
            <a:r>
              <a:rPr lang="en-US" b="1" err="1"/>
              <a:t>AdrA</a:t>
            </a:r>
            <a:r>
              <a:rPr lang="en-US"/>
              <a:t> protein from </a:t>
            </a:r>
            <a:r>
              <a:rPr lang="en-US" i="1"/>
              <a:t>Salmonella </a:t>
            </a:r>
            <a:r>
              <a:rPr lang="en-US" i="1" err="1"/>
              <a:t>enterica</a:t>
            </a:r>
            <a:r>
              <a:rPr lang="en-US"/>
              <a:t>, a protein involved in antibiotic resistance </a:t>
            </a:r>
            <a:r>
              <a:rPr lang="en-US" sz="800"/>
              <a:t>(</a:t>
            </a:r>
            <a:r>
              <a:rPr lang="en-US" sz="800">
                <a:hlinkClick r:id="rId2"/>
              </a:rPr>
              <a:t>http://journals.plos.org/plosone/article?id=10.1371/journal.pone.0144802</a:t>
            </a:r>
            <a:r>
              <a:rPr lang="en-US" sz="800"/>
              <a:t>)</a:t>
            </a:r>
          </a:p>
        </p:txBody>
      </p:sp>
      <p:sp>
        <p:nvSpPr>
          <p:cNvPr id="6" name="5 CuadroTexto"/>
          <p:cNvSpPr txBox="1"/>
          <p:nvPr/>
        </p:nvSpPr>
        <p:spPr>
          <a:xfrm>
            <a:off x="251520" y="1988840"/>
            <a:ext cx="8892480" cy="2862322"/>
          </a:xfrm>
          <a:prstGeom prst="rect">
            <a:avLst/>
          </a:prstGeom>
          <a:noFill/>
        </p:spPr>
        <p:txBody>
          <a:bodyPr wrap="square" rtlCol="0">
            <a:spAutoFit/>
          </a:bodyPr>
          <a:lstStyle/>
          <a:p>
            <a:pPr marL="342900" indent="-342900">
              <a:buFont typeface="+mj-lt"/>
              <a:buAutoNum type="arabicPeriod"/>
            </a:pPr>
            <a:r>
              <a:rPr lang="en-US" dirty="0"/>
              <a:t>Go to </a:t>
            </a:r>
            <a:r>
              <a:rPr lang="en-US" dirty="0" err="1"/>
              <a:t>ncbi</a:t>
            </a:r>
            <a:r>
              <a:rPr lang="en-US" dirty="0"/>
              <a:t> (</a:t>
            </a:r>
            <a:r>
              <a:rPr lang="en-US" dirty="0">
                <a:hlinkClick r:id="rId3"/>
              </a:rPr>
              <a:t>https://www.ncbi.nlm.nih.gov/</a:t>
            </a:r>
            <a:r>
              <a:rPr lang="en-US" dirty="0"/>
              <a:t>)database and download in </a:t>
            </a:r>
            <a:r>
              <a:rPr lang="en-US" dirty="0" err="1"/>
              <a:t>fasta</a:t>
            </a:r>
            <a:r>
              <a:rPr lang="en-US" dirty="0"/>
              <a:t> format the following code </a:t>
            </a:r>
            <a:r>
              <a:rPr lang="en-US" b="1" dirty="0">
                <a:hlinkClick r:id="rId4"/>
              </a:rPr>
              <a:t>WP_039589453.1</a:t>
            </a:r>
            <a:r>
              <a:rPr lang="en-US" dirty="0">
                <a:hlinkClick r:id="rId4"/>
              </a:rPr>
              <a:t> </a:t>
            </a:r>
            <a:r>
              <a:rPr lang="en-US" dirty="0"/>
              <a:t>(</a:t>
            </a:r>
            <a:r>
              <a:rPr lang="en-US" i="1" dirty="0"/>
              <a:t>S. enterica </a:t>
            </a:r>
            <a:r>
              <a:rPr lang="en-US" dirty="0" err="1"/>
              <a:t>AdrA</a:t>
            </a:r>
            <a:r>
              <a:rPr lang="en-US" dirty="0"/>
              <a:t> </a:t>
            </a:r>
            <a:r>
              <a:rPr lang="en-US" dirty="0" err="1"/>
              <a:t>ncbi</a:t>
            </a:r>
            <a:r>
              <a:rPr lang="en-US" dirty="0"/>
              <a:t> code)</a:t>
            </a:r>
          </a:p>
          <a:p>
            <a:pPr marL="342900" indent="-342900">
              <a:buFont typeface="+mj-lt"/>
              <a:buAutoNum type="arabicPeriod"/>
            </a:pPr>
            <a:r>
              <a:rPr lang="en-US" dirty="0"/>
              <a:t>Open the downloaded file and copy the sequence to the clipboard</a:t>
            </a:r>
          </a:p>
          <a:p>
            <a:pPr marL="342900" indent="-342900">
              <a:buFont typeface="+mj-lt"/>
              <a:buAutoNum type="arabicPeriod"/>
            </a:pPr>
            <a:r>
              <a:rPr lang="en-US" dirty="0"/>
              <a:t>Go to Swiss-Model (</a:t>
            </a:r>
            <a:r>
              <a:rPr lang="en-US" dirty="0">
                <a:hlinkClick r:id="rId5"/>
              </a:rPr>
              <a:t>https://swissmodel.expasy.org/</a:t>
            </a:r>
            <a:r>
              <a:rPr lang="en-US" dirty="0"/>
              <a:t>) web page and press “</a:t>
            </a:r>
            <a:r>
              <a:rPr lang="en-US" b="1" dirty="0"/>
              <a:t>Start Modelling</a:t>
            </a:r>
            <a:r>
              <a:rPr lang="en-US" dirty="0"/>
              <a:t>”</a:t>
            </a:r>
          </a:p>
          <a:p>
            <a:pPr marL="342900" indent="-342900">
              <a:buFont typeface="+mj-lt"/>
              <a:buAutoNum type="arabicPeriod"/>
            </a:pPr>
            <a:r>
              <a:rPr lang="en-US" dirty="0"/>
              <a:t>Paste your sequence and press “</a:t>
            </a:r>
            <a:r>
              <a:rPr lang="en-US" b="1" dirty="0"/>
              <a:t>Build Models</a:t>
            </a:r>
            <a:r>
              <a:rPr lang="en-US" dirty="0"/>
              <a:t>”</a:t>
            </a:r>
          </a:p>
          <a:p>
            <a:pPr marL="342900" indent="-342900">
              <a:buFont typeface="+mj-lt"/>
              <a:buAutoNum type="arabicPeriod"/>
            </a:pPr>
            <a:r>
              <a:rPr lang="en-US" dirty="0"/>
              <a:t>When the build ends, look at the result page, identify the resulting model, observe it. Try to understand all given information. Download the results, decompress and view them locally.</a:t>
            </a:r>
            <a:br>
              <a:rPr lang="en-US" dirty="0"/>
            </a:br>
            <a:endParaRPr lang="en-US" dirty="0"/>
          </a:p>
        </p:txBody>
      </p:sp>
      <p:pic>
        <p:nvPicPr>
          <p:cNvPr id="10242"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t="2930" b="40625"/>
          <a:stretch/>
        </p:blipFill>
        <p:spPr bwMode="auto">
          <a:xfrm>
            <a:off x="1437334" y="4266790"/>
            <a:ext cx="5798962" cy="26185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5" descr="C:\Users\admin_local\AppData\Local\Microsoft\Windows\Temporary Internet Files\Content.IE5\8UJKXJHP\550px-Pointing_hand_cursor_vector.svg[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32945" y="6335444"/>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517528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hlinkClick r:id="rId2"/>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0156" r="35938" b="23633"/>
          <a:stretch/>
        </p:blipFill>
        <p:spPr bwMode="auto">
          <a:xfrm>
            <a:off x="5439622" y="846905"/>
            <a:ext cx="3384155" cy="27981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1925215" y="21266"/>
            <a:ext cx="7194085" cy="830997"/>
          </a:xfrm>
          <a:prstGeom prst="rect">
            <a:avLst/>
          </a:prstGeom>
          <a:noFill/>
        </p:spPr>
        <p:txBody>
          <a:bodyPr wrap="none" rtlCol="0">
            <a:spAutoFit/>
          </a:bodyPr>
          <a:lstStyle/>
          <a:p>
            <a:pPr algn="r"/>
            <a:r>
              <a:rPr lang="en-US" sz="2800"/>
              <a:t>Homology modelling:</a:t>
            </a:r>
            <a:r>
              <a:rPr lang="en-US" sz="4800"/>
              <a:t> Semiautomatic</a:t>
            </a:r>
          </a:p>
        </p:txBody>
      </p:sp>
      <p:pic>
        <p:nvPicPr>
          <p:cNvPr id="3075" name="Picture 3">
            <a:hlinkClick r:id="rId4"/>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0156" r="35938" b="34570"/>
          <a:stretch/>
        </p:blipFill>
        <p:spPr bwMode="auto">
          <a:xfrm>
            <a:off x="5246608" y="3933056"/>
            <a:ext cx="3566875" cy="2462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107505" y="1556792"/>
            <a:ext cx="4752528" cy="3877985"/>
          </a:xfrm>
          <a:prstGeom prst="rect">
            <a:avLst/>
          </a:prstGeom>
          <a:solidFill>
            <a:schemeClr val="bg1">
              <a:alpha val="70000"/>
            </a:schemeClr>
          </a:solidFill>
        </p:spPr>
        <p:txBody>
          <a:bodyPr wrap="square" rtlCol="0">
            <a:spAutoFit/>
          </a:bodyPr>
          <a:lstStyle/>
          <a:p>
            <a:r>
              <a:rPr lang="en-US" sz="3600"/>
              <a:t>Click: look and decide …</a:t>
            </a:r>
          </a:p>
          <a:p>
            <a:endParaRPr lang="en-US"/>
          </a:p>
          <a:p>
            <a:pPr marL="285750" indent="-285750">
              <a:buFontTx/>
              <a:buChar char="-"/>
            </a:pPr>
            <a:r>
              <a:rPr lang="en-US" sz="2400"/>
              <a:t>Blast vs PDB</a:t>
            </a:r>
          </a:p>
          <a:p>
            <a:pPr marL="285750" indent="-285750">
              <a:buFontTx/>
              <a:buChar char="-"/>
            </a:pPr>
            <a:r>
              <a:rPr lang="en-US" sz="2400"/>
              <a:t>Paste sequence in Swiss-Model</a:t>
            </a:r>
          </a:p>
          <a:p>
            <a:pPr marL="285750" indent="-285750">
              <a:buFontTx/>
              <a:buChar char="-"/>
            </a:pPr>
            <a:r>
              <a:rPr lang="en-US" sz="2400"/>
              <a:t>Search templates</a:t>
            </a:r>
          </a:p>
          <a:p>
            <a:pPr marL="285750" indent="-285750">
              <a:buFontTx/>
              <a:buChar char="-"/>
            </a:pPr>
            <a:r>
              <a:rPr lang="en-US" sz="2400"/>
              <a:t>Select templates</a:t>
            </a:r>
          </a:p>
          <a:p>
            <a:pPr marL="285750" indent="-285750">
              <a:buFontTx/>
              <a:buChar char="-"/>
            </a:pPr>
            <a:r>
              <a:rPr lang="en-US" sz="2400"/>
              <a:t>Build Model</a:t>
            </a:r>
          </a:p>
          <a:p>
            <a:pPr marL="285750" indent="-285750">
              <a:buFontTx/>
              <a:buChar char="-"/>
            </a:pPr>
            <a:r>
              <a:rPr lang="en-US" sz="2400"/>
              <a:t>Compare different results from selected templates</a:t>
            </a:r>
          </a:p>
          <a:p>
            <a:pPr marL="285750" indent="-285750">
              <a:buFontTx/>
              <a:buChar char="-"/>
            </a:pPr>
            <a:endParaRPr lang="en-US" sz="2400"/>
          </a:p>
        </p:txBody>
      </p:sp>
    </p:spTree>
    <p:extLst>
      <p:ext uri="{BB962C8B-B14F-4D97-AF65-F5344CB8AC3E}">
        <p14:creationId xmlns:p14="http://schemas.microsoft.com/office/powerpoint/2010/main" val="298799932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043214" y="21266"/>
            <a:ext cx="6076086" cy="830997"/>
          </a:xfrm>
          <a:prstGeom prst="rect">
            <a:avLst/>
          </a:prstGeom>
          <a:noFill/>
        </p:spPr>
        <p:txBody>
          <a:bodyPr wrap="none" rtlCol="0">
            <a:spAutoFit/>
          </a:bodyPr>
          <a:lstStyle/>
          <a:p>
            <a:pPr algn="r"/>
            <a:r>
              <a:rPr lang="en-US" sz="2800"/>
              <a:t>Homology modelling:</a:t>
            </a:r>
            <a:r>
              <a:rPr lang="en-US" sz="4800"/>
              <a:t> Exercise 2</a:t>
            </a:r>
            <a:r>
              <a:rPr lang="en-US"/>
              <a:t>.0</a:t>
            </a:r>
          </a:p>
        </p:txBody>
      </p:sp>
      <p:sp>
        <p:nvSpPr>
          <p:cNvPr id="5" name="4 CuadroTexto"/>
          <p:cNvSpPr txBox="1"/>
          <p:nvPr/>
        </p:nvSpPr>
        <p:spPr>
          <a:xfrm>
            <a:off x="395536" y="980728"/>
            <a:ext cx="8640960" cy="2031325"/>
          </a:xfrm>
          <a:prstGeom prst="rect">
            <a:avLst/>
          </a:prstGeom>
          <a:noFill/>
        </p:spPr>
        <p:txBody>
          <a:bodyPr wrap="square" rtlCol="0">
            <a:spAutoFit/>
          </a:bodyPr>
          <a:lstStyle/>
          <a:p>
            <a:pPr marL="342900" indent="-342900">
              <a:buFont typeface="+mj-lt"/>
              <a:buAutoNum type="arabicPeriod"/>
            </a:pPr>
            <a:r>
              <a:rPr lang="en-US"/>
              <a:t>Go to Swiss-Model web page and press “</a:t>
            </a:r>
            <a:r>
              <a:rPr lang="en-US" b="1"/>
              <a:t>Start Modelling</a:t>
            </a:r>
            <a:r>
              <a:rPr lang="en-US"/>
              <a:t>”, paste your sequence and press “</a:t>
            </a:r>
            <a:r>
              <a:rPr lang="en-US" b="1"/>
              <a:t>Search for Templates</a:t>
            </a:r>
            <a:r>
              <a:rPr lang="en-US"/>
              <a:t>”</a:t>
            </a:r>
          </a:p>
          <a:p>
            <a:pPr marL="342900" indent="-342900">
              <a:buFont typeface="+mj-lt"/>
              <a:buAutoNum type="arabicPeriod"/>
            </a:pPr>
            <a:r>
              <a:rPr lang="en-US"/>
              <a:t>In </a:t>
            </a:r>
            <a:r>
              <a:rPr lang="en-US" err="1"/>
              <a:t>Paralel</a:t>
            </a:r>
            <a:r>
              <a:rPr lang="en-US"/>
              <a:t> go to </a:t>
            </a:r>
            <a:r>
              <a:rPr lang="en-US" err="1"/>
              <a:t>ncbi</a:t>
            </a:r>
            <a:r>
              <a:rPr lang="en-US"/>
              <a:t> blast (protein), select database </a:t>
            </a:r>
            <a:r>
              <a:rPr lang="en-US" b="1"/>
              <a:t>PDB</a:t>
            </a:r>
            <a:r>
              <a:rPr lang="en-US"/>
              <a:t>, check “</a:t>
            </a:r>
            <a:r>
              <a:rPr lang="en-US" b="1"/>
              <a:t>show results in new window</a:t>
            </a:r>
            <a:r>
              <a:rPr lang="en-US"/>
              <a:t>” paste your </a:t>
            </a:r>
            <a:r>
              <a:rPr lang="en-US" err="1"/>
              <a:t>AdrA</a:t>
            </a:r>
            <a:r>
              <a:rPr lang="en-US"/>
              <a:t> sequence and press </a:t>
            </a:r>
            <a:r>
              <a:rPr lang="en-US" b="1"/>
              <a:t>BLAST</a:t>
            </a:r>
          </a:p>
          <a:p>
            <a:pPr marL="342900" indent="-342900">
              <a:buFont typeface="+mj-lt"/>
              <a:buAutoNum type="arabicPeriod"/>
            </a:pPr>
            <a:r>
              <a:rPr lang="en-US"/>
              <a:t>When both programs end and present results, observe what has been found. Can we model the whole sequence? Which template(s) would you choose? Why?</a:t>
            </a:r>
            <a:br>
              <a:rPr lang="en-US"/>
            </a:br>
            <a:endParaRPr lang="en-US"/>
          </a:p>
        </p:txBody>
      </p:sp>
      <p:pic>
        <p:nvPicPr>
          <p:cNvPr id="409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7812" r="33750"/>
          <a:stretch/>
        </p:blipFill>
        <p:spPr bwMode="auto">
          <a:xfrm>
            <a:off x="251520" y="2897746"/>
            <a:ext cx="3528393" cy="3927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438" t="7617" r="4531" b="21094"/>
          <a:stretch/>
        </p:blipFill>
        <p:spPr bwMode="auto">
          <a:xfrm>
            <a:off x="3827334" y="3501008"/>
            <a:ext cx="5224582" cy="32376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4451" t="15127" r="35451" b="62158"/>
          <a:stretch/>
        </p:blipFill>
        <p:spPr bwMode="auto">
          <a:xfrm>
            <a:off x="6081257" y="2708920"/>
            <a:ext cx="1731103" cy="10451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772793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043214" y="21266"/>
            <a:ext cx="6076086" cy="830997"/>
          </a:xfrm>
          <a:prstGeom prst="rect">
            <a:avLst/>
          </a:prstGeom>
          <a:noFill/>
        </p:spPr>
        <p:txBody>
          <a:bodyPr wrap="none" rtlCol="0">
            <a:spAutoFit/>
          </a:bodyPr>
          <a:lstStyle/>
          <a:p>
            <a:pPr algn="r"/>
            <a:r>
              <a:rPr lang="en-US" sz="2800"/>
              <a:t>Homology modelling:</a:t>
            </a:r>
            <a:r>
              <a:rPr lang="en-US" sz="4800"/>
              <a:t> Exercise 2</a:t>
            </a:r>
            <a:r>
              <a:rPr lang="en-US"/>
              <a:t>.1</a:t>
            </a:r>
          </a:p>
        </p:txBody>
      </p:sp>
      <p:sp>
        <p:nvSpPr>
          <p:cNvPr id="5" name="4 CuadroTexto"/>
          <p:cNvSpPr txBox="1"/>
          <p:nvPr/>
        </p:nvSpPr>
        <p:spPr>
          <a:xfrm>
            <a:off x="395536" y="1268760"/>
            <a:ext cx="8640960" cy="646331"/>
          </a:xfrm>
          <a:prstGeom prst="rect">
            <a:avLst/>
          </a:prstGeom>
          <a:noFill/>
        </p:spPr>
        <p:txBody>
          <a:bodyPr wrap="square" rtlCol="0">
            <a:spAutoFit/>
          </a:bodyPr>
          <a:lstStyle/>
          <a:p>
            <a:pPr marL="342900" indent="-342900">
              <a:buFont typeface="+mj-lt"/>
              <a:buAutoNum type="arabicPeriod" startAt="3"/>
            </a:pPr>
            <a:r>
              <a:rPr lang="en-US"/>
              <a:t>Go to the </a:t>
            </a:r>
            <a:r>
              <a:rPr lang="en-US" b="1"/>
              <a:t>Sequence Similarity </a:t>
            </a:r>
            <a:r>
              <a:rPr lang="en-US"/>
              <a:t>tab and observe the different clusters (mouse over the circles). Would you say the structures differ?</a:t>
            </a:r>
          </a:p>
        </p:txBody>
      </p:sp>
      <p:pic>
        <p:nvPicPr>
          <p:cNvPr id="5124"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t="10156" r="2187" b="9570"/>
          <a:stretch/>
        </p:blipFill>
        <p:spPr bwMode="auto">
          <a:xfrm>
            <a:off x="1020531" y="1920796"/>
            <a:ext cx="7102937" cy="4663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82192" y="3501008"/>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793443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95536" y="1052736"/>
            <a:ext cx="4320480" cy="4524315"/>
          </a:xfrm>
          <a:prstGeom prst="rect">
            <a:avLst/>
          </a:prstGeom>
          <a:noFill/>
        </p:spPr>
        <p:txBody>
          <a:bodyPr wrap="square" rtlCol="0">
            <a:spAutoFit/>
          </a:bodyPr>
          <a:lstStyle/>
          <a:p>
            <a:pPr marL="342900" indent="-342900">
              <a:buFont typeface="+mj-lt"/>
              <a:buAutoNum type="arabicPeriod" startAt="3"/>
            </a:pPr>
            <a:r>
              <a:rPr lang="en-US" dirty="0"/>
              <a:t>Go back to the </a:t>
            </a:r>
            <a:r>
              <a:rPr lang="en-US" b="1" dirty="0"/>
              <a:t>Templates</a:t>
            </a:r>
            <a:r>
              <a:rPr lang="en-US" dirty="0"/>
              <a:t> tab and select 5llx.1.A (already selected) and 3ign.1.A (best blast match)</a:t>
            </a:r>
            <a:br>
              <a:rPr lang="en-US" dirty="0"/>
            </a:br>
            <a:endParaRPr lang="en-US" dirty="0"/>
          </a:p>
          <a:p>
            <a:pPr marL="342900" indent="-342900">
              <a:buFont typeface="+mj-lt"/>
              <a:buAutoNum type="arabicPeriod" startAt="3"/>
            </a:pPr>
            <a:r>
              <a:rPr lang="en-US" dirty="0"/>
              <a:t>Go to the </a:t>
            </a:r>
            <a:r>
              <a:rPr lang="en-US" b="1" dirty="0"/>
              <a:t>Sequence Similarity </a:t>
            </a:r>
            <a:r>
              <a:rPr lang="en-US" dirty="0"/>
              <a:t>tab, on the right side there is a structure representation, press the “detach” button         and turn the structure around (keep left mouse button pressed while moving the mouse). This is a superposition of both templates, observe the differences specially in loops.</a:t>
            </a:r>
            <a:br>
              <a:rPr lang="en-US" dirty="0"/>
            </a:br>
            <a:endParaRPr lang="en-US" dirty="0"/>
          </a:p>
          <a:p>
            <a:pPr marL="342900" indent="-342900">
              <a:buFont typeface="+mj-lt"/>
              <a:buAutoNum type="arabicPeriod" startAt="3"/>
            </a:pPr>
            <a:r>
              <a:rPr lang="en-US" dirty="0"/>
              <a:t>What will this differences involve? How will they influence our models?</a:t>
            </a:r>
          </a:p>
        </p:txBody>
      </p:sp>
      <p:sp>
        <p:nvSpPr>
          <p:cNvPr id="5" name="4 CuadroTexto"/>
          <p:cNvSpPr txBox="1"/>
          <p:nvPr/>
        </p:nvSpPr>
        <p:spPr>
          <a:xfrm>
            <a:off x="3043214" y="21266"/>
            <a:ext cx="6076086" cy="830997"/>
          </a:xfrm>
          <a:prstGeom prst="rect">
            <a:avLst/>
          </a:prstGeom>
          <a:noFill/>
        </p:spPr>
        <p:txBody>
          <a:bodyPr wrap="none" rtlCol="0">
            <a:spAutoFit/>
          </a:bodyPr>
          <a:lstStyle/>
          <a:p>
            <a:pPr algn="r"/>
            <a:r>
              <a:rPr lang="en-US" sz="2800"/>
              <a:t>Homology modelling:</a:t>
            </a:r>
            <a:r>
              <a:rPr lang="en-US" sz="4800"/>
              <a:t> Exercise 2</a:t>
            </a:r>
            <a:r>
              <a:rPr lang="en-US"/>
              <a:t>.2</a:t>
            </a:r>
          </a:p>
        </p:txBody>
      </p:sp>
      <p:pic>
        <p:nvPicPr>
          <p:cNvPr id="6"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89103" t="73411" r="8152" b="23422"/>
          <a:stretch/>
        </p:blipFill>
        <p:spPr bwMode="auto">
          <a:xfrm>
            <a:off x="1534271" y="3042593"/>
            <a:ext cx="262632" cy="2423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65857" t="24362" r="2187" b="16763"/>
          <a:stretch/>
        </p:blipFill>
        <p:spPr bwMode="auto">
          <a:xfrm>
            <a:off x="5006798" y="1052736"/>
            <a:ext cx="3541931" cy="5220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24328" y="5517232"/>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357899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3043214" y="21266"/>
            <a:ext cx="6076086" cy="830997"/>
          </a:xfrm>
          <a:prstGeom prst="rect">
            <a:avLst/>
          </a:prstGeom>
          <a:noFill/>
        </p:spPr>
        <p:txBody>
          <a:bodyPr wrap="none" rtlCol="0">
            <a:spAutoFit/>
          </a:bodyPr>
          <a:lstStyle/>
          <a:p>
            <a:pPr algn="r"/>
            <a:r>
              <a:rPr lang="en-US" sz="2800"/>
              <a:t>Homology modelling:</a:t>
            </a:r>
            <a:r>
              <a:rPr lang="en-US" sz="4800"/>
              <a:t> Exercise 2</a:t>
            </a:r>
            <a:r>
              <a:rPr lang="en-US"/>
              <a:t>.3</a:t>
            </a:r>
          </a:p>
        </p:txBody>
      </p:sp>
      <p:sp>
        <p:nvSpPr>
          <p:cNvPr id="7" name="6 CuadroTexto"/>
          <p:cNvSpPr txBox="1"/>
          <p:nvPr/>
        </p:nvSpPr>
        <p:spPr>
          <a:xfrm>
            <a:off x="395536" y="1268760"/>
            <a:ext cx="8640960" cy="1200329"/>
          </a:xfrm>
          <a:prstGeom prst="rect">
            <a:avLst/>
          </a:prstGeom>
          <a:noFill/>
        </p:spPr>
        <p:txBody>
          <a:bodyPr wrap="square" rtlCol="0">
            <a:spAutoFit/>
          </a:bodyPr>
          <a:lstStyle/>
          <a:p>
            <a:pPr marL="342900" indent="-342900">
              <a:buFont typeface="+mj-lt"/>
              <a:buAutoNum type="arabicPeriod" startAt="6"/>
            </a:pPr>
            <a:r>
              <a:rPr lang="en-US"/>
              <a:t>Go to the </a:t>
            </a:r>
            <a:r>
              <a:rPr lang="en-US" b="1"/>
              <a:t>Alignment of Selected Templates</a:t>
            </a:r>
            <a:r>
              <a:rPr lang="en-US"/>
              <a:t> tab and observe the alignments of both templates with your target sequence</a:t>
            </a:r>
            <a:br>
              <a:rPr lang="en-US"/>
            </a:br>
            <a:endParaRPr lang="en-US"/>
          </a:p>
          <a:p>
            <a:pPr marL="342900" indent="-342900">
              <a:buFont typeface="+mj-lt"/>
              <a:buAutoNum type="arabicPeriod" startAt="6"/>
            </a:pPr>
            <a:r>
              <a:rPr lang="en-US"/>
              <a:t>Now press the “Build Models” button</a:t>
            </a:r>
          </a:p>
        </p:txBody>
      </p:sp>
      <p:pic>
        <p:nvPicPr>
          <p:cNvPr id="8"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66634" t="24362" r="2187" b="70323"/>
          <a:stretch/>
        </p:blipFill>
        <p:spPr bwMode="auto">
          <a:xfrm>
            <a:off x="4500517" y="2055758"/>
            <a:ext cx="3455859" cy="471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a:extLst>
              <a:ext uri="{FF2B5EF4-FFF2-40B4-BE49-F238E27FC236}">
                <a16:creationId xmlns:a16="http://schemas.microsoft.com/office/drawing/2014/main" id="{E378F44F-A460-834B-B883-652F92C8354F}"/>
              </a:ext>
            </a:extLst>
          </p:cNvPr>
          <p:cNvPicPr>
            <a:picLocks noChangeAspect="1"/>
          </p:cNvPicPr>
          <p:nvPr/>
        </p:nvPicPr>
        <p:blipFill>
          <a:blip r:embed="rId3"/>
          <a:stretch>
            <a:fillRect/>
          </a:stretch>
        </p:blipFill>
        <p:spPr>
          <a:xfrm>
            <a:off x="666934" y="2780928"/>
            <a:ext cx="7810131" cy="3961410"/>
          </a:xfrm>
          <a:prstGeom prst="rect">
            <a:avLst/>
          </a:prstGeom>
        </p:spPr>
      </p:pic>
    </p:spTree>
    <p:extLst>
      <p:ext uri="{BB962C8B-B14F-4D97-AF65-F5344CB8AC3E}">
        <p14:creationId xmlns:p14="http://schemas.microsoft.com/office/powerpoint/2010/main" val="37043753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467544" y="941433"/>
            <a:ext cx="3267491" cy="5733213"/>
            <a:chOff x="145142" y="-2547664"/>
            <a:chExt cx="7883242" cy="13832116"/>
          </a:xfrm>
        </p:grpSpPr>
        <p:pic>
          <p:nvPicPr>
            <p:cNvPr id="717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173" t="20237" r="34167" b="8185"/>
            <a:stretch/>
          </p:blipFill>
          <p:spPr bwMode="auto">
            <a:xfrm>
              <a:off x="145142" y="-2547664"/>
              <a:ext cx="7883242" cy="69813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89" t="20648" r="34167" b="9115"/>
            <a:stretch/>
          </p:blipFill>
          <p:spPr bwMode="auto">
            <a:xfrm>
              <a:off x="145142" y="4433708"/>
              <a:ext cx="7881257" cy="6850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6" name="5 CuadroTexto"/>
          <p:cNvSpPr txBox="1"/>
          <p:nvPr/>
        </p:nvSpPr>
        <p:spPr>
          <a:xfrm>
            <a:off x="3043214" y="21266"/>
            <a:ext cx="6076086" cy="830997"/>
          </a:xfrm>
          <a:prstGeom prst="rect">
            <a:avLst/>
          </a:prstGeom>
          <a:noFill/>
        </p:spPr>
        <p:txBody>
          <a:bodyPr wrap="none" rtlCol="0">
            <a:spAutoFit/>
          </a:bodyPr>
          <a:lstStyle/>
          <a:p>
            <a:pPr algn="r"/>
            <a:r>
              <a:rPr lang="en-US" sz="2800"/>
              <a:t>Homology modelling:</a:t>
            </a:r>
            <a:r>
              <a:rPr lang="en-US" sz="4800"/>
              <a:t> Exercise 2</a:t>
            </a:r>
            <a:r>
              <a:rPr lang="en-US"/>
              <a:t>.4</a:t>
            </a:r>
          </a:p>
        </p:txBody>
      </p: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6108" t="23909" r="1222" b="25187"/>
          <a:stretch/>
        </p:blipFill>
        <p:spPr bwMode="auto">
          <a:xfrm>
            <a:off x="4788023" y="3516792"/>
            <a:ext cx="2533521" cy="31578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3 Grupo"/>
          <p:cNvGrpSpPr/>
          <p:nvPr/>
        </p:nvGrpSpPr>
        <p:grpSpPr>
          <a:xfrm>
            <a:off x="5940152" y="6452651"/>
            <a:ext cx="459135" cy="347796"/>
            <a:chOff x="5940152" y="6452651"/>
            <a:chExt cx="459135" cy="347796"/>
          </a:xfrm>
        </p:grpSpPr>
        <p:pic>
          <p:nvPicPr>
            <p:cNvPr id="8"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1</a:t>
              </a:r>
            </a:p>
          </p:txBody>
        </p:sp>
      </p:grpSp>
      <p:grpSp>
        <p:nvGrpSpPr>
          <p:cNvPr id="13" name="12 Grupo"/>
          <p:cNvGrpSpPr/>
          <p:nvPr/>
        </p:nvGrpSpPr>
        <p:grpSpPr>
          <a:xfrm>
            <a:off x="6417121" y="6518538"/>
            <a:ext cx="459135" cy="347796"/>
            <a:chOff x="5940152" y="6452651"/>
            <a:chExt cx="459135" cy="347796"/>
          </a:xfrm>
        </p:grpSpPr>
        <p:pic>
          <p:nvPicPr>
            <p:cNvPr id="14"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5" name="14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2</a:t>
              </a:r>
            </a:p>
          </p:txBody>
        </p:sp>
      </p:grpSp>
      <p:grpSp>
        <p:nvGrpSpPr>
          <p:cNvPr id="16" name="15 Grupo"/>
          <p:cNvGrpSpPr/>
          <p:nvPr/>
        </p:nvGrpSpPr>
        <p:grpSpPr>
          <a:xfrm>
            <a:off x="6516216" y="6021288"/>
            <a:ext cx="459135" cy="347796"/>
            <a:chOff x="5940152" y="6452651"/>
            <a:chExt cx="459135" cy="347796"/>
          </a:xfrm>
        </p:grpSpPr>
        <p:pic>
          <p:nvPicPr>
            <p:cNvPr id="17" name="Picture 5" descr="C:\Users\admin_local\AppData\Local\Microsoft\Windows\Temporary Internet Files\Content.IE5\8UJKXJHP\550px-Pointing_hand_cursor_vector.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6452651"/>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18" name="17 CuadroTexto"/>
            <p:cNvSpPr txBox="1"/>
            <p:nvPr/>
          </p:nvSpPr>
          <p:spPr>
            <a:xfrm>
              <a:off x="6044965" y="6523448"/>
              <a:ext cx="263214" cy="276999"/>
            </a:xfrm>
            <a:prstGeom prst="rect">
              <a:avLst/>
            </a:prstGeom>
            <a:noFill/>
          </p:spPr>
          <p:txBody>
            <a:bodyPr wrap="none" rtlCol="0">
              <a:spAutoFit/>
            </a:bodyPr>
            <a:lstStyle/>
            <a:p>
              <a:r>
                <a:rPr lang="en-US" sz="1200" b="1">
                  <a:solidFill>
                    <a:srgbClr val="FF0000"/>
                  </a:solidFill>
                </a:rPr>
                <a:t>3</a:t>
              </a:r>
            </a:p>
          </p:txBody>
        </p:sp>
      </p:grpSp>
      <p:sp>
        <p:nvSpPr>
          <p:cNvPr id="5" name="4 CuadroTexto"/>
          <p:cNvSpPr txBox="1"/>
          <p:nvPr/>
        </p:nvSpPr>
        <p:spPr>
          <a:xfrm>
            <a:off x="7413350" y="6381328"/>
            <a:ext cx="1047082" cy="246221"/>
          </a:xfrm>
          <a:prstGeom prst="rect">
            <a:avLst/>
          </a:prstGeom>
          <a:noFill/>
        </p:spPr>
        <p:txBody>
          <a:bodyPr wrap="none" rtlCol="0">
            <a:spAutoFit/>
          </a:bodyPr>
          <a:lstStyle/>
          <a:p>
            <a:r>
              <a:rPr lang="en-US" sz="1000"/>
              <a:t>Both highlighted</a:t>
            </a:r>
          </a:p>
        </p:txBody>
      </p:sp>
      <p:cxnSp>
        <p:nvCxnSpPr>
          <p:cNvPr id="20" name="19 Conector recto de flecha"/>
          <p:cNvCxnSpPr/>
          <p:nvPr/>
        </p:nvCxnSpPr>
        <p:spPr>
          <a:xfrm flipH="1">
            <a:off x="7164288" y="6462861"/>
            <a:ext cx="268547"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23 Conector recto de flecha"/>
          <p:cNvCxnSpPr/>
          <p:nvPr/>
        </p:nvCxnSpPr>
        <p:spPr>
          <a:xfrm flipH="1">
            <a:off x="7183773" y="6549727"/>
            <a:ext cx="268547"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20 CuadroTexto"/>
          <p:cNvSpPr txBox="1"/>
          <p:nvPr/>
        </p:nvSpPr>
        <p:spPr>
          <a:xfrm>
            <a:off x="3851920" y="1340768"/>
            <a:ext cx="5184576" cy="2031325"/>
          </a:xfrm>
          <a:prstGeom prst="rect">
            <a:avLst/>
          </a:prstGeom>
          <a:noFill/>
        </p:spPr>
        <p:txBody>
          <a:bodyPr wrap="square" rtlCol="0">
            <a:spAutoFit/>
          </a:bodyPr>
          <a:lstStyle/>
          <a:p>
            <a:pPr marL="342900" indent="-342900">
              <a:buFont typeface="+mj-lt"/>
              <a:buAutoNum type="arabicPeriod" startAt="8"/>
            </a:pPr>
            <a:r>
              <a:rPr lang="en-US"/>
              <a:t>From the left panel using the help buttons “?” try to understand the different data presented as results. Which model would you chose? Why?</a:t>
            </a:r>
            <a:br>
              <a:rPr lang="en-US"/>
            </a:br>
            <a:endParaRPr lang="en-US"/>
          </a:p>
          <a:p>
            <a:pPr marL="342900" indent="-342900">
              <a:buFont typeface="+mj-lt"/>
              <a:buAutoNum type="arabicPeriod" startAt="8"/>
            </a:pPr>
            <a:r>
              <a:rPr lang="en-US"/>
              <a:t>From the right panel  (after selecting both models) observe the differences, would you say one is better than the other? </a:t>
            </a:r>
          </a:p>
        </p:txBody>
      </p:sp>
    </p:spTree>
    <p:extLst>
      <p:ext uri="{BB962C8B-B14F-4D97-AF65-F5344CB8AC3E}">
        <p14:creationId xmlns:p14="http://schemas.microsoft.com/office/powerpoint/2010/main" val="11096182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2695" r="34062" b="59766"/>
          <a:stretch/>
        </p:blipFill>
        <p:spPr bwMode="auto">
          <a:xfrm>
            <a:off x="349324" y="1607046"/>
            <a:ext cx="8039100" cy="2686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3043214" y="21266"/>
            <a:ext cx="6076086" cy="830997"/>
          </a:xfrm>
          <a:prstGeom prst="rect">
            <a:avLst/>
          </a:prstGeom>
          <a:noFill/>
        </p:spPr>
        <p:txBody>
          <a:bodyPr wrap="none" rtlCol="0">
            <a:spAutoFit/>
          </a:bodyPr>
          <a:lstStyle/>
          <a:p>
            <a:pPr algn="r"/>
            <a:r>
              <a:rPr lang="en-US" sz="2800"/>
              <a:t>Homology modelling:</a:t>
            </a:r>
            <a:r>
              <a:rPr lang="en-US" sz="4800"/>
              <a:t> Exercise 2</a:t>
            </a:r>
            <a:r>
              <a:rPr lang="en-US"/>
              <a:t>.6</a:t>
            </a:r>
          </a:p>
        </p:txBody>
      </p:sp>
      <p:sp>
        <p:nvSpPr>
          <p:cNvPr id="4" name="3 CuadroTexto"/>
          <p:cNvSpPr txBox="1"/>
          <p:nvPr/>
        </p:nvSpPr>
        <p:spPr>
          <a:xfrm>
            <a:off x="395536" y="1268760"/>
            <a:ext cx="8640960" cy="369332"/>
          </a:xfrm>
          <a:prstGeom prst="rect">
            <a:avLst/>
          </a:prstGeom>
          <a:noFill/>
        </p:spPr>
        <p:txBody>
          <a:bodyPr wrap="square" rtlCol="0">
            <a:spAutoFit/>
          </a:bodyPr>
          <a:lstStyle/>
          <a:p>
            <a:r>
              <a:rPr lang="en-US" dirty="0"/>
              <a:t>10. As a final step download the complete report, </a:t>
            </a:r>
            <a:r>
              <a:rPr lang="en-US" dirty="0" err="1"/>
              <a:t>uncompress</a:t>
            </a:r>
            <a:r>
              <a:rPr lang="en-US" dirty="0"/>
              <a:t> it and visualize it locally.</a:t>
            </a:r>
          </a:p>
        </p:txBody>
      </p:sp>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37248" y="2591028"/>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760065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63435" y="764704"/>
            <a:ext cx="8401054" cy="1692771"/>
          </a:xfrm>
          <a:prstGeom prst="rect">
            <a:avLst/>
          </a:prstGeom>
          <a:noFill/>
        </p:spPr>
        <p:txBody>
          <a:bodyPr wrap="square" rtlCol="0">
            <a:spAutoFit/>
          </a:bodyPr>
          <a:lstStyle/>
          <a:p>
            <a:r>
              <a:rPr lang="en-US" sz="4800"/>
              <a:t>So… after all of this…</a:t>
            </a:r>
          </a:p>
          <a:p>
            <a:r>
              <a:rPr lang="en-US" sz="2800"/>
              <a:t>Which model, from which approach, would you choose as the best one?</a:t>
            </a:r>
          </a:p>
        </p:txBody>
      </p:sp>
      <p:sp>
        <p:nvSpPr>
          <p:cNvPr id="5" name="4 CuadroTexto"/>
          <p:cNvSpPr txBox="1"/>
          <p:nvPr/>
        </p:nvSpPr>
        <p:spPr>
          <a:xfrm>
            <a:off x="563435" y="2767568"/>
            <a:ext cx="7996292" cy="3046988"/>
          </a:xfrm>
          <a:prstGeom prst="rect">
            <a:avLst/>
          </a:prstGeom>
          <a:noFill/>
        </p:spPr>
        <p:txBody>
          <a:bodyPr wrap="none" rtlCol="0">
            <a:spAutoFit/>
          </a:bodyPr>
          <a:lstStyle/>
          <a:p>
            <a:r>
              <a:rPr lang="en-US" sz="2400"/>
              <a:t>Depends on what you want it for.</a:t>
            </a:r>
          </a:p>
          <a:p>
            <a:endParaRPr lang="en-US" sz="2400"/>
          </a:p>
          <a:p>
            <a:pPr marL="285750" indent="-285750">
              <a:buFontTx/>
              <a:buChar char="-"/>
            </a:pPr>
            <a:r>
              <a:rPr lang="en-US" sz="2400"/>
              <a:t>A nice picture (in a publication)</a:t>
            </a:r>
          </a:p>
          <a:p>
            <a:pPr marL="285750" indent="-285750">
              <a:buFontTx/>
              <a:buChar char="-"/>
            </a:pPr>
            <a:r>
              <a:rPr lang="en-US" sz="2400"/>
              <a:t>Try to understand the structure and function</a:t>
            </a:r>
          </a:p>
          <a:p>
            <a:pPr marL="285750" indent="-285750">
              <a:buFontTx/>
              <a:buChar char="-"/>
            </a:pPr>
            <a:r>
              <a:rPr lang="en-US" sz="2400"/>
              <a:t>Mutagenesis studies</a:t>
            </a:r>
          </a:p>
          <a:p>
            <a:pPr marL="285750" indent="-285750">
              <a:buFontTx/>
              <a:buChar char="-"/>
            </a:pPr>
            <a:r>
              <a:rPr lang="en-US" sz="2400"/>
              <a:t>Predict interactions with other proteins (without high detail)</a:t>
            </a:r>
          </a:p>
          <a:p>
            <a:pPr marL="285750" indent="-285750">
              <a:buFontTx/>
              <a:buChar char="-"/>
            </a:pPr>
            <a:r>
              <a:rPr lang="en-US" sz="2400"/>
              <a:t>Predict interactions with other proteins (with high detail)</a:t>
            </a:r>
          </a:p>
          <a:p>
            <a:pPr marL="285750" indent="-285750">
              <a:buFontTx/>
              <a:buChar char="-"/>
            </a:pPr>
            <a:r>
              <a:rPr lang="en-US" sz="2400"/>
              <a:t>Predict interactions with small molecules</a:t>
            </a:r>
          </a:p>
        </p:txBody>
      </p:sp>
      <p:sp>
        <p:nvSpPr>
          <p:cNvPr id="6" name="5 CuadroTexto"/>
          <p:cNvSpPr txBox="1"/>
          <p:nvPr/>
        </p:nvSpPr>
        <p:spPr>
          <a:xfrm>
            <a:off x="1808581" y="21266"/>
            <a:ext cx="7310719" cy="830997"/>
          </a:xfrm>
          <a:prstGeom prst="rect">
            <a:avLst/>
          </a:prstGeom>
          <a:noFill/>
        </p:spPr>
        <p:txBody>
          <a:bodyPr wrap="none" rtlCol="0">
            <a:spAutoFit/>
          </a:bodyPr>
          <a:lstStyle/>
          <a:p>
            <a:pPr algn="r"/>
            <a:r>
              <a:rPr lang="en-US" sz="2800"/>
              <a:t>Homology modelling:</a:t>
            </a:r>
            <a:r>
              <a:rPr lang="en-US" sz="4800"/>
              <a:t> Final thoughts </a:t>
            </a:r>
            <a:r>
              <a:rPr lang="en-US"/>
              <a:t>1</a:t>
            </a:r>
          </a:p>
        </p:txBody>
      </p:sp>
    </p:spTree>
    <p:extLst>
      <p:ext uri="{BB962C8B-B14F-4D97-AF65-F5344CB8AC3E}">
        <p14:creationId xmlns:p14="http://schemas.microsoft.com/office/powerpoint/2010/main" val="2555514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 Grupo"/>
          <p:cNvGrpSpPr/>
          <p:nvPr/>
        </p:nvGrpSpPr>
        <p:grpSpPr>
          <a:xfrm>
            <a:off x="107505" y="2520895"/>
            <a:ext cx="8928991" cy="4119437"/>
            <a:chOff x="107505" y="3284984"/>
            <a:chExt cx="7272807" cy="3355348"/>
          </a:xfrm>
        </p:grpSpPr>
        <p:pic>
          <p:nvPicPr>
            <p:cNvPr id="1945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344" t="25595" r="62757" b="29688"/>
            <a:stretch/>
          </p:blipFill>
          <p:spPr bwMode="auto">
            <a:xfrm>
              <a:off x="107505" y="3284984"/>
              <a:ext cx="2334074" cy="3353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5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3381" t="27344" r="62813" b="29688"/>
            <a:stretch/>
          </p:blipFill>
          <p:spPr bwMode="auto">
            <a:xfrm>
              <a:off x="2627784" y="3284984"/>
              <a:ext cx="2323579" cy="335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0"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3382" t="26897" r="63452" b="29501"/>
            <a:stretch/>
          </p:blipFill>
          <p:spPr bwMode="auto">
            <a:xfrm>
              <a:off x="5151988" y="3285132"/>
              <a:ext cx="2228324" cy="335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5" name="4 CuadroTexto"/>
          <p:cNvSpPr txBox="1"/>
          <p:nvPr/>
        </p:nvSpPr>
        <p:spPr>
          <a:xfrm>
            <a:off x="430897" y="2060848"/>
            <a:ext cx="1707006" cy="369332"/>
          </a:xfrm>
          <a:prstGeom prst="rect">
            <a:avLst/>
          </a:prstGeom>
          <a:noFill/>
        </p:spPr>
        <p:txBody>
          <a:bodyPr wrap="none" rtlCol="0">
            <a:spAutoFit/>
          </a:bodyPr>
          <a:lstStyle/>
          <a:p>
            <a:r>
              <a:rPr lang="en-US"/>
              <a:t>99..85% identity</a:t>
            </a:r>
          </a:p>
        </p:txBody>
      </p:sp>
      <p:sp>
        <p:nvSpPr>
          <p:cNvPr id="9" name="8 CuadroTexto"/>
          <p:cNvSpPr txBox="1"/>
          <p:nvPr/>
        </p:nvSpPr>
        <p:spPr>
          <a:xfrm>
            <a:off x="3714576" y="2060848"/>
            <a:ext cx="1707006" cy="369332"/>
          </a:xfrm>
          <a:prstGeom prst="rect">
            <a:avLst/>
          </a:prstGeom>
          <a:noFill/>
        </p:spPr>
        <p:txBody>
          <a:bodyPr wrap="none" rtlCol="0">
            <a:spAutoFit/>
          </a:bodyPr>
          <a:lstStyle/>
          <a:p>
            <a:r>
              <a:rPr lang="en-US"/>
              <a:t>70..60% identity</a:t>
            </a:r>
          </a:p>
        </p:txBody>
      </p:sp>
      <p:sp>
        <p:nvSpPr>
          <p:cNvPr id="10" name="9 CuadroTexto"/>
          <p:cNvSpPr txBox="1"/>
          <p:nvPr/>
        </p:nvSpPr>
        <p:spPr>
          <a:xfrm>
            <a:off x="6825434" y="2060848"/>
            <a:ext cx="1707006" cy="369332"/>
          </a:xfrm>
          <a:prstGeom prst="rect">
            <a:avLst/>
          </a:prstGeom>
          <a:noFill/>
        </p:spPr>
        <p:txBody>
          <a:bodyPr wrap="none" rtlCol="0">
            <a:spAutoFit/>
          </a:bodyPr>
          <a:lstStyle/>
          <a:p>
            <a:r>
              <a:rPr lang="en-US"/>
              <a:t>50..40% identity</a:t>
            </a:r>
          </a:p>
        </p:txBody>
      </p:sp>
      <p:sp>
        <p:nvSpPr>
          <p:cNvPr id="6" name="5 CuadroTexto"/>
          <p:cNvSpPr txBox="1"/>
          <p:nvPr/>
        </p:nvSpPr>
        <p:spPr>
          <a:xfrm>
            <a:off x="251520" y="747861"/>
            <a:ext cx="8640960" cy="1384995"/>
          </a:xfrm>
          <a:prstGeom prst="rect">
            <a:avLst/>
          </a:prstGeom>
          <a:noFill/>
        </p:spPr>
        <p:txBody>
          <a:bodyPr wrap="square" rtlCol="0">
            <a:spAutoFit/>
          </a:bodyPr>
          <a:lstStyle/>
          <a:p>
            <a:r>
              <a:rPr lang="en-US"/>
              <a:t>Homology modeling ends up generating a X,Y,Z coordinate for each atom, like in a high resolution NMR or X-ray experimentally obtained structure, but …</a:t>
            </a:r>
          </a:p>
          <a:p>
            <a:r>
              <a:rPr lang="en-US" sz="2800"/>
              <a:t>How much should I believe about the predicted model?</a:t>
            </a:r>
            <a:br>
              <a:rPr lang="en-US" sz="2800"/>
            </a:br>
            <a:r>
              <a:rPr lang="en-US" sz="2000"/>
              <a:t>(IMMO, but this numbers are fully illustrative)</a:t>
            </a:r>
          </a:p>
        </p:txBody>
      </p:sp>
      <p:sp>
        <p:nvSpPr>
          <p:cNvPr id="12" name="11 CuadroTexto"/>
          <p:cNvSpPr txBox="1"/>
          <p:nvPr/>
        </p:nvSpPr>
        <p:spPr>
          <a:xfrm>
            <a:off x="1808581" y="21266"/>
            <a:ext cx="7310719" cy="830997"/>
          </a:xfrm>
          <a:prstGeom prst="rect">
            <a:avLst/>
          </a:prstGeom>
          <a:noFill/>
        </p:spPr>
        <p:txBody>
          <a:bodyPr wrap="none" rtlCol="0">
            <a:spAutoFit/>
          </a:bodyPr>
          <a:lstStyle/>
          <a:p>
            <a:pPr algn="r"/>
            <a:r>
              <a:rPr lang="en-US" sz="2800"/>
              <a:t>Homology modelling:</a:t>
            </a:r>
            <a:r>
              <a:rPr lang="en-US" sz="4800"/>
              <a:t> Final thoughts </a:t>
            </a:r>
            <a:r>
              <a:rPr lang="en-US"/>
              <a:t>2</a:t>
            </a:r>
          </a:p>
        </p:txBody>
      </p:sp>
    </p:spTree>
    <p:extLst>
      <p:ext uri="{BB962C8B-B14F-4D97-AF65-F5344CB8AC3E}">
        <p14:creationId xmlns:p14="http://schemas.microsoft.com/office/powerpoint/2010/main" val="293532628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1309" b="25893"/>
          <a:stretch/>
        </p:blipFill>
        <p:spPr bwMode="auto">
          <a:xfrm>
            <a:off x="0" y="861059"/>
            <a:ext cx="6948264" cy="59969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171744" y="21266"/>
            <a:ext cx="3947556" cy="1107996"/>
          </a:xfrm>
          <a:prstGeom prst="rect">
            <a:avLst/>
          </a:prstGeom>
          <a:noFill/>
        </p:spPr>
        <p:txBody>
          <a:bodyPr wrap="none" rtlCol="0">
            <a:spAutoFit/>
          </a:bodyPr>
          <a:lstStyle/>
          <a:p>
            <a:pPr algn="r"/>
            <a:r>
              <a:rPr lang="en-US" sz="2800"/>
              <a:t>Structure:</a:t>
            </a:r>
            <a:r>
              <a:rPr lang="en-US" sz="4800"/>
              <a:t> Visualize</a:t>
            </a:r>
          </a:p>
          <a:p>
            <a:pPr algn="r"/>
            <a:r>
              <a:rPr lang="en-US" err="1"/>
              <a:t>Pymol</a:t>
            </a:r>
            <a:endParaRPr lang="en-US"/>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129262"/>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9752" y="5013176"/>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5013176"/>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7145522" y="1463178"/>
            <a:ext cx="1890974" cy="4985980"/>
          </a:xfrm>
          <a:prstGeom prst="rect">
            <a:avLst/>
          </a:prstGeom>
          <a:noFill/>
        </p:spPr>
        <p:txBody>
          <a:bodyPr wrap="square" rtlCol="0">
            <a:spAutoFit/>
          </a:bodyPr>
          <a:lstStyle/>
          <a:p>
            <a:r>
              <a:rPr lang="en-US"/>
              <a:t>We can visualize and make several operations with structures using </a:t>
            </a:r>
            <a:r>
              <a:rPr lang="en-US" err="1"/>
              <a:t>pymol</a:t>
            </a:r>
            <a:r>
              <a:rPr lang="en-US"/>
              <a:t> software (and lots of others), </a:t>
            </a:r>
            <a:r>
              <a:rPr lang="en-US" err="1"/>
              <a:t>pymol</a:t>
            </a:r>
            <a:r>
              <a:rPr lang="en-US"/>
              <a:t> can be downloaded from here:</a:t>
            </a:r>
          </a:p>
          <a:p>
            <a:r>
              <a:rPr lang="en-US" sz="1200">
                <a:hlinkClick r:id="rId4"/>
              </a:rPr>
              <a:t>https://www.pymol.org/</a:t>
            </a:r>
            <a:endParaRPr lang="en-US" sz="1200"/>
          </a:p>
          <a:p>
            <a:endParaRPr lang="en-US"/>
          </a:p>
          <a:p>
            <a:r>
              <a:rPr lang="en-US"/>
              <a:t>We are going to visualize with </a:t>
            </a:r>
            <a:r>
              <a:rPr lang="en-US" err="1"/>
              <a:t>Pymol</a:t>
            </a:r>
            <a:r>
              <a:rPr lang="en-US"/>
              <a:t> the structure 4BYZ previously downloaded</a:t>
            </a:r>
          </a:p>
        </p:txBody>
      </p:sp>
    </p:spTree>
    <p:extLst>
      <p:ext uri="{BB962C8B-B14F-4D97-AF65-F5344CB8AC3E}">
        <p14:creationId xmlns:p14="http://schemas.microsoft.com/office/powerpoint/2010/main" val="301952567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r="32143" b="29799"/>
          <a:stretch/>
        </p:blipFill>
        <p:spPr bwMode="auto">
          <a:xfrm>
            <a:off x="179512" y="1129262"/>
            <a:ext cx="6794059" cy="56229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5171744" y="21266"/>
            <a:ext cx="3947556" cy="1107996"/>
          </a:xfrm>
          <a:prstGeom prst="rect">
            <a:avLst/>
          </a:prstGeom>
          <a:noFill/>
        </p:spPr>
        <p:txBody>
          <a:bodyPr wrap="none" rtlCol="0">
            <a:spAutoFit/>
          </a:bodyPr>
          <a:lstStyle/>
          <a:p>
            <a:pPr algn="r"/>
            <a:r>
              <a:rPr lang="en-US" sz="2800"/>
              <a:t>Structure:</a:t>
            </a:r>
            <a:r>
              <a:rPr lang="en-US" sz="4800"/>
              <a:t> Visualize</a:t>
            </a:r>
          </a:p>
          <a:p>
            <a:pPr algn="r"/>
            <a:r>
              <a:rPr lang="en-US" err="1"/>
              <a:t>Pymol</a:t>
            </a:r>
            <a:endParaRPr lang="en-US"/>
          </a:p>
        </p:txBody>
      </p:sp>
      <p:sp>
        <p:nvSpPr>
          <p:cNvPr id="3" name="2 CuadroTexto"/>
          <p:cNvSpPr txBox="1"/>
          <p:nvPr/>
        </p:nvSpPr>
        <p:spPr>
          <a:xfrm>
            <a:off x="7145523" y="1628800"/>
            <a:ext cx="1998478" cy="4247317"/>
          </a:xfrm>
          <a:prstGeom prst="rect">
            <a:avLst/>
          </a:prstGeom>
          <a:noFill/>
        </p:spPr>
        <p:txBody>
          <a:bodyPr wrap="square" rtlCol="0">
            <a:spAutoFit/>
          </a:bodyPr>
          <a:lstStyle/>
          <a:p>
            <a:r>
              <a:rPr lang="en-US"/>
              <a:t>Now we Display the sequence.</a:t>
            </a:r>
          </a:p>
          <a:p>
            <a:endParaRPr lang="en-US"/>
          </a:p>
          <a:p>
            <a:r>
              <a:rPr lang="en-US"/>
              <a:t>Use different mouse buttons to zoom, rotate and move the molecule.</a:t>
            </a:r>
          </a:p>
          <a:p>
            <a:endParaRPr lang="en-US"/>
          </a:p>
          <a:p>
            <a:r>
              <a:rPr lang="en-US"/>
              <a:t>Go to the right menu.</a:t>
            </a:r>
          </a:p>
          <a:p>
            <a:r>
              <a:rPr lang="en-US"/>
              <a:t>Click on every letter to discover the meaning (A,S,H,L,C)</a:t>
            </a:r>
          </a:p>
        </p:txBody>
      </p:sp>
      <p:pic>
        <p:nvPicPr>
          <p:cNvPr id="7"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35696" y="1654924"/>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9089" y="3095084"/>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1489" y="309798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04861" y="3094522"/>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2747" y="309798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95147" y="3109036"/>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889219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2024" b="29687"/>
          <a:stretch/>
        </p:blipFill>
        <p:spPr bwMode="auto">
          <a:xfrm>
            <a:off x="0" y="1124744"/>
            <a:ext cx="6928443" cy="5733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00192" y="3239100"/>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5171744" y="21266"/>
            <a:ext cx="3947556" cy="1107996"/>
          </a:xfrm>
          <a:prstGeom prst="rect">
            <a:avLst/>
          </a:prstGeom>
          <a:noFill/>
        </p:spPr>
        <p:txBody>
          <a:bodyPr wrap="none" rtlCol="0">
            <a:spAutoFit/>
          </a:bodyPr>
          <a:lstStyle/>
          <a:p>
            <a:pPr algn="r"/>
            <a:r>
              <a:rPr lang="en-US" sz="2800"/>
              <a:t>Structure:</a:t>
            </a:r>
            <a:r>
              <a:rPr lang="en-US" sz="4800"/>
              <a:t> Visualize</a:t>
            </a:r>
          </a:p>
          <a:p>
            <a:pPr algn="r"/>
            <a:r>
              <a:rPr lang="en-US" err="1"/>
              <a:t>Pymol</a:t>
            </a:r>
            <a:endParaRPr lang="en-US"/>
          </a:p>
        </p:txBody>
      </p:sp>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4128" y="3671148"/>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7145523" y="1628800"/>
            <a:ext cx="1998478" cy="1477328"/>
          </a:xfrm>
          <a:prstGeom prst="rect">
            <a:avLst/>
          </a:prstGeom>
          <a:noFill/>
        </p:spPr>
        <p:txBody>
          <a:bodyPr wrap="square" rtlCol="0">
            <a:spAutoFit/>
          </a:bodyPr>
          <a:lstStyle/>
          <a:p>
            <a:r>
              <a:rPr lang="en-US"/>
              <a:t>Show-&gt; as -&gt; Cartoon</a:t>
            </a:r>
          </a:p>
          <a:p>
            <a:r>
              <a:rPr lang="en-US"/>
              <a:t>(all selected is presented as cartoons)</a:t>
            </a:r>
          </a:p>
        </p:txBody>
      </p:sp>
    </p:spTree>
    <p:extLst>
      <p:ext uri="{BB962C8B-B14F-4D97-AF65-F5344CB8AC3E}">
        <p14:creationId xmlns:p14="http://schemas.microsoft.com/office/powerpoint/2010/main" val="417644819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2381" b="29687"/>
          <a:stretch/>
        </p:blipFill>
        <p:spPr bwMode="auto">
          <a:xfrm>
            <a:off x="0" y="958172"/>
            <a:ext cx="7092280" cy="58998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171744" y="21266"/>
            <a:ext cx="3947556" cy="1107996"/>
          </a:xfrm>
          <a:prstGeom prst="rect">
            <a:avLst/>
          </a:prstGeom>
          <a:noFill/>
        </p:spPr>
        <p:txBody>
          <a:bodyPr wrap="none" rtlCol="0">
            <a:spAutoFit/>
          </a:bodyPr>
          <a:lstStyle/>
          <a:p>
            <a:pPr algn="r"/>
            <a:r>
              <a:rPr lang="en-US" sz="2800"/>
              <a:t>Structure:</a:t>
            </a:r>
            <a:r>
              <a:rPr lang="en-US" sz="4800"/>
              <a:t> Visualize</a:t>
            </a:r>
          </a:p>
          <a:p>
            <a:pPr algn="r"/>
            <a:r>
              <a:rPr lang="en-US" err="1"/>
              <a:t>Pymol</a:t>
            </a:r>
            <a:endParaRPr lang="en-US"/>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289429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3089" y="3449513"/>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7145523" y="1124744"/>
            <a:ext cx="1998478" cy="5909310"/>
          </a:xfrm>
          <a:prstGeom prst="rect">
            <a:avLst/>
          </a:prstGeom>
          <a:noFill/>
        </p:spPr>
        <p:txBody>
          <a:bodyPr wrap="square" rtlCol="0">
            <a:spAutoFit/>
          </a:bodyPr>
          <a:lstStyle/>
          <a:p>
            <a:r>
              <a:rPr lang="en-US"/>
              <a:t>Drag the mouse while pressing left button over the sequence to select some residues.</a:t>
            </a:r>
          </a:p>
          <a:p>
            <a:endParaRPr lang="en-US"/>
          </a:p>
          <a:p>
            <a:r>
              <a:rPr lang="en-US"/>
              <a:t>Go to the new tab in the right menu called (</a:t>
            </a:r>
            <a:r>
              <a:rPr lang="en-US" err="1"/>
              <a:t>sele</a:t>
            </a:r>
            <a:r>
              <a:rPr lang="en-US"/>
              <a:t>)</a:t>
            </a:r>
          </a:p>
          <a:p>
            <a:r>
              <a:rPr lang="en-US"/>
              <a:t>Show-&gt; lines</a:t>
            </a:r>
          </a:p>
          <a:p>
            <a:r>
              <a:rPr lang="en-US"/>
              <a:t>(all selected is presented as lines, but previous representation is still present)</a:t>
            </a:r>
          </a:p>
          <a:p>
            <a:endParaRPr lang="en-US"/>
          </a:p>
          <a:p>
            <a:r>
              <a:rPr lang="en-US"/>
              <a:t>Now go to</a:t>
            </a:r>
          </a:p>
          <a:p>
            <a:r>
              <a:rPr lang="en-US"/>
              <a:t>Action-&gt; delete selection</a:t>
            </a:r>
          </a:p>
          <a:p>
            <a:endParaRPr lang="en-US"/>
          </a:p>
          <a:p>
            <a:endParaRPr lang="en-US"/>
          </a:p>
        </p:txBody>
      </p:sp>
    </p:spTree>
    <p:extLst>
      <p:ext uri="{BB962C8B-B14F-4D97-AF65-F5344CB8AC3E}">
        <p14:creationId xmlns:p14="http://schemas.microsoft.com/office/powerpoint/2010/main" val="301952567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2381" b="29687"/>
          <a:stretch/>
        </p:blipFill>
        <p:spPr bwMode="auto">
          <a:xfrm>
            <a:off x="-1" y="908720"/>
            <a:ext cx="7151727" cy="5949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171744" y="21266"/>
            <a:ext cx="3947556" cy="1107996"/>
          </a:xfrm>
          <a:prstGeom prst="rect">
            <a:avLst/>
          </a:prstGeom>
          <a:noFill/>
        </p:spPr>
        <p:txBody>
          <a:bodyPr wrap="none" rtlCol="0">
            <a:spAutoFit/>
          </a:bodyPr>
          <a:lstStyle/>
          <a:p>
            <a:pPr algn="r"/>
            <a:r>
              <a:rPr lang="en-US" sz="2800"/>
              <a:t>Structure:</a:t>
            </a:r>
            <a:r>
              <a:rPr lang="en-US" sz="4800"/>
              <a:t> Visualize</a:t>
            </a:r>
          </a:p>
          <a:p>
            <a:pPr algn="r"/>
            <a:r>
              <a:rPr lang="en-US" err="1"/>
              <a:t>Pymol</a:t>
            </a:r>
            <a:endParaRPr lang="en-US"/>
          </a:p>
        </p:txBody>
      </p:sp>
      <p:pic>
        <p:nvPicPr>
          <p:cNvPr id="4"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72200" y="4319220"/>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_local\AppData\Local\Microsoft\Windows\Temporary Internet Files\Content.IE5\8UJKXJHP\550px-Pointing_hand_cursor_vector.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32945" y="5589240"/>
            <a:ext cx="459135" cy="33391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7145523" y="1124744"/>
            <a:ext cx="1998478" cy="2308324"/>
          </a:xfrm>
          <a:prstGeom prst="rect">
            <a:avLst/>
          </a:prstGeom>
          <a:noFill/>
        </p:spPr>
        <p:txBody>
          <a:bodyPr wrap="square" rtlCol="0">
            <a:spAutoFit/>
          </a:bodyPr>
          <a:lstStyle/>
          <a:p>
            <a:r>
              <a:rPr lang="en-US"/>
              <a:t>We can easily draw a “nice” picture.</a:t>
            </a:r>
          </a:p>
          <a:p>
            <a:endParaRPr lang="en-US"/>
          </a:p>
          <a:p>
            <a:r>
              <a:rPr lang="en-US"/>
              <a:t>Action -&gt; preset -&gt; publication</a:t>
            </a:r>
          </a:p>
          <a:p>
            <a:endParaRPr lang="en-US"/>
          </a:p>
          <a:p>
            <a:endParaRPr lang="en-US"/>
          </a:p>
          <a:p>
            <a:endParaRPr lang="en-US"/>
          </a:p>
        </p:txBody>
      </p:sp>
    </p:spTree>
    <p:extLst>
      <p:ext uri="{BB962C8B-B14F-4D97-AF65-F5344CB8AC3E}">
        <p14:creationId xmlns:p14="http://schemas.microsoft.com/office/powerpoint/2010/main" val="417644819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5171744" y="21266"/>
            <a:ext cx="3947556" cy="1107996"/>
          </a:xfrm>
          <a:prstGeom prst="rect">
            <a:avLst/>
          </a:prstGeom>
          <a:noFill/>
        </p:spPr>
        <p:txBody>
          <a:bodyPr wrap="none" rtlCol="0">
            <a:spAutoFit/>
          </a:bodyPr>
          <a:lstStyle/>
          <a:p>
            <a:pPr algn="r"/>
            <a:r>
              <a:rPr lang="en-US" sz="2800"/>
              <a:t>Structure:</a:t>
            </a:r>
            <a:r>
              <a:rPr lang="en-US" sz="4800"/>
              <a:t> Visualize</a:t>
            </a:r>
          </a:p>
          <a:p>
            <a:pPr algn="r"/>
            <a:r>
              <a:rPr lang="en-US" err="1"/>
              <a:t>Pymol</a:t>
            </a:r>
            <a:endParaRPr lang="en-US"/>
          </a:p>
        </p:txBody>
      </p:sp>
      <p:sp>
        <p:nvSpPr>
          <p:cNvPr id="2" name="1 CuadroTexto"/>
          <p:cNvSpPr txBox="1"/>
          <p:nvPr/>
        </p:nvSpPr>
        <p:spPr>
          <a:xfrm>
            <a:off x="35496" y="854244"/>
            <a:ext cx="8712968" cy="2492990"/>
          </a:xfrm>
          <a:prstGeom prst="rect">
            <a:avLst/>
          </a:prstGeom>
          <a:noFill/>
        </p:spPr>
        <p:txBody>
          <a:bodyPr wrap="square" rtlCol="0">
            <a:spAutoFit/>
          </a:bodyPr>
          <a:lstStyle/>
          <a:p>
            <a:r>
              <a:rPr lang="en-US" dirty="0"/>
              <a:t>We can use </a:t>
            </a:r>
            <a:r>
              <a:rPr lang="en-US" dirty="0" err="1"/>
              <a:t>pymol</a:t>
            </a:r>
            <a:r>
              <a:rPr lang="en-US" dirty="0"/>
              <a:t> to view the residues colored by their hydrophobicity, visualizing this way if there is a region in the surface that could be a problem when producing this protein. For that we need an external script, instructions for it are here:</a:t>
            </a:r>
          </a:p>
          <a:p>
            <a:r>
              <a:rPr lang="en-US" sz="1200" dirty="0">
                <a:hlinkClick r:id="rId2"/>
              </a:rPr>
              <a:t>http://www.protein.osaka-u.ac.jp/rcsfp/supracryst/suzuki/jpxtal/Katsutani/en/hydrophobicity.php</a:t>
            </a:r>
            <a:endParaRPr lang="en-US" sz="1200" dirty="0"/>
          </a:p>
          <a:p>
            <a:r>
              <a:rPr lang="en-US" dirty="0"/>
              <a:t>You can download the script here:</a:t>
            </a:r>
          </a:p>
          <a:p>
            <a:r>
              <a:rPr lang="en-US" dirty="0">
                <a:hlinkClick r:id="rId3"/>
              </a:rPr>
              <a:t>http://www.protein.osaka-u.ac.jp/rcsfp/supracryst/suzuki/jpxtal/Katsutani/color_h.py</a:t>
            </a:r>
            <a:endParaRPr lang="en-US" dirty="0"/>
          </a:p>
          <a:p>
            <a:r>
              <a:rPr lang="en-US" dirty="0">
                <a:hlinkClick r:id="rId4"/>
              </a:rPr>
              <a:t>http://bioinf.uab.es/ocs/PYMOL/color_h.py</a:t>
            </a:r>
            <a:endParaRPr lang="en-US" dirty="0"/>
          </a:p>
          <a:p>
            <a:r>
              <a:rPr lang="en-US" dirty="0"/>
              <a:t>Once it is loaded (file -&gt; run) execute in the command prompt: </a:t>
            </a:r>
            <a:r>
              <a:rPr lang="en-US" dirty="0" err="1"/>
              <a:t>color_h</a:t>
            </a:r>
            <a:endParaRPr lang="en-US" dirty="0"/>
          </a:p>
          <a:p>
            <a:r>
              <a:rPr lang="en-US" dirty="0"/>
              <a:t>And in the right menu: Show -&gt; as -&gt; surface</a:t>
            </a:r>
          </a:p>
        </p:txBody>
      </p:sp>
      <p:grpSp>
        <p:nvGrpSpPr>
          <p:cNvPr id="4" name="3 Grupo"/>
          <p:cNvGrpSpPr/>
          <p:nvPr/>
        </p:nvGrpSpPr>
        <p:grpSpPr>
          <a:xfrm>
            <a:off x="35496" y="3429000"/>
            <a:ext cx="4124321" cy="3428997"/>
            <a:chOff x="4634390" y="3206467"/>
            <a:chExt cx="4391980" cy="3651531"/>
          </a:xfrm>
        </p:grpSpPr>
        <p:pic>
          <p:nvPicPr>
            <p:cNvPr id="71683"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r="32344" b="29687"/>
            <a:stretch/>
          </p:blipFill>
          <p:spPr bwMode="auto">
            <a:xfrm>
              <a:off x="4634390" y="3206467"/>
              <a:ext cx="4391980" cy="36515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682"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2344" t="8203" r="47813" b="42187"/>
            <a:stretch/>
          </p:blipFill>
          <p:spPr bwMode="auto">
            <a:xfrm>
              <a:off x="5214605" y="4005064"/>
              <a:ext cx="3038475" cy="2419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7" name="Picture 5" descr="C:\Users\admin_local\AppData\Local\Microsoft\Windows\Temporary Internet Files\Content.IE5\8UJKXJHP\550px-Pointing_hand_cursor_vector.svg[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1520" y="4581128"/>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71684" name="Picture 4"/>
          <p:cNvPicPr>
            <a:picLocks noChangeAspect="1" noChangeArrowheads="1"/>
          </p:cNvPicPr>
          <p:nvPr/>
        </p:nvPicPr>
        <p:blipFill rotWithShape="1">
          <a:blip r:embed="rId8">
            <a:extLst>
              <a:ext uri="{28A0092B-C50C-407E-A947-70E740481C1C}">
                <a14:useLocalDpi xmlns:a14="http://schemas.microsoft.com/office/drawing/2010/main" val="0"/>
              </a:ext>
            </a:extLst>
          </a:blip>
          <a:srcRect r="32188" b="29687"/>
          <a:stretch/>
        </p:blipFill>
        <p:spPr bwMode="auto">
          <a:xfrm>
            <a:off x="4602138" y="3429000"/>
            <a:ext cx="4128316" cy="3424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5" descr="C:\Users\admin_local\AppData\Local\Microsoft\Windows\Temporary Internet Files\Content.IE5\8UJKXJHP\550px-Pointing_hand_cursor_vector.svg[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42176" y="4247212"/>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C:\Users\admin_local\AppData\Local\Microsoft\Windows\Temporary Internet Files\Content.IE5\8UJKXJHP\550px-Pointing_hand_cursor_vector.svg[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71319" y="4675981"/>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C:\Users\admin_local\AppData\Local\Microsoft\Windows\Temporary Internet Files\Content.IE5\8UJKXJHP\550px-Pointing_hand_cursor_vector.svg[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36812" y="5589240"/>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952567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9"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t="21791" r="67292" b="31635"/>
          <a:stretch/>
        </p:blipFill>
        <p:spPr bwMode="auto">
          <a:xfrm>
            <a:off x="1917755" y="3501008"/>
            <a:ext cx="1993900" cy="2271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5171744" y="21266"/>
            <a:ext cx="3947556" cy="1107996"/>
          </a:xfrm>
          <a:prstGeom prst="rect">
            <a:avLst/>
          </a:prstGeom>
          <a:noFill/>
        </p:spPr>
        <p:txBody>
          <a:bodyPr wrap="none" rtlCol="0">
            <a:spAutoFit/>
          </a:bodyPr>
          <a:lstStyle/>
          <a:p>
            <a:pPr algn="r"/>
            <a:r>
              <a:rPr lang="en-US" sz="2800"/>
              <a:t>Structure:</a:t>
            </a:r>
            <a:r>
              <a:rPr lang="en-US" sz="4800"/>
              <a:t> Visualize</a:t>
            </a:r>
          </a:p>
          <a:p>
            <a:pPr algn="r"/>
            <a:r>
              <a:rPr lang="en-US" err="1"/>
              <a:t>Pymol</a:t>
            </a:r>
            <a:r>
              <a:rPr lang="en-US"/>
              <a:t>: final </a:t>
            </a:r>
            <a:r>
              <a:rPr lang="en-US" err="1"/>
              <a:t>exercice</a:t>
            </a:r>
            <a:endParaRPr lang="en-US"/>
          </a:p>
        </p:txBody>
      </p:sp>
      <p:sp>
        <p:nvSpPr>
          <p:cNvPr id="3" name="2 CuadroTexto"/>
          <p:cNvSpPr txBox="1"/>
          <p:nvPr/>
        </p:nvSpPr>
        <p:spPr>
          <a:xfrm>
            <a:off x="107504" y="677595"/>
            <a:ext cx="8496944" cy="3139321"/>
          </a:xfrm>
          <a:prstGeom prst="rect">
            <a:avLst/>
          </a:prstGeom>
          <a:noFill/>
        </p:spPr>
        <p:txBody>
          <a:bodyPr wrap="square" rtlCol="0">
            <a:spAutoFit/>
          </a:bodyPr>
          <a:lstStyle/>
          <a:p>
            <a:pPr marL="285750" indent="-285750">
              <a:buFontTx/>
              <a:buChar char="-"/>
            </a:pPr>
            <a:r>
              <a:rPr lang="en-US"/>
              <a:t>Close </a:t>
            </a:r>
            <a:r>
              <a:rPr lang="en-US" err="1"/>
              <a:t>pymol</a:t>
            </a:r>
            <a:r>
              <a:rPr lang="en-US"/>
              <a:t> and open it again</a:t>
            </a:r>
          </a:p>
          <a:p>
            <a:pPr marL="285750" indent="-285750">
              <a:buFontTx/>
              <a:buChar char="-"/>
            </a:pPr>
            <a:r>
              <a:rPr lang="en-US"/>
              <a:t>Download this file and unzip it (not just open, unzip it!):</a:t>
            </a:r>
          </a:p>
          <a:p>
            <a:r>
              <a:rPr lang="en-US">
                <a:hlinkClick r:id="rId3"/>
              </a:rPr>
              <a:t>http://bioinf.uab.es/ocs/PYMOL/PYMOL_SCRIPT.zip</a:t>
            </a:r>
            <a:endParaRPr lang="en-US"/>
          </a:p>
          <a:p>
            <a:pPr marL="285750" indent="-285750">
              <a:buFontTx/>
              <a:buChar char="-"/>
            </a:pPr>
            <a:r>
              <a:rPr lang="en-US"/>
              <a:t>Edit the file called “m12.pms” with notepad, </a:t>
            </a:r>
            <a:r>
              <a:rPr lang="en-US" err="1"/>
              <a:t>wordpad</a:t>
            </a:r>
            <a:r>
              <a:rPr lang="en-US"/>
              <a:t>, notepad++ or any other text editor (DO NOT USE WORD!!!) and change the location of the files mod1.pdb and mod2.pdb for the location wherever you have download and unzip them.</a:t>
            </a:r>
          </a:p>
          <a:p>
            <a:pPr marL="285750" indent="-285750">
              <a:buFontTx/>
              <a:buChar char="-"/>
            </a:pPr>
            <a:r>
              <a:rPr lang="en-US"/>
              <a:t>Go to </a:t>
            </a:r>
            <a:r>
              <a:rPr lang="en-US" err="1"/>
              <a:t>pymol</a:t>
            </a:r>
            <a:r>
              <a:rPr lang="en-US"/>
              <a:t>, file -&gt; run -&gt; m12.pms</a:t>
            </a:r>
          </a:p>
          <a:p>
            <a:pPr marL="285750" indent="-285750">
              <a:buFontTx/>
              <a:buChar char="-"/>
            </a:pPr>
            <a:r>
              <a:rPr lang="en-US" err="1"/>
              <a:t>Unzoom</a:t>
            </a:r>
            <a:r>
              <a:rPr lang="en-US"/>
              <a:t>  over the visualized structures (right mouse)</a:t>
            </a:r>
          </a:p>
          <a:p>
            <a:pPr marL="285750" indent="-285750">
              <a:buFontTx/>
              <a:buChar char="-"/>
            </a:pPr>
            <a:r>
              <a:rPr lang="en-US"/>
              <a:t>Unselect mod1 and mod2 from the right panel</a:t>
            </a:r>
          </a:p>
          <a:p>
            <a:pPr marL="285750" indent="-285750">
              <a:buFontTx/>
              <a:buChar char="-"/>
            </a:pPr>
            <a:r>
              <a:rPr lang="en-US"/>
              <a:t>Now look back at the mod12.pms file and try to understand the script instructions</a:t>
            </a:r>
          </a:p>
          <a:p>
            <a:pPr marL="285750" indent="-285750">
              <a:buFontTx/>
              <a:buChar char="-"/>
            </a:pPr>
            <a:endParaRPr lang="en-US"/>
          </a:p>
        </p:txBody>
      </p:sp>
      <p:grpSp>
        <p:nvGrpSpPr>
          <p:cNvPr id="4" name="3 Grupo"/>
          <p:cNvGrpSpPr/>
          <p:nvPr/>
        </p:nvGrpSpPr>
        <p:grpSpPr>
          <a:xfrm>
            <a:off x="0" y="4581128"/>
            <a:ext cx="2760898" cy="2286965"/>
            <a:chOff x="0" y="3429000"/>
            <a:chExt cx="4151784" cy="3439093"/>
          </a:xfrm>
        </p:grpSpPr>
        <p:pic>
          <p:nvPicPr>
            <p:cNvPr id="72707"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32188" b="29785"/>
            <a:stretch/>
          </p:blipFill>
          <p:spPr bwMode="auto">
            <a:xfrm>
              <a:off x="0" y="3429000"/>
              <a:ext cx="4151784" cy="34390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2708"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500" t="8147" r="48094" b="42448"/>
            <a:stretch/>
          </p:blipFill>
          <p:spPr bwMode="auto">
            <a:xfrm>
              <a:off x="683568" y="4059819"/>
              <a:ext cx="2471571" cy="19772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72711" name="Picture 7"/>
          <p:cNvPicPr>
            <a:picLocks noChangeAspect="1" noChangeArrowheads="1"/>
          </p:cNvPicPr>
          <p:nvPr/>
        </p:nvPicPr>
        <p:blipFill rotWithShape="1">
          <a:blip r:embed="rId6">
            <a:extLst>
              <a:ext uri="{28A0092B-C50C-407E-A947-70E740481C1C}">
                <a14:useLocalDpi xmlns:a14="http://schemas.microsoft.com/office/drawing/2010/main" val="0"/>
              </a:ext>
            </a:extLst>
          </a:blip>
          <a:srcRect t="19179" r="32322" b="29766"/>
          <a:stretch/>
        </p:blipFill>
        <p:spPr bwMode="auto">
          <a:xfrm>
            <a:off x="3910489" y="3618880"/>
            <a:ext cx="5233511" cy="3158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5" descr="C:\Users\admin_local\AppData\Local\Microsoft\Windows\Temporary Internet Files\Content.IE5\8UJKXJHP\550px-Pointing_hand_cursor_vector.svg[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316416" y="3907866"/>
            <a:ext cx="459135" cy="33391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C:\Users\admin_local\AppData\Local\Microsoft\Windows\Temporary Internet Files\Content.IE5\8UJKXJHP\550px-Pointing_hand_cursor_vector.svg[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45313" y="4005064"/>
            <a:ext cx="459135" cy="33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644819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644819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25400">
          <a:solidFill>
            <a:schemeClr val="tx1"/>
          </a:solidFill>
          <a:tailEnd type="none" w="lg" len="lg"/>
        </a:ln>
      </a:spPr>
      <a:bodyPr rtlCol="0" anchor="ctr"/>
      <a:lstStyle>
        <a:defPPr algn="ctr">
          <a:defRPr dirty="0"/>
        </a:defPPr>
      </a:lstStyle>
      <a:style>
        <a:lnRef idx="1">
          <a:schemeClr val="accent1"/>
        </a:lnRef>
        <a:fillRef idx="0">
          <a:schemeClr val="accent1"/>
        </a:fillRef>
        <a:effectRef idx="0">
          <a:schemeClr val="accent1"/>
        </a:effectRef>
        <a:fontRef idx="minor">
          <a:schemeClr val="tx1"/>
        </a:fontRef>
      </a:style>
    </a:spDef>
    <a:lnDef>
      <a:spPr>
        <a:ln w="25400">
          <a:solidFill>
            <a:schemeClr val="tx1"/>
          </a:solidFill>
          <a:tailEnd type="triangle" w="lg" len="lg"/>
        </a:ln>
      </a:spPr>
      <a:bodyPr/>
      <a:lstStyle/>
      <a:style>
        <a:lnRef idx="1">
          <a:schemeClr val="accent1"/>
        </a:lnRef>
        <a:fillRef idx="0">
          <a:schemeClr val="accent1"/>
        </a:fillRef>
        <a:effectRef idx="0">
          <a:schemeClr val="accent1"/>
        </a:effectRef>
        <a:fontRef idx="minor">
          <a:schemeClr val="tx1"/>
        </a:fontRef>
      </a:style>
    </a:lnDef>
    <a:txDef>
      <a:spPr>
        <a:noFill/>
        <a:ln w="19050">
          <a:solidFill>
            <a:schemeClr val="tx1"/>
          </a:solidFill>
        </a:ln>
      </a:spPr>
      <a:bodyPr wrap="none" rtlCol="0">
        <a:spAutoFit/>
      </a:bodyPr>
      <a:lstStyle>
        <a:defPPr>
          <a:defRPr dirty="0" smtClean="0"/>
        </a:defPPr>
      </a:lstStyle>
    </a:tx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8170</TotalTime>
  <Words>6803</Words>
  <Application>Microsoft Macintosh PowerPoint</Application>
  <PresentationFormat>On-screen Show (4:3)</PresentationFormat>
  <Paragraphs>821</Paragraphs>
  <Slides>124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124</vt:i4>
      </vt:variant>
    </vt:vector>
  </HeadingPairs>
  <TitlesOfParts>
    <vt:vector size="129" baseType="lpstr">
      <vt:lpstr>Arial</vt:lpstr>
      <vt:lpstr>Calibri</vt:lpstr>
      <vt:lpstr>Consolas</vt:lpstr>
      <vt:lpstr>Courier</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admin_local</dc:creator>
  <cp:lastModifiedBy>Oscar Conchillo Solé</cp:lastModifiedBy>
  <cp:revision>235</cp:revision>
  <dcterms:created xsi:type="dcterms:W3CDTF">2016-10-17T09:48:50Z</dcterms:created>
  <dcterms:modified xsi:type="dcterms:W3CDTF">2020-04-28T12:38:54Z</dcterms:modified>
</cp:coreProperties>
</file>