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6" r:id="rId3"/>
    <p:sldId id="258" r:id="rId4"/>
    <p:sldId id="259" r:id="rId5"/>
    <p:sldId id="260" r:id="rId6"/>
    <p:sldId id="257" r:id="rId7"/>
    <p:sldId id="265" r:id="rId8"/>
    <p:sldId id="262" r:id="rId9"/>
    <p:sldId id="263" r:id="rId10"/>
    <p:sldId id="264" r:id="rId11"/>
    <p:sldId id="266" r:id="rId12"/>
    <p:sldId id="267" r:id="rId13"/>
    <p:sldId id="268" r:id="rId14"/>
    <p:sldId id="270" r:id="rId15"/>
    <p:sldId id="269" r:id="rId16"/>
    <p:sldId id="271" r:id="rId17"/>
    <p:sldId id="273" r:id="rId18"/>
    <p:sldId id="275" r:id="rId19"/>
    <p:sldId id="274" r:id="rId20"/>
    <p:sldId id="276" r:id="rId21"/>
    <p:sldId id="277" r:id="rId22"/>
    <p:sldId id="278" r:id="rId23"/>
    <p:sldId id="279" r:id="rId24"/>
    <p:sldId id="280" r:id="rId25"/>
    <p:sldId id="281" r:id="rId26"/>
    <p:sldId id="285" r:id="rId27"/>
    <p:sldId id="283" r:id="rId28"/>
    <p:sldId id="290" r:id="rId29"/>
    <p:sldId id="291" r:id="rId30"/>
    <p:sldId id="284" r:id="rId31"/>
    <p:sldId id="293" r:id="rId32"/>
    <p:sldId id="294" r:id="rId33"/>
    <p:sldId id="295" r:id="rId34"/>
    <p:sldId id="292" r:id="rId35"/>
    <p:sldId id="287" r:id="rId36"/>
    <p:sldId id="288" r:id="rId37"/>
    <p:sldId id="286" r:id="rId38"/>
    <p:sldId id="296" r:id="rId39"/>
    <p:sldId id="289" r:id="rId40"/>
    <p:sldId id="272" r:id="rId41"/>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64"/>
    <p:restoredTop sz="96327"/>
  </p:normalViewPr>
  <p:slideViewPr>
    <p:cSldViewPr snapToGrid="0">
      <p:cViewPr>
        <p:scale>
          <a:sx n="110" d="100"/>
          <a:sy n="110" d="100"/>
        </p:scale>
        <p:origin x="112" y="10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7332-8AE0-4DDC-8C81-34071D8A757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A3503EE-802C-FF7E-B9B5-189115BEB0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1423721-64CD-2897-6DD7-B7A90616A0D2}"/>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8D3BA797-9D49-1720-D4AC-7F9F176F6E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CA05B-4A26-EB16-E005-4B71A4F0C2D1}"/>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722603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AF9B-A865-CD17-BEB1-E8D19454D1F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C74E593-7D36-BBAF-9065-67884030A3F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132F54-3A9D-D94F-DCCA-5BFD2DFD93EA}"/>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8C4D7EC9-E787-7230-FD47-1DC448018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658A2-EFD8-2DAA-EA45-D574B47AB95A}"/>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2366782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55913-11C2-0E08-5359-486F9EDCC1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7678D0D-9244-FA08-AB2F-2834460BB5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0F71CDD-2B25-D489-D43D-313E7EC1674F}"/>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06FC3B1B-0E1A-999A-11FA-F76C4C053A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8AC7B-AD2E-D9FB-6EB3-B82B4619A42B}"/>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3065121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0A6E-FB30-0089-1F15-AB98BE523AE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E994253-C7B8-8C05-444E-609D0380B85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6C4AA9-B58F-1567-084D-C6DDFBBCCFA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4BF464B-5633-3D4E-56A6-6A328E517473}"/>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6" name="Footer Placeholder 5">
            <a:extLst>
              <a:ext uri="{FF2B5EF4-FFF2-40B4-BE49-F238E27FC236}">
                <a16:creationId xmlns:a16="http://schemas.microsoft.com/office/drawing/2014/main" id="{1F289ED8-3EF7-62CA-5579-0BC95335EE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1B2EC2-8212-334A-2633-80BA1175DA27}"/>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1520569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F2DE-F73D-8281-B186-B8460D6C54C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4CE9A5-97C4-8DE1-BA1D-0327CB8CCE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C5ECF1-8FBF-5425-CD62-E83ACAF9AC0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22A00BA-D580-D382-2D99-5DADBC2BF1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C4946E-97B5-31CF-8570-C21993010FE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E4F0C2C-7200-1545-9A64-6385396B4A0D}"/>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8" name="Footer Placeholder 7">
            <a:extLst>
              <a:ext uri="{FF2B5EF4-FFF2-40B4-BE49-F238E27FC236}">
                <a16:creationId xmlns:a16="http://schemas.microsoft.com/office/drawing/2014/main" id="{8DFE173D-9EE6-98B9-FAD8-70E3D1E320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BC16DC-1DB9-F15A-7991-D58DF5BC25DC}"/>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354608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8EAF-91FB-B4DC-715F-49446AAC58E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C75B4CB-DF2B-70EE-1C73-73E5FAFBE140}"/>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4" name="Footer Placeholder 3">
            <a:extLst>
              <a:ext uri="{FF2B5EF4-FFF2-40B4-BE49-F238E27FC236}">
                <a16:creationId xmlns:a16="http://schemas.microsoft.com/office/drawing/2014/main" id="{2497BEE2-07E7-32A8-5697-963000A96C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9E96B0-7467-D472-8541-775B7B40956C}"/>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2580709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CCA5B5-C04E-8333-19D2-5EDA0CF65A9E}"/>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3" name="Footer Placeholder 2">
            <a:extLst>
              <a:ext uri="{FF2B5EF4-FFF2-40B4-BE49-F238E27FC236}">
                <a16:creationId xmlns:a16="http://schemas.microsoft.com/office/drawing/2014/main" id="{F4906815-5C1D-A10F-6741-A36FD778A7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9AE059-3C76-7EE4-5CF9-4718C30049FA}"/>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3362094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F52E4-BED2-7F15-23FD-60E16220C4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E6BFB1E-9924-E7F6-1CCE-8E533EF87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E7966B2-C6A2-F118-A6A9-2B58D45B40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8B0128-BBC6-4B3C-18CD-8EE3E090D71E}"/>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6" name="Footer Placeholder 5">
            <a:extLst>
              <a:ext uri="{FF2B5EF4-FFF2-40B4-BE49-F238E27FC236}">
                <a16:creationId xmlns:a16="http://schemas.microsoft.com/office/drawing/2014/main" id="{A26932FC-5040-360F-7E24-7A7ABE66DD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FBBBE5-CEF2-41C4-3434-C3FD25920057}"/>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1713413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FD8C-7AD6-8646-367B-B98E68A4C31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36DA550-F803-3A36-3E56-86E39852F6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2A6C6A-EF82-3AF7-ED7E-28B15B778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F507935-F3A0-CD2E-F52C-745FB89A72FB}"/>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6" name="Footer Placeholder 5">
            <a:extLst>
              <a:ext uri="{FF2B5EF4-FFF2-40B4-BE49-F238E27FC236}">
                <a16:creationId xmlns:a16="http://schemas.microsoft.com/office/drawing/2014/main" id="{FB7D3351-111E-D2D4-9F62-16C996CA1F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44ACB1-4F30-BB11-E96B-7DFE8BCDE19A}"/>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3902948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EA5C-718A-325C-FAB5-F92A85D2EE9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49F4CEE-3431-25A2-C1C1-1E5D117F30A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C9CE0E-1604-3F45-68AB-710F5D60A87D}"/>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58E8561E-2E9A-1733-4349-A8D8DC7AC8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C08B1-F717-3E3B-B614-D501BC1DEF3C}"/>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1512846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18BF0-4B38-57D7-8157-3BDA392EC90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C198E8A-D1C9-1050-EC80-CA8820AE439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6697C7-9F9C-645D-84BD-0BBD61B42B2A}"/>
              </a:ext>
            </a:extLst>
          </p:cNvPr>
          <p:cNvSpPr>
            <a:spLocks noGrp="1"/>
          </p:cNvSpPr>
          <p:nvPr>
            <p:ph type="dt" sz="half" idx="10"/>
          </p:nvPr>
        </p:nvSpPr>
        <p:spPr/>
        <p:txBody>
          <a:body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E992F212-6380-D56F-70AC-A126E0A69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35E392-6713-6B65-ACCE-724261F51F2D}"/>
              </a:ext>
            </a:extLst>
          </p:cNvPr>
          <p:cNvSpPr>
            <a:spLocks noGrp="1"/>
          </p:cNvSpPr>
          <p:nvPr>
            <p:ph type="sldNum" sz="quarter" idx="12"/>
          </p:nvPr>
        </p:nvSpPr>
        <p:spPr/>
        <p:txBody>
          <a:bodyPr/>
          <a:lstStyle/>
          <a:p>
            <a:fld id="{CB827911-36C9-1F49-9C90-D1BBE78C7424}" type="slidenum">
              <a:rPr lang="en-US" smtClean="0"/>
              <a:t>‹#›</a:t>
            </a:fld>
            <a:endParaRPr lang="en-US"/>
          </a:p>
        </p:txBody>
      </p:sp>
    </p:spTree>
    <p:extLst>
      <p:ext uri="{BB962C8B-B14F-4D97-AF65-F5344CB8AC3E}">
        <p14:creationId xmlns:p14="http://schemas.microsoft.com/office/powerpoint/2010/main" val="2003018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B5C4EB-C9FA-B1D0-54A3-D5FFB8CDB1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46A44F-6CB0-8F81-60BB-00CD3FAF2E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3C6CCC-0432-2831-2061-986B4737B0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F2F9E-AA7A-E842-BF14-806CE1BA04FC}" type="datetimeFigureOut">
              <a:rPr lang="en-US" smtClean="0"/>
              <a:t>2/8/24</a:t>
            </a:fld>
            <a:endParaRPr lang="en-US"/>
          </a:p>
        </p:txBody>
      </p:sp>
      <p:sp>
        <p:nvSpPr>
          <p:cNvPr id="5" name="Footer Placeholder 4">
            <a:extLst>
              <a:ext uri="{FF2B5EF4-FFF2-40B4-BE49-F238E27FC236}">
                <a16:creationId xmlns:a16="http://schemas.microsoft.com/office/drawing/2014/main" id="{122E4717-EC6F-7B3D-11C8-4B10B2D069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3CC738-2978-5000-321F-32D79029E3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27911-36C9-1F49-9C90-D1BBE78C7424}" type="slidenum">
              <a:rPr lang="en-US" smtClean="0"/>
              <a:t>‹#›</a:t>
            </a:fld>
            <a:endParaRPr lang="en-US"/>
          </a:p>
        </p:txBody>
      </p:sp>
    </p:spTree>
    <p:extLst>
      <p:ext uri="{BB962C8B-B14F-4D97-AF65-F5344CB8AC3E}">
        <p14:creationId xmlns:p14="http://schemas.microsoft.com/office/powerpoint/2010/main" val="2789956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ascii-code.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6" Type="http://schemas.openxmlformats.org/officeDocument/2006/relationships/hyperlink" Target="https://www.ascii-code.com/40" TargetMode="External"/><Relationship Id="rId21" Type="http://schemas.openxmlformats.org/officeDocument/2006/relationships/hyperlink" Target="https://www.ascii-code.com/70" TargetMode="External"/><Relationship Id="rId42" Type="http://schemas.openxmlformats.org/officeDocument/2006/relationships/hyperlink" Target="https://www.ascii-code.com/77" TargetMode="External"/><Relationship Id="rId47" Type="http://schemas.openxmlformats.org/officeDocument/2006/relationships/hyperlink" Target="https://www.ascii-code.com/47" TargetMode="External"/><Relationship Id="rId63" Type="http://schemas.openxmlformats.org/officeDocument/2006/relationships/hyperlink" Target="https://www.ascii-code.com/84" TargetMode="External"/><Relationship Id="rId68" Type="http://schemas.openxmlformats.org/officeDocument/2006/relationships/hyperlink" Target="https://www.ascii-code.com/54" TargetMode="External"/><Relationship Id="rId84" Type="http://schemas.openxmlformats.org/officeDocument/2006/relationships/hyperlink" Target="https://www.ascii-code.com/91" TargetMode="External"/><Relationship Id="rId89" Type="http://schemas.openxmlformats.org/officeDocument/2006/relationships/hyperlink" Target="https://www.ascii-code.com/61" TargetMode="External"/><Relationship Id="rId16" Type="http://schemas.openxmlformats.org/officeDocument/2006/relationships/hyperlink" Target="https://www.ascii-code.com/100" TargetMode="External"/><Relationship Id="rId11" Type="http://schemas.openxmlformats.org/officeDocument/2006/relationships/hyperlink" Target="https://www.ascii-code.com/35" TargetMode="External"/><Relationship Id="rId32" Type="http://schemas.openxmlformats.org/officeDocument/2006/relationships/hyperlink" Target="https://www.ascii-code.com/42" TargetMode="External"/><Relationship Id="rId37" Type="http://schemas.openxmlformats.org/officeDocument/2006/relationships/hyperlink" Target="https://www.ascii-code.com/107" TargetMode="External"/><Relationship Id="rId53" Type="http://schemas.openxmlformats.org/officeDocument/2006/relationships/hyperlink" Target="https://www.ascii-code.com/49" TargetMode="External"/><Relationship Id="rId58" Type="http://schemas.openxmlformats.org/officeDocument/2006/relationships/hyperlink" Target="https://www.ascii-code.com/114" TargetMode="External"/><Relationship Id="rId74" Type="http://schemas.openxmlformats.org/officeDocument/2006/relationships/hyperlink" Target="https://www.ascii-code.com/56" TargetMode="External"/><Relationship Id="rId79" Type="http://schemas.openxmlformats.org/officeDocument/2006/relationships/hyperlink" Target="https://www.ascii-code.com/121" TargetMode="External"/><Relationship Id="rId5" Type="http://schemas.openxmlformats.org/officeDocument/2006/relationships/hyperlink" Target="https://www.ascii-code.com/33" TargetMode="External"/><Relationship Id="rId90" Type="http://schemas.openxmlformats.org/officeDocument/2006/relationships/hyperlink" Target="https://www.ascii-code.com/93" TargetMode="External"/><Relationship Id="rId95" Type="http://schemas.openxmlformats.org/officeDocument/2006/relationships/hyperlink" Target="https://www.ascii-code.com/63" TargetMode="External"/><Relationship Id="rId22" Type="http://schemas.openxmlformats.org/officeDocument/2006/relationships/hyperlink" Target="https://www.ascii-code.com/102" TargetMode="External"/><Relationship Id="rId27" Type="http://schemas.openxmlformats.org/officeDocument/2006/relationships/hyperlink" Target="https://www.ascii-code.com/72" TargetMode="External"/><Relationship Id="rId43" Type="http://schemas.openxmlformats.org/officeDocument/2006/relationships/hyperlink" Target="https://www.ascii-code.com/109" TargetMode="External"/><Relationship Id="rId48" Type="http://schemas.openxmlformats.org/officeDocument/2006/relationships/hyperlink" Target="https://www.ascii-code.com/79" TargetMode="External"/><Relationship Id="rId64" Type="http://schemas.openxmlformats.org/officeDocument/2006/relationships/hyperlink" Target="https://www.ascii-code.com/116" TargetMode="External"/><Relationship Id="rId69" Type="http://schemas.openxmlformats.org/officeDocument/2006/relationships/hyperlink" Target="https://www.ascii-code.com/86" TargetMode="External"/><Relationship Id="rId80" Type="http://schemas.openxmlformats.org/officeDocument/2006/relationships/hyperlink" Target="https://www.ascii-code.com/58" TargetMode="External"/><Relationship Id="rId85" Type="http://schemas.openxmlformats.org/officeDocument/2006/relationships/hyperlink" Target="https://www.ascii-code.com/123" TargetMode="External"/><Relationship Id="rId3" Type="http://schemas.openxmlformats.org/officeDocument/2006/relationships/hyperlink" Target="https://www.ascii-code.com/64" TargetMode="External"/><Relationship Id="rId12" Type="http://schemas.openxmlformats.org/officeDocument/2006/relationships/hyperlink" Target="https://www.ascii-code.com/67" TargetMode="External"/><Relationship Id="rId17" Type="http://schemas.openxmlformats.org/officeDocument/2006/relationships/hyperlink" Target="https://www.ascii-code.com/37" TargetMode="External"/><Relationship Id="rId25" Type="http://schemas.openxmlformats.org/officeDocument/2006/relationships/hyperlink" Target="https://www.ascii-code.com/103" TargetMode="External"/><Relationship Id="rId33" Type="http://schemas.openxmlformats.org/officeDocument/2006/relationships/hyperlink" Target="https://www.ascii-code.com/74" TargetMode="External"/><Relationship Id="rId38" Type="http://schemas.openxmlformats.org/officeDocument/2006/relationships/hyperlink" Target="https://www.ascii-code.com/44" TargetMode="External"/><Relationship Id="rId46" Type="http://schemas.openxmlformats.org/officeDocument/2006/relationships/hyperlink" Target="https://www.ascii-code.com/110" TargetMode="External"/><Relationship Id="rId59" Type="http://schemas.openxmlformats.org/officeDocument/2006/relationships/hyperlink" Target="https://www.ascii-code.com/51" TargetMode="External"/><Relationship Id="rId67" Type="http://schemas.openxmlformats.org/officeDocument/2006/relationships/hyperlink" Target="https://www.ascii-code.com/117" TargetMode="External"/><Relationship Id="rId20" Type="http://schemas.openxmlformats.org/officeDocument/2006/relationships/hyperlink" Target="https://www.ascii-code.com/38" TargetMode="External"/><Relationship Id="rId41" Type="http://schemas.openxmlformats.org/officeDocument/2006/relationships/hyperlink" Target="https://www.ascii-code.com/45" TargetMode="External"/><Relationship Id="rId54" Type="http://schemas.openxmlformats.org/officeDocument/2006/relationships/hyperlink" Target="https://www.ascii-code.com/81" TargetMode="External"/><Relationship Id="rId62" Type="http://schemas.openxmlformats.org/officeDocument/2006/relationships/hyperlink" Target="https://www.ascii-code.com/52" TargetMode="External"/><Relationship Id="rId70" Type="http://schemas.openxmlformats.org/officeDocument/2006/relationships/hyperlink" Target="https://www.ascii-code.com/118" TargetMode="External"/><Relationship Id="rId75" Type="http://schemas.openxmlformats.org/officeDocument/2006/relationships/hyperlink" Target="https://www.ascii-code.com/88" TargetMode="External"/><Relationship Id="rId83" Type="http://schemas.openxmlformats.org/officeDocument/2006/relationships/hyperlink" Target="https://www.ascii-code.com/59" TargetMode="External"/><Relationship Id="rId88" Type="http://schemas.openxmlformats.org/officeDocument/2006/relationships/hyperlink" Target="https://www.ascii-code.com/124" TargetMode="External"/><Relationship Id="rId91" Type="http://schemas.openxmlformats.org/officeDocument/2006/relationships/hyperlink" Target="https://www.ascii-code.com/125" TargetMode="External"/><Relationship Id="rId96" Type="http://schemas.openxmlformats.org/officeDocument/2006/relationships/hyperlink" Target="https://www.ascii-code.com/95" TargetMode="External"/><Relationship Id="rId1" Type="http://schemas.openxmlformats.org/officeDocument/2006/relationships/slideLayout" Target="../slideLayouts/slideLayout2.xml"/><Relationship Id="rId6" Type="http://schemas.openxmlformats.org/officeDocument/2006/relationships/hyperlink" Target="https://www.ascii-code.com/65" TargetMode="External"/><Relationship Id="rId15" Type="http://schemas.openxmlformats.org/officeDocument/2006/relationships/hyperlink" Target="https://www.ascii-code.com/68" TargetMode="External"/><Relationship Id="rId23" Type="http://schemas.openxmlformats.org/officeDocument/2006/relationships/hyperlink" Target="https://www.ascii-code.com/39" TargetMode="External"/><Relationship Id="rId28" Type="http://schemas.openxmlformats.org/officeDocument/2006/relationships/hyperlink" Target="https://www.ascii-code.com/104" TargetMode="External"/><Relationship Id="rId36" Type="http://schemas.openxmlformats.org/officeDocument/2006/relationships/hyperlink" Target="https://www.ascii-code.com/75" TargetMode="External"/><Relationship Id="rId49" Type="http://schemas.openxmlformats.org/officeDocument/2006/relationships/hyperlink" Target="https://www.ascii-code.com/111" TargetMode="External"/><Relationship Id="rId57" Type="http://schemas.openxmlformats.org/officeDocument/2006/relationships/hyperlink" Target="https://www.ascii-code.com/82" TargetMode="External"/><Relationship Id="rId10" Type="http://schemas.openxmlformats.org/officeDocument/2006/relationships/hyperlink" Target="https://www.ascii-code.com/98" TargetMode="External"/><Relationship Id="rId31" Type="http://schemas.openxmlformats.org/officeDocument/2006/relationships/hyperlink" Target="https://www.ascii-code.com/105" TargetMode="External"/><Relationship Id="rId44" Type="http://schemas.openxmlformats.org/officeDocument/2006/relationships/hyperlink" Target="https://www.ascii-code.com/46" TargetMode="External"/><Relationship Id="rId52" Type="http://schemas.openxmlformats.org/officeDocument/2006/relationships/hyperlink" Target="https://www.ascii-code.com/112" TargetMode="External"/><Relationship Id="rId60" Type="http://schemas.openxmlformats.org/officeDocument/2006/relationships/hyperlink" Target="https://www.ascii-code.com/83" TargetMode="External"/><Relationship Id="rId65" Type="http://schemas.openxmlformats.org/officeDocument/2006/relationships/hyperlink" Target="https://www.ascii-code.com/53" TargetMode="External"/><Relationship Id="rId73" Type="http://schemas.openxmlformats.org/officeDocument/2006/relationships/hyperlink" Target="https://www.ascii-code.com/119" TargetMode="External"/><Relationship Id="rId78" Type="http://schemas.openxmlformats.org/officeDocument/2006/relationships/hyperlink" Target="https://www.ascii-code.com/89" TargetMode="External"/><Relationship Id="rId81" Type="http://schemas.openxmlformats.org/officeDocument/2006/relationships/hyperlink" Target="https://www.ascii-code.com/90" TargetMode="External"/><Relationship Id="rId86" Type="http://schemas.openxmlformats.org/officeDocument/2006/relationships/hyperlink" Target="https://www.ascii-code.com/60" TargetMode="External"/><Relationship Id="rId94" Type="http://schemas.openxmlformats.org/officeDocument/2006/relationships/hyperlink" Target="https://www.ascii-code.com/126" TargetMode="External"/><Relationship Id="rId4" Type="http://schemas.openxmlformats.org/officeDocument/2006/relationships/hyperlink" Target="https://www.ascii-code.com/96" TargetMode="External"/><Relationship Id="rId9" Type="http://schemas.openxmlformats.org/officeDocument/2006/relationships/hyperlink" Target="https://www.ascii-code.com/66" TargetMode="External"/><Relationship Id="rId13" Type="http://schemas.openxmlformats.org/officeDocument/2006/relationships/hyperlink" Target="https://www.ascii-code.com/99" TargetMode="External"/><Relationship Id="rId18" Type="http://schemas.openxmlformats.org/officeDocument/2006/relationships/hyperlink" Target="https://www.ascii-code.com/69" TargetMode="External"/><Relationship Id="rId39" Type="http://schemas.openxmlformats.org/officeDocument/2006/relationships/hyperlink" Target="https://www.ascii-code.com/76" TargetMode="External"/><Relationship Id="rId34" Type="http://schemas.openxmlformats.org/officeDocument/2006/relationships/hyperlink" Target="https://www.ascii-code.com/106" TargetMode="External"/><Relationship Id="rId50" Type="http://schemas.openxmlformats.org/officeDocument/2006/relationships/hyperlink" Target="https://www.ascii-code.com/48" TargetMode="External"/><Relationship Id="rId55" Type="http://schemas.openxmlformats.org/officeDocument/2006/relationships/hyperlink" Target="https://www.ascii-code.com/113" TargetMode="External"/><Relationship Id="rId76" Type="http://schemas.openxmlformats.org/officeDocument/2006/relationships/hyperlink" Target="https://www.ascii-code.com/120" TargetMode="External"/><Relationship Id="rId97" Type="http://schemas.openxmlformats.org/officeDocument/2006/relationships/hyperlink" Target="https://www.ascii-code.com/127" TargetMode="External"/><Relationship Id="rId7" Type="http://schemas.openxmlformats.org/officeDocument/2006/relationships/hyperlink" Target="https://www.ascii-code.com/97" TargetMode="External"/><Relationship Id="rId71" Type="http://schemas.openxmlformats.org/officeDocument/2006/relationships/hyperlink" Target="https://www.ascii-code.com/55" TargetMode="External"/><Relationship Id="rId92" Type="http://schemas.openxmlformats.org/officeDocument/2006/relationships/hyperlink" Target="https://www.ascii-code.com/62" TargetMode="External"/><Relationship Id="rId2" Type="http://schemas.openxmlformats.org/officeDocument/2006/relationships/hyperlink" Target="https://www.ascii-code.com/32" TargetMode="External"/><Relationship Id="rId29" Type="http://schemas.openxmlformats.org/officeDocument/2006/relationships/hyperlink" Target="https://www.ascii-code.com/41" TargetMode="External"/><Relationship Id="rId24" Type="http://schemas.openxmlformats.org/officeDocument/2006/relationships/hyperlink" Target="https://www.ascii-code.com/71" TargetMode="External"/><Relationship Id="rId40" Type="http://schemas.openxmlformats.org/officeDocument/2006/relationships/hyperlink" Target="https://www.ascii-code.com/108" TargetMode="External"/><Relationship Id="rId45" Type="http://schemas.openxmlformats.org/officeDocument/2006/relationships/hyperlink" Target="https://www.ascii-code.com/78" TargetMode="External"/><Relationship Id="rId66" Type="http://schemas.openxmlformats.org/officeDocument/2006/relationships/hyperlink" Target="https://www.ascii-code.com/85" TargetMode="External"/><Relationship Id="rId87" Type="http://schemas.openxmlformats.org/officeDocument/2006/relationships/hyperlink" Target="https://www.ascii-code.com/92" TargetMode="External"/><Relationship Id="rId61" Type="http://schemas.openxmlformats.org/officeDocument/2006/relationships/hyperlink" Target="https://www.ascii-code.com/115" TargetMode="External"/><Relationship Id="rId82" Type="http://schemas.openxmlformats.org/officeDocument/2006/relationships/hyperlink" Target="https://www.ascii-code.com/122" TargetMode="External"/><Relationship Id="rId19" Type="http://schemas.openxmlformats.org/officeDocument/2006/relationships/hyperlink" Target="https://www.ascii-code.com/101" TargetMode="External"/><Relationship Id="rId14" Type="http://schemas.openxmlformats.org/officeDocument/2006/relationships/hyperlink" Target="https://www.ascii-code.com/36" TargetMode="External"/><Relationship Id="rId30" Type="http://schemas.openxmlformats.org/officeDocument/2006/relationships/hyperlink" Target="https://www.ascii-code.com/73" TargetMode="External"/><Relationship Id="rId35" Type="http://schemas.openxmlformats.org/officeDocument/2006/relationships/hyperlink" Target="https://www.ascii-code.com/43" TargetMode="External"/><Relationship Id="rId56" Type="http://schemas.openxmlformats.org/officeDocument/2006/relationships/hyperlink" Target="https://www.ascii-code.com/50" TargetMode="External"/><Relationship Id="rId77" Type="http://schemas.openxmlformats.org/officeDocument/2006/relationships/hyperlink" Target="https://www.ascii-code.com/57" TargetMode="External"/><Relationship Id="rId8" Type="http://schemas.openxmlformats.org/officeDocument/2006/relationships/hyperlink" Target="https://www.ascii-code.com/34" TargetMode="External"/><Relationship Id="rId51" Type="http://schemas.openxmlformats.org/officeDocument/2006/relationships/hyperlink" Target="https://www.ascii-code.com/80" TargetMode="External"/><Relationship Id="rId72" Type="http://schemas.openxmlformats.org/officeDocument/2006/relationships/hyperlink" Target="https://www.ascii-code.com/87" TargetMode="External"/><Relationship Id="rId93" Type="http://schemas.openxmlformats.org/officeDocument/2006/relationships/hyperlink" Target="https://www.ascii-code.com/94" TargetMode="External"/></Relationships>
</file>

<file path=ppt/slides/_rels/slide13.xml.rels><?xml version="1.0" encoding="UTF-8" standalone="yes"?>
<Relationships xmlns="http://schemas.openxmlformats.org/package/2006/relationships"><Relationship Id="rId117" Type="http://schemas.openxmlformats.org/officeDocument/2006/relationships/hyperlink" Target="https://www.ascii-code.com/CP1252/252" TargetMode="External"/><Relationship Id="rId21" Type="http://schemas.openxmlformats.org/officeDocument/2006/relationships/hyperlink" Target="https://www.ascii-code.com/CP1252/228" TargetMode="External"/><Relationship Id="rId42" Type="http://schemas.openxmlformats.org/officeDocument/2006/relationships/hyperlink" Target="https://www.ascii-code.com/CP1252/138" TargetMode="External"/><Relationship Id="rId47" Type="http://schemas.openxmlformats.org/officeDocument/2006/relationships/hyperlink" Target="https://www.ascii-code.com/CP1252/171" TargetMode="External"/><Relationship Id="rId63" Type="http://schemas.openxmlformats.org/officeDocument/2006/relationships/hyperlink" Target="https://www.ascii-code.com/CP1252/175" TargetMode="External"/><Relationship Id="rId68" Type="http://schemas.openxmlformats.org/officeDocument/2006/relationships/hyperlink" Target="https://www.ascii-code.com/CP1252/208" TargetMode="External"/><Relationship Id="rId84" Type="http://schemas.openxmlformats.org/officeDocument/2006/relationships/hyperlink" Target="https://www.ascii-code.com/CP1252/212" TargetMode="External"/><Relationship Id="rId89" Type="http://schemas.openxmlformats.org/officeDocument/2006/relationships/hyperlink" Target="https://www.ascii-code.com/CP1252/245" TargetMode="External"/><Relationship Id="rId112" Type="http://schemas.openxmlformats.org/officeDocument/2006/relationships/hyperlink" Target="https://www.ascii-code.com/CP1252/219" TargetMode="External"/><Relationship Id="rId16" Type="http://schemas.openxmlformats.org/officeDocument/2006/relationships/hyperlink" Target="https://www.ascii-code.com/CP1252/195" TargetMode="External"/><Relationship Id="rId107" Type="http://schemas.openxmlformats.org/officeDocument/2006/relationships/hyperlink" Target="https://www.ascii-code.com/CP1252/186" TargetMode="External"/><Relationship Id="rId11" Type="http://schemas.openxmlformats.org/officeDocument/2006/relationships/hyperlink" Target="https://www.ascii-code.com/CP1252/162" TargetMode="External"/><Relationship Id="rId32" Type="http://schemas.openxmlformats.org/officeDocument/2006/relationships/hyperlink" Target="https://www.ascii-code.com/CP1252/199" TargetMode="External"/><Relationship Id="rId37" Type="http://schemas.openxmlformats.org/officeDocument/2006/relationships/hyperlink" Target="https://www.ascii-code.com/CP1252/232" TargetMode="External"/><Relationship Id="rId53" Type="http://schemas.openxmlformats.org/officeDocument/2006/relationships/hyperlink" Target="https://www.ascii-code.com/CP1252/236" TargetMode="External"/><Relationship Id="rId58" Type="http://schemas.openxmlformats.org/officeDocument/2006/relationships/hyperlink" Target="https://www.ascii-code.com/CP1252/142" TargetMode="External"/><Relationship Id="rId74" Type="http://schemas.openxmlformats.org/officeDocument/2006/relationships/hyperlink" Target="https://www.ascii-code.com/CP1252/146" TargetMode="External"/><Relationship Id="rId79" Type="http://schemas.openxmlformats.org/officeDocument/2006/relationships/hyperlink" Target="https://www.ascii-code.com/CP1252/179" TargetMode="External"/><Relationship Id="rId102" Type="http://schemas.openxmlformats.org/officeDocument/2006/relationships/hyperlink" Target="https://www.ascii-code.com/CP1252/153" TargetMode="External"/><Relationship Id="rId123" Type="http://schemas.openxmlformats.org/officeDocument/2006/relationships/hyperlink" Target="https://www.ascii-code.com/CP1252/190" TargetMode="External"/><Relationship Id="rId128" Type="http://schemas.openxmlformats.org/officeDocument/2006/relationships/hyperlink" Target="https://www.ascii-code.com/CP1252/223" TargetMode="External"/><Relationship Id="rId5" Type="http://schemas.openxmlformats.org/officeDocument/2006/relationships/hyperlink" Target="https://www.ascii-code.com/CP1252/224" TargetMode="External"/><Relationship Id="rId90" Type="http://schemas.openxmlformats.org/officeDocument/2006/relationships/hyperlink" Target="https://www.ascii-code.com/CP1252/150" TargetMode="External"/><Relationship Id="rId95" Type="http://schemas.openxmlformats.org/officeDocument/2006/relationships/hyperlink" Target="https://www.ascii-code.com/CP1252/183" TargetMode="External"/><Relationship Id="rId22" Type="http://schemas.openxmlformats.org/officeDocument/2006/relationships/hyperlink" Target="https://www.ascii-code.com/CP1252/133" TargetMode="External"/><Relationship Id="rId27" Type="http://schemas.openxmlformats.org/officeDocument/2006/relationships/hyperlink" Target="https://www.ascii-code.com/CP1252/166" TargetMode="External"/><Relationship Id="rId43" Type="http://schemas.openxmlformats.org/officeDocument/2006/relationships/hyperlink" Target="https://www.ascii-code.com/CP1252/170" TargetMode="External"/><Relationship Id="rId48" Type="http://schemas.openxmlformats.org/officeDocument/2006/relationships/hyperlink" Target="https://www.ascii-code.com/CP1252/203" TargetMode="External"/><Relationship Id="rId64" Type="http://schemas.openxmlformats.org/officeDocument/2006/relationships/hyperlink" Target="https://www.ascii-code.com/CP1252/207" TargetMode="External"/><Relationship Id="rId69" Type="http://schemas.openxmlformats.org/officeDocument/2006/relationships/hyperlink" Target="https://www.ascii-code.com/CP1252/240" TargetMode="External"/><Relationship Id="rId113" Type="http://schemas.openxmlformats.org/officeDocument/2006/relationships/hyperlink" Target="https://www.ascii-code.com/CP1252/251" TargetMode="External"/><Relationship Id="rId118" Type="http://schemas.openxmlformats.org/officeDocument/2006/relationships/hyperlink" Target="https://www.ascii-code.com/CP1252/157" TargetMode="External"/><Relationship Id="rId80" Type="http://schemas.openxmlformats.org/officeDocument/2006/relationships/hyperlink" Target="https://www.ascii-code.com/CP1252/211" TargetMode="External"/><Relationship Id="rId85" Type="http://schemas.openxmlformats.org/officeDocument/2006/relationships/hyperlink" Target="https://www.ascii-code.com/CP1252/244" TargetMode="External"/><Relationship Id="rId12" Type="http://schemas.openxmlformats.org/officeDocument/2006/relationships/hyperlink" Target="https://www.ascii-code.com/CP1252/194" TargetMode="External"/><Relationship Id="rId17" Type="http://schemas.openxmlformats.org/officeDocument/2006/relationships/hyperlink" Target="https://www.ascii-code.com/CP1252/227" TargetMode="External"/><Relationship Id="rId33" Type="http://schemas.openxmlformats.org/officeDocument/2006/relationships/hyperlink" Target="https://www.ascii-code.com/CP1252/231" TargetMode="External"/><Relationship Id="rId38" Type="http://schemas.openxmlformats.org/officeDocument/2006/relationships/hyperlink" Target="https://www.ascii-code.com/CP1252/137" TargetMode="External"/><Relationship Id="rId59" Type="http://schemas.openxmlformats.org/officeDocument/2006/relationships/hyperlink" Target="https://www.ascii-code.com/CP1252/174" TargetMode="External"/><Relationship Id="rId103" Type="http://schemas.openxmlformats.org/officeDocument/2006/relationships/hyperlink" Target="https://www.ascii-code.com/CP1252/185" TargetMode="External"/><Relationship Id="rId108" Type="http://schemas.openxmlformats.org/officeDocument/2006/relationships/hyperlink" Target="https://www.ascii-code.com/CP1252/218" TargetMode="External"/><Relationship Id="rId124" Type="http://schemas.openxmlformats.org/officeDocument/2006/relationships/hyperlink" Target="https://www.ascii-code.com/CP1252/222" TargetMode="External"/><Relationship Id="rId129" Type="http://schemas.openxmlformats.org/officeDocument/2006/relationships/hyperlink" Target="https://www.ascii-code.com/CP1252/255" TargetMode="External"/><Relationship Id="rId54" Type="http://schemas.openxmlformats.org/officeDocument/2006/relationships/hyperlink" Target="https://www.ascii-code.com/CP1252/141" TargetMode="External"/><Relationship Id="rId70" Type="http://schemas.openxmlformats.org/officeDocument/2006/relationships/hyperlink" Target="https://www.ascii-code.com/CP1252/145" TargetMode="External"/><Relationship Id="rId75" Type="http://schemas.openxmlformats.org/officeDocument/2006/relationships/hyperlink" Target="https://www.ascii-code.com/CP1252/178" TargetMode="External"/><Relationship Id="rId91" Type="http://schemas.openxmlformats.org/officeDocument/2006/relationships/hyperlink" Target="https://www.ascii-code.com/CP1252/182" TargetMode="External"/><Relationship Id="rId96" Type="http://schemas.openxmlformats.org/officeDocument/2006/relationships/hyperlink" Target="https://www.ascii-code.com/CP1252/215" TargetMode="External"/><Relationship Id="rId1" Type="http://schemas.openxmlformats.org/officeDocument/2006/relationships/slideLayout" Target="../slideLayouts/slideLayout2.xml"/><Relationship Id="rId6" Type="http://schemas.openxmlformats.org/officeDocument/2006/relationships/hyperlink" Target="https://www.ascii-code.com/CP1252/129" TargetMode="External"/><Relationship Id="rId23" Type="http://schemas.openxmlformats.org/officeDocument/2006/relationships/hyperlink" Target="https://www.ascii-code.com/CP1252/165" TargetMode="External"/><Relationship Id="rId28" Type="http://schemas.openxmlformats.org/officeDocument/2006/relationships/hyperlink" Target="https://www.ascii-code.com/CP1252/198" TargetMode="External"/><Relationship Id="rId49" Type="http://schemas.openxmlformats.org/officeDocument/2006/relationships/hyperlink" Target="https://www.ascii-code.com/CP1252/235" TargetMode="External"/><Relationship Id="rId114" Type="http://schemas.openxmlformats.org/officeDocument/2006/relationships/hyperlink" Target="https://www.ascii-code.com/CP1252/156" TargetMode="External"/><Relationship Id="rId119" Type="http://schemas.openxmlformats.org/officeDocument/2006/relationships/hyperlink" Target="https://www.ascii-code.com/CP1252/189" TargetMode="External"/><Relationship Id="rId44" Type="http://schemas.openxmlformats.org/officeDocument/2006/relationships/hyperlink" Target="https://www.ascii-code.com/CP1252/202" TargetMode="External"/><Relationship Id="rId60" Type="http://schemas.openxmlformats.org/officeDocument/2006/relationships/hyperlink" Target="https://www.ascii-code.com/CP1252/206" TargetMode="External"/><Relationship Id="rId65" Type="http://schemas.openxmlformats.org/officeDocument/2006/relationships/hyperlink" Target="https://www.ascii-code.com/CP1252/239" TargetMode="External"/><Relationship Id="rId81" Type="http://schemas.openxmlformats.org/officeDocument/2006/relationships/hyperlink" Target="https://www.ascii-code.com/CP1252/243" TargetMode="External"/><Relationship Id="rId86" Type="http://schemas.openxmlformats.org/officeDocument/2006/relationships/hyperlink" Target="https://www.ascii-code.com/CP1252/149" TargetMode="External"/><Relationship Id="rId13" Type="http://schemas.openxmlformats.org/officeDocument/2006/relationships/hyperlink" Target="https://www.ascii-code.com/CP1252/226" TargetMode="External"/><Relationship Id="rId18" Type="http://schemas.openxmlformats.org/officeDocument/2006/relationships/hyperlink" Target="https://www.ascii-code.com/CP1252/132" TargetMode="External"/><Relationship Id="rId39" Type="http://schemas.openxmlformats.org/officeDocument/2006/relationships/hyperlink" Target="https://www.ascii-code.com/CP1252/169" TargetMode="External"/><Relationship Id="rId109" Type="http://schemas.openxmlformats.org/officeDocument/2006/relationships/hyperlink" Target="https://www.ascii-code.com/CP1252/250" TargetMode="External"/><Relationship Id="rId34" Type="http://schemas.openxmlformats.org/officeDocument/2006/relationships/hyperlink" Target="https://www.ascii-code.com/CP1252/136" TargetMode="External"/><Relationship Id="rId50" Type="http://schemas.openxmlformats.org/officeDocument/2006/relationships/hyperlink" Target="https://www.ascii-code.com/CP1252/140" TargetMode="External"/><Relationship Id="rId55" Type="http://schemas.openxmlformats.org/officeDocument/2006/relationships/hyperlink" Target="https://www.ascii-code.com/CP1252/173" TargetMode="External"/><Relationship Id="rId76" Type="http://schemas.openxmlformats.org/officeDocument/2006/relationships/hyperlink" Target="https://www.ascii-code.com/CP1252/210" TargetMode="External"/><Relationship Id="rId97" Type="http://schemas.openxmlformats.org/officeDocument/2006/relationships/hyperlink" Target="https://www.ascii-code.com/CP1252/247" TargetMode="External"/><Relationship Id="rId104" Type="http://schemas.openxmlformats.org/officeDocument/2006/relationships/hyperlink" Target="https://www.ascii-code.com/CP1252/217" TargetMode="External"/><Relationship Id="rId120" Type="http://schemas.openxmlformats.org/officeDocument/2006/relationships/hyperlink" Target="https://www.ascii-code.com/CP1252/221" TargetMode="External"/><Relationship Id="rId125" Type="http://schemas.openxmlformats.org/officeDocument/2006/relationships/hyperlink" Target="https://www.ascii-code.com/CP1252/254" TargetMode="External"/><Relationship Id="rId7" Type="http://schemas.openxmlformats.org/officeDocument/2006/relationships/hyperlink" Target="https://www.ascii-code.com/CP1252/161" TargetMode="External"/><Relationship Id="rId71" Type="http://schemas.openxmlformats.org/officeDocument/2006/relationships/hyperlink" Target="https://www.ascii-code.com/CP1252/177" TargetMode="External"/><Relationship Id="rId92" Type="http://schemas.openxmlformats.org/officeDocument/2006/relationships/hyperlink" Target="https://www.ascii-code.com/CP1252/214" TargetMode="External"/><Relationship Id="rId2" Type="http://schemas.openxmlformats.org/officeDocument/2006/relationships/hyperlink" Target="https://www.ascii-code.com/CP1252/128" TargetMode="External"/><Relationship Id="rId29" Type="http://schemas.openxmlformats.org/officeDocument/2006/relationships/hyperlink" Target="https://www.ascii-code.com/CP1252/230" TargetMode="External"/><Relationship Id="rId24" Type="http://schemas.openxmlformats.org/officeDocument/2006/relationships/hyperlink" Target="https://www.ascii-code.com/CP1252/197" TargetMode="External"/><Relationship Id="rId40" Type="http://schemas.openxmlformats.org/officeDocument/2006/relationships/hyperlink" Target="https://www.ascii-code.com/CP1252/201" TargetMode="External"/><Relationship Id="rId45" Type="http://schemas.openxmlformats.org/officeDocument/2006/relationships/hyperlink" Target="https://www.ascii-code.com/CP1252/234" TargetMode="External"/><Relationship Id="rId66" Type="http://schemas.openxmlformats.org/officeDocument/2006/relationships/hyperlink" Target="https://www.ascii-code.com/CP1252/144" TargetMode="External"/><Relationship Id="rId87" Type="http://schemas.openxmlformats.org/officeDocument/2006/relationships/hyperlink" Target="https://www.ascii-code.com/CP1252/181" TargetMode="External"/><Relationship Id="rId110" Type="http://schemas.openxmlformats.org/officeDocument/2006/relationships/hyperlink" Target="https://www.ascii-code.com/CP1252/155" TargetMode="External"/><Relationship Id="rId115" Type="http://schemas.openxmlformats.org/officeDocument/2006/relationships/hyperlink" Target="https://www.ascii-code.com/CP1252/188" TargetMode="External"/><Relationship Id="rId61" Type="http://schemas.openxmlformats.org/officeDocument/2006/relationships/hyperlink" Target="https://www.ascii-code.com/CP1252/238" TargetMode="External"/><Relationship Id="rId82" Type="http://schemas.openxmlformats.org/officeDocument/2006/relationships/hyperlink" Target="https://www.ascii-code.com/CP1252/148" TargetMode="External"/><Relationship Id="rId19" Type="http://schemas.openxmlformats.org/officeDocument/2006/relationships/hyperlink" Target="https://www.ascii-code.com/CP1252/164" TargetMode="External"/><Relationship Id="rId14" Type="http://schemas.openxmlformats.org/officeDocument/2006/relationships/hyperlink" Target="https://www.ascii-code.com/CP1252/131" TargetMode="External"/><Relationship Id="rId30" Type="http://schemas.openxmlformats.org/officeDocument/2006/relationships/hyperlink" Target="https://www.ascii-code.com/CP1252/135" TargetMode="External"/><Relationship Id="rId35" Type="http://schemas.openxmlformats.org/officeDocument/2006/relationships/hyperlink" Target="https://www.ascii-code.com/CP1252/168" TargetMode="External"/><Relationship Id="rId56" Type="http://schemas.openxmlformats.org/officeDocument/2006/relationships/hyperlink" Target="https://www.ascii-code.com/CP1252/205" TargetMode="External"/><Relationship Id="rId77" Type="http://schemas.openxmlformats.org/officeDocument/2006/relationships/hyperlink" Target="https://www.ascii-code.com/CP1252/242" TargetMode="External"/><Relationship Id="rId100" Type="http://schemas.openxmlformats.org/officeDocument/2006/relationships/hyperlink" Target="https://www.ascii-code.com/CP1252/216" TargetMode="External"/><Relationship Id="rId105" Type="http://schemas.openxmlformats.org/officeDocument/2006/relationships/hyperlink" Target="https://www.ascii-code.com/CP1252/249" TargetMode="External"/><Relationship Id="rId126" Type="http://schemas.openxmlformats.org/officeDocument/2006/relationships/hyperlink" Target="https://www.ascii-code.com/CP1252/159" TargetMode="External"/><Relationship Id="rId8" Type="http://schemas.openxmlformats.org/officeDocument/2006/relationships/hyperlink" Target="https://www.ascii-code.com/CP1252/193" TargetMode="External"/><Relationship Id="rId51" Type="http://schemas.openxmlformats.org/officeDocument/2006/relationships/hyperlink" Target="https://www.ascii-code.com/CP1252/172" TargetMode="External"/><Relationship Id="rId72" Type="http://schemas.openxmlformats.org/officeDocument/2006/relationships/hyperlink" Target="https://www.ascii-code.com/CP1252/209" TargetMode="External"/><Relationship Id="rId93" Type="http://schemas.openxmlformats.org/officeDocument/2006/relationships/hyperlink" Target="https://www.ascii-code.com/CP1252/246" TargetMode="External"/><Relationship Id="rId98" Type="http://schemas.openxmlformats.org/officeDocument/2006/relationships/hyperlink" Target="https://www.ascii-code.com/CP1252/152" TargetMode="External"/><Relationship Id="rId121" Type="http://schemas.openxmlformats.org/officeDocument/2006/relationships/hyperlink" Target="https://www.ascii-code.com/CP1252/253" TargetMode="External"/><Relationship Id="rId3" Type="http://schemas.openxmlformats.org/officeDocument/2006/relationships/hyperlink" Target="https://www.ascii-code.com/CP1252/160" TargetMode="External"/><Relationship Id="rId25" Type="http://schemas.openxmlformats.org/officeDocument/2006/relationships/hyperlink" Target="https://www.ascii-code.com/CP1252/229" TargetMode="External"/><Relationship Id="rId46" Type="http://schemas.openxmlformats.org/officeDocument/2006/relationships/hyperlink" Target="https://www.ascii-code.com/CP1252/139" TargetMode="External"/><Relationship Id="rId67" Type="http://schemas.openxmlformats.org/officeDocument/2006/relationships/hyperlink" Target="https://www.ascii-code.com/CP1252/176" TargetMode="External"/><Relationship Id="rId116" Type="http://schemas.openxmlformats.org/officeDocument/2006/relationships/hyperlink" Target="https://www.ascii-code.com/CP1252/220" TargetMode="External"/><Relationship Id="rId20" Type="http://schemas.openxmlformats.org/officeDocument/2006/relationships/hyperlink" Target="https://www.ascii-code.com/CP1252/196" TargetMode="External"/><Relationship Id="rId41" Type="http://schemas.openxmlformats.org/officeDocument/2006/relationships/hyperlink" Target="https://www.ascii-code.com/CP1252/233" TargetMode="External"/><Relationship Id="rId62" Type="http://schemas.openxmlformats.org/officeDocument/2006/relationships/hyperlink" Target="https://www.ascii-code.com/CP1252/143" TargetMode="External"/><Relationship Id="rId83" Type="http://schemas.openxmlformats.org/officeDocument/2006/relationships/hyperlink" Target="https://www.ascii-code.com/CP1252/180" TargetMode="External"/><Relationship Id="rId88" Type="http://schemas.openxmlformats.org/officeDocument/2006/relationships/hyperlink" Target="https://www.ascii-code.com/CP1252/213" TargetMode="External"/><Relationship Id="rId111" Type="http://schemas.openxmlformats.org/officeDocument/2006/relationships/hyperlink" Target="https://www.ascii-code.com/CP1252/187" TargetMode="External"/><Relationship Id="rId15" Type="http://schemas.openxmlformats.org/officeDocument/2006/relationships/hyperlink" Target="https://www.ascii-code.com/CP1252/163" TargetMode="External"/><Relationship Id="rId36" Type="http://schemas.openxmlformats.org/officeDocument/2006/relationships/hyperlink" Target="https://www.ascii-code.com/CP1252/200" TargetMode="External"/><Relationship Id="rId57" Type="http://schemas.openxmlformats.org/officeDocument/2006/relationships/hyperlink" Target="https://www.ascii-code.com/CP1252/237" TargetMode="External"/><Relationship Id="rId106" Type="http://schemas.openxmlformats.org/officeDocument/2006/relationships/hyperlink" Target="https://www.ascii-code.com/CP1252/154" TargetMode="External"/><Relationship Id="rId127" Type="http://schemas.openxmlformats.org/officeDocument/2006/relationships/hyperlink" Target="https://www.ascii-code.com/CP1252/191" TargetMode="External"/><Relationship Id="rId10" Type="http://schemas.openxmlformats.org/officeDocument/2006/relationships/hyperlink" Target="https://www.ascii-code.com/CP1252/130" TargetMode="External"/><Relationship Id="rId31" Type="http://schemas.openxmlformats.org/officeDocument/2006/relationships/hyperlink" Target="https://www.ascii-code.com/CP1252/167" TargetMode="External"/><Relationship Id="rId52" Type="http://schemas.openxmlformats.org/officeDocument/2006/relationships/hyperlink" Target="https://www.ascii-code.com/CP1252/204" TargetMode="External"/><Relationship Id="rId73" Type="http://schemas.openxmlformats.org/officeDocument/2006/relationships/hyperlink" Target="https://www.ascii-code.com/CP1252/241" TargetMode="External"/><Relationship Id="rId78" Type="http://schemas.openxmlformats.org/officeDocument/2006/relationships/hyperlink" Target="https://www.ascii-code.com/CP1252/147" TargetMode="External"/><Relationship Id="rId94" Type="http://schemas.openxmlformats.org/officeDocument/2006/relationships/hyperlink" Target="https://www.ascii-code.com/CP1252/151" TargetMode="External"/><Relationship Id="rId99" Type="http://schemas.openxmlformats.org/officeDocument/2006/relationships/hyperlink" Target="https://www.ascii-code.com/CP1252/184" TargetMode="External"/><Relationship Id="rId101" Type="http://schemas.openxmlformats.org/officeDocument/2006/relationships/hyperlink" Target="https://www.ascii-code.com/CP1252/248" TargetMode="External"/><Relationship Id="rId122" Type="http://schemas.openxmlformats.org/officeDocument/2006/relationships/hyperlink" Target="https://www.ascii-code.com/CP1252/158" TargetMode="External"/><Relationship Id="rId4" Type="http://schemas.openxmlformats.org/officeDocument/2006/relationships/hyperlink" Target="https://www.ascii-code.com/CP1252/192" TargetMode="External"/><Relationship Id="rId9" Type="http://schemas.openxmlformats.org/officeDocument/2006/relationships/hyperlink" Target="https://www.ascii-code.com/CP1252/225" TargetMode="External"/><Relationship Id="rId26" Type="http://schemas.openxmlformats.org/officeDocument/2006/relationships/hyperlink" Target="https://www.ascii-code.com/CP1252/13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46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t-shirt with white text&#10;&#10;Description automatically generated">
            <a:extLst>
              <a:ext uri="{FF2B5EF4-FFF2-40B4-BE49-F238E27FC236}">
                <a16:creationId xmlns:a16="http://schemas.microsoft.com/office/drawing/2014/main" id="{4614D0DF-2936-C815-F081-3102152FE41A}"/>
              </a:ext>
            </a:extLst>
          </p:cNvPr>
          <p:cNvPicPr>
            <a:picLocks noChangeAspect="1"/>
          </p:cNvPicPr>
          <p:nvPr/>
        </p:nvPicPr>
        <p:blipFill>
          <a:blip r:embed="rId2"/>
          <a:stretch>
            <a:fillRect/>
          </a:stretch>
        </p:blipFill>
        <p:spPr>
          <a:xfrm>
            <a:off x="2793303" y="-59473"/>
            <a:ext cx="6613743" cy="6985767"/>
          </a:xfrm>
          <a:prstGeom prst="rect">
            <a:avLst/>
          </a:prstGeom>
        </p:spPr>
      </p:pic>
    </p:spTree>
    <p:extLst>
      <p:ext uri="{BB962C8B-B14F-4D97-AF65-F5344CB8AC3E}">
        <p14:creationId xmlns:p14="http://schemas.microsoft.com/office/powerpoint/2010/main" val="3532831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3788D7-C11F-B884-C39F-9947A0E8AC5F}"/>
              </a:ext>
            </a:extLst>
          </p:cNvPr>
          <p:cNvSpPr txBox="1"/>
          <p:nvPr/>
        </p:nvSpPr>
        <p:spPr>
          <a:xfrm>
            <a:off x="16226" y="366980"/>
            <a:ext cx="12159547" cy="1323439"/>
          </a:xfrm>
          <a:prstGeom prst="rect">
            <a:avLst/>
          </a:prstGeom>
          <a:noFill/>
        </p:spPr>
        <p:txBody>
          <a:bodyPr wrap="none" rtlCol="0">
            <a:spAutoFit/>
          </a:bodyPr>
          <a:lstStyle/>
          <a:p>
            <a:pPr algn="ctr"/>
            <a:r>
              <a:rPr lang="en-US" sz="4000" dirty="0"/>
              <a:t>Disconnect your computer from the network</a:t>
            </a:r>
          </a:p>
          <a:p>
            <a:pPr algn="ctr"/>
            <a:r>
              <a:rPr lang="en-US" sz="4000" dirty="0"/>
              <a:t>(unplug the connector and pull </a:t>
            </a:r>
            <a:r>
              <a:rPr lang="en-US" sz="4000" b="1" dirty="0"/>
              <a:t>gently</a:t>
            </a:r>
            <a:r>
              <a:rPr lang="en-US" sz="4000" dirty="0"/>
              <a:t> the network cable)</a:t>
            </a:r>
          </a:p>
        </p:txBody>
      </p:sp>
      <p:pic>
        <p:nvPicPr>
          <p:cNvPr id="6" name="Picture 5" descr="A hand holding a cable to a computer&#10;&#10;Description automatically generated">
            <a:extLst>
              <a:ext uri="{FF2B5EF4-FFF2-40B4-BE49-F238E27FC236}">
                <a16:creationId xmlns:a16="http://schemas.microsoft.com/office/drawing/2014/main" id="{AD447D57-3037-1AAC-8FB7-083EF6AB363A}"/>
              </a:ext>
            </a:extLst>
          </p:cNvPr>
          <p:cNvPicPr>
            <a:picLocks noChangeAspect="1"/>
          </p:cNvPicPr>
          <p:nvPr/>
        </p:nvPicPr>
        <p:blipFill>
          <a:blip r:embed="rId2"/>
          <a:stretch>
            <a:fillRect/>
          </a:stretch>
        </p:blipFill>
        <p:spPr>
          <a:xfrm>
            <a:off x="1524000" y="2581154"/>
            <a:ext cx="4330861" cy="3248146"/>
          </a:xfrm>
          <a:prstGeom prst="rect">
            <a:avLst/>
          </a:prstGeom>
        </p:spPr>
      </p:pic>
      <p:pic>
        <p:nvPicPr>
          <p:cNvPr id="8" name="Picture 7" descr="A close-up of a cable&#10;&#10;Description automatically generated">
            <a:extLst>
              <a:ext uri="{FF2B5EF4-FFF2-40B4-BE49-F238E27FC236}">
                <a16:creationId xmlns:a16="http://schemas.microsoft.com/office/drawing/2014/main" id="{CC9A401F-B71A-429C-5C92-BFFAF6FBB14F}"/>
              </a:ext>
            </a:extLst>
          </p:cNvPr>
          <p:cNvPicPr>
            <a:picLocks noChangeAspect="1"/>
          </p:cNvPicPr>
          <p:nvPr/>
        </p:nvPicPr>
        <p:blipFill>
          <a:blip r:embed="rId3"/>
          <a:stretch>
            <a:fillRect/>
          </a:stretch>
        </p:blipFill>
        <p:spPr>
          <a:xfrm>
            <a:off x="7003648" y="2392102"/>
            <a:ext cx="3810000" cy="3810000"/>
          </a:xfrm>
          <a:prstGeom prst="rect">
            <a:avLst/>
          </a:prstGeom>
        </p:spPr>
      </p:pic>
    </p:spTree>
    <p:extLst>
      <p:ext uri="{BB962C8B-B14F-4D97-AF65-F5344CB8AC3E}">
        <p14:creationId xmlns:p14="http://schemas.microsoft.com/office/powerpoint/2010/main" val="1560214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DC016E-A444-2DDA-37A8-D55E6E92BEDA}"/>
              </a:ext>
            </a:extLst>
          </p:cNvPr>
          <p:cNvSpPr txBox="1"/>
          <p:nvPr/>
        </p:nvSpPr>
        <p:spPr>
          <a:xfrm>
            <a:off x="489016" y="932507"/>
            <a:ext cx="11213967" cy="1569660"/>
          </a:xfrm>
          <a:prstGeom prst="rect">
            <a:avLst/>
          </a:prstGeom>
          <a:noFill/>
        </p:spPr>
        <p:txBody>
          <a:bodyPr wrap="none" rtlCol="0">
            <a:spAutoFit/>
          </a:bodyPr>
          <a:lstStyle/>
          <a:p>
            <a:r>
              <a:rPr lang="en-US" sz="3200" dirty="0"/>
              <a:t>What is feeding the computer?</a:t>
            </a:r>
          </a:p>
          <a:p>
            <a:r>
              <a:rPr lang="en-US" sz="3200" dirty="0"/>
              <a:t>In other words:</a:t>
            </a:r>
          </a:p>
          <a:p>
            <a:r>
              <a:rPr lang="en-US" sz="3200" dirty="0"/>
              <a:t>What is the only "thing" that the computer receives from outside?</a:t>
            </a:r>
          </a:p>
        </p:txBody>
      </p:sp>
      <p:sp>
        <p:nvSpPr>
          <p:cNvPr id="4" name="TextBox 3">
            <a:extLst>
              <a:ext uri="{FF2B5EF4-FFF2-40B4-BE49-F238E27FC236}">
                <a16:creationId xmlns:a16="http://schemas.microsoft.com/office/drawing/2014/main" id="{742481DB-49C3-465C-3B85-70025DEC8469}"/>
              </a:ext>
            </a:extLst>
          </p:cNvPr>
          <p:cNvSpPr txBox="1"/>
          <p:nvPr/>
        </p:nvSpPr>
        <p:spPr>
          <a:xfrm>
            <a:off x="489015" y="3429000"/>
            <a:ext cx="11352918" cy="1077218"/>
          </a:xfrm>
          <a:prstGeom prst="rect">
            <a:avLst/>
          </a:prstGeom>
          <a:noFill/>
        </p:spPr>
        <p:txBody>
          <a:bodyPr wrap="square" rtlCol="0">
            <a:spAutoFit/>
          </a:bodyPr>
          <a:lstStyle/>
          <a:p>
            <a:r>
              <a:rPr lang="en-US" sz="3200" dirty="0"/>
              <a:t>What other peace of technology we have in this room that receives the same "thing" and works based in the same principle?</a:t>
            </a:r>
          </a:p>
        </p:txBody>
      </p:sp>
    </p:spTree>
    <p:extLst>
      <p:ext uri="{BB962C8B-B14F-4D97-AF65-F5344CB8AC3E}">
        <p14:creationId xmlns:p14="http://schemas.microsoft.com/office/powerpoint/2010/main" val="371051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ight switch with a line of wires&#10;&#10;Description automatically generated">
            <a:extLst>
              <a:ext uri="{FF2B5EF4-FFF2-40B4-BE49-F238E27FC236}">
                <a16:creationId xmlns:a16="http://schemas.microsoft.com/office/drawing/2014/main" id="{EF075807-D742-CDEB-FE18-966E4EB60147}"/>
              </a:ext>
            </a:extLst>
          </p:cNvPr>
          <p:cNvPicPr>
            <a:picLocks noChangeAspect="1"/>
          </p:cNvPicPr>
          <p:nvPr/>
        </p:nvPicPr>
        <p:blipFill>
          <a:blip r:embed="rId2"/>
          <a:stretch>
            <a:fillRect/>
          </a:stretch>
        </p:blipFill>
        <p:spPr>
          <a:xfrm>
            <a:off x="2574943" y="1837853"/>
            <a:ext cx="7987750" cy="4495046"/>
          </a:xfrm>
          <a:prstGeom prst="rect">
            <a:avLst/>
          </a:prstGeom>
        </p:spPr>
      </p:pic>
    </p:spTree>
    <p:extLst>
      <p:ext uri="{BB962C8B-B14F-4D97-AF65-F5344CB8AC3E}">
        <p14:creationId xmlns:p14="http://schemas.microsoft.com/office/powerpoint/2010/main" val="75539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ircuit&#10;&#10;Description automatically generated">
            <a:extLst>
              <a:ext uri="{FF2B5EF4-FFF2-40B4-BE49-F238E27FC236}">
                <a16:creationId xmlns:a16="http://schemas.microsoft.com/office/drawing/2014/main" id="{0C9E65DF-FEB4-11E0-3B0D-90307C49296D}"/>
              </a:ext>
            </a:extLst>
          </p:cNvPr>
          <p:cNvPicPr>
            <a:picLocks noChangeAspect="1"/>
          </p:cNvPicPr>
          <p:nvPr/>
        </p:nvPicPr>
        <p:blipFill>
          <a:blip r:embed="rId2"/>
          <a:stretch>
            <a:fillRect/>
          </a:stretch>
        </p:blipFill>
        <p:spPr>
          <a:xfrm>
            <a:off x="0" y="364958"/>
            <a:ext cx="6096000" cy="5402099"/>
          </a:xfrm>
          <a:prstGeom prst="rect">
            <a:avLst/>
          </a:prstGeom>
        </p:spPr>
      </p:pic>
      <p:pic>
        <p:nvPicPr>
          <p:cNvPr id="7" name="Picture 6" descr="A black screen with white text&#10;&#10;Description automatically generated">
            <a:extLst>
              <a:ext uri="{FF2B5EF4-FFF2-40B4-BE49-F238E27FC236}">
                <a16:creationId xmlns:a16="http://schemas.microsoft.com/office/drawing/2014/main" id="{0A3E6721-39C3-3170-F078-EF6711A20D8A}"/>
              </a:ext>
            </a:extLst>
          </p:cNvPr>
          <p:cNvPicPr>
            <a:picLocks noChangeAspect="1"/>
          </p:cNvPicPr>
          <p:nvPr/>
        </p:nvPicPr>
        <p:blipFill rotWithShape="1">
          <a:blip r:embed="rId3"/>
          <a:srcRect b="20714"/>
          <a:stretch/>
        </p:blipFill>
        <p:spPr>
          <a:xfrm>
            <a:off x="5920966" y="63374"/>
            <a:ext cx="6359617" cy="5540721"/>
          </a:xfrm>
          <a:prstGeom prst="rect">
            <a:avLst/>
          </a:prstGeom>
        </p:spPr>
      </p:pic>
    </p:spTree>
    <p:extLst>
      <p:ext uri="{BB962C8B-B14F-4D97-AF65-F5344CB8AC3E}">
        <p14:creationId xmlns:p14="http://schemas.microsoft.com/office/powerpoint/2010/main" val="380158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5DFE98-FA18-F433-6108-4C8BA0E40A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0" y="0"/>
            <a:ext cx="9080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958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269B7F-6736-49C4-A02E-DFE85C69A0B1}"/>
              </a:ext>
            </a:extLst>
          </p:cNvPr>
          <p:cNvSpPr txBox="1"/>
          <p:nvPr/>
        </p:nvSpPr>
        <p:spPr>
          <a:xfrm>
            <a:off x="2398801" y="235391"/>
            <a:ext cx="7394397" cy="5016758"/>
          </a:xfrm>
          <a:prstGeom prst="rect">
            <a:avLst/>
          </a:prstGeom>
          <a:noFill/>
        </p:spPr>
        <p:txBody>
          <a:bodyPr wrap="none" rtlCol="0">
            <a:spAutoFit/>
          </a:bodyPr>
          <a:lstStyle/>
          <a:p>
            <a:r>
              <a:rPr lang="en-US" sz="3200" dirty="0"/>
              <a:t>The basic unit of information in computing:</a:t>
            </a:r>
          </a:p>
          <a:p>
            <a:r>
              <a:rPr lang="en-US" sz="3200" dirty="0"/>
              <a:t>the "</a:t>
            </a:r>
            <a:r>
              <a:rPr lang="en-US" sz="3200" b="1" dirty="0"/>
              <a:t>bit</a:t>
            </a:r>
            <a:r>
              <a:rPr lang="en-US" sz="3200" dirty="0"/>
              <a:t>"</a:t>
            </a:r>
          </a:p>
          <a:p>
            <a:endParaRPr lang="en-US" sz="3200" dirty="0"/>
          </a:p>
          <a:p>
            <a:r>
              <a:rPr lang="en-US" sz="3200" dirty="0"/>
              <a:t>There is only two different bits:</a:t>
            </a:r>
          </a:p>
          <a:p>
            <a:r>
              <a:rPr lang="en-US" sz="3200" dirty="0"/>
              <a:t>0: There is no current</a:t>
            </a:r>
          </a:p>
          <a:p>
            <a:r>
              <a:rPr lang="en-US" sz="3200" dirty="0"/>
              <a:t>1: There is current</a:t>
            </a:r>
          </a:p>
          <a:p>
            <a:endParaRPr lang="en-US" sz="3200" dirty="0"/>
          </a:p>
          <a:p>
            <a:r>
              <a:rPr lang="en-US" sz="3200" dirty="0"/>
              <a:t>We can group the bits in groups of 8</a:t>
            </a:r>
          </a:p>
          <a:p>
            <a:r>
              <a:rPr lang="en-US" sz="3200" dirty="0"/>
              <a:t>and we call this :</a:t>
            </a:r>
          </a:p>
          <a:p>
            <a:r>
              <a:rPr lang="en-US" sz="3200" dirty="0"/>
              <a:t>a "</a:t>
            </a:r>
            <a:r>
              <a:rPr lang="en-US" sz="3200" b="1" dirty="0"/>
              <a:t>byte</a:t>
            </a:r>
            <a:r>
              <a:rPr lang="en-US" sz="3200" dirty="0"/>
              <a:t>"</a:t>
            </a:r>
          </a:p>
        </p:txBody>
      </p:sp>
      <p:sp>
        <p:nvSpPr>
          <p:cNvPr id="3" name="TextBox 2">
            <a:extLst>
              <a:ext uri="{FF2B5EF4-FFF2-40B4-BE49-F238E27FC236}">
                <a16:creationId xmlns:a16="http://schemas.microsoft.com/office/drawing/2014/main" id="{BCF536AA-8A27-73DE-ACF1-CE0A8677E504}"/>
              </a:ext>
            </a:extLst>
          </p:cNvPr>
          <p:cNvSpPr txBox="1"/>
          <p:nvPr/>
        </p:nvSpPr>
        <p:spPr>
          <a:xfrm>
            <a:off x="2398801" y="5252149"/>
            <a:ext cx="8999884" cy="1200329"/>
          </a:xfrm>
          <a:prstGeom prst="rect">
            <a:avLst/>
          </a:prstGeom>
          <a:noFill/>
        </p:spPr>
        <p:txBody>
          <a:bodyPr wrap="square" rtlCol="0">
            <a:spAutoFit/>
          </a:bodyPr>
          <a:lstStyle/>
          <a:p>
            <a:r>
              <a:rPr lang="en-US" sz="3600" dirty="0">
                <a:solidFill>
                  <a:srgbClr val="FF0000"/>
                </a:solidFill>
              </a:rPr>
              <a:t>The "</a:t>
            </a:r>
            <a:r>
              <a:rPr lang="en-US" sz="3600" b="1" dirty="0">
                <a:solidFill>
                  <a:srgbClr val="FF0000"/>
                </a:solidFill>
              </a:rPr>
              <a:t>byte</a:t>
            </a:r>
            <a:r>
              <a:rPr lang="en-US" sz="3600" dirty="0">
                <a:solidFill>
                  <a:srgbClr val="FF0000"/>
                </a:solidFill>
              </a:rPr>
              <a:t>" is the atomic (indivisible) unit of information in computing.</a:t>
            </a:r>
          </a:p>
        </p:txBody>
      </p:sp>
    </p:spTree>
    <p:extLst>
      <p:ext uri="{BB962C8B-B14F-4D97-AF65-F5344CB8AC3E}">
        <p14:creationId xmlns:p14="http://schemas.microsoft.com/office/powerpoint/2010/main" val="161555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0111A0-FC10-95B6-93BF-26F789B2DCE1}"/>
              </a:ext>
            </a:extLst>
          </p:cNvPr>
          <p:cNvSpPr txBox="1"/>
          <p:nvPr/>
        </p:nvSpPr>
        <p:spPr>
          <a:xfrm>
            <a:off x="452673" y="334977"/>
            <a:ext cx="11398313" cy="1077218"/>
          </a:xfrm>
          <a:prstGeom prst="rect">
            <a:avLst/>
          </a:prstGeom>
          <a:noFill/>
        </p:spPr>
        <p:txBody>
          <a:bodyPr wrap="square" rtlCol="0">
            <a:spAutoFit/>
          </a:bodyPr>
          <a:lstStyle/>
          <a:p>
            <a:r>
              <a:rPr lang="en-US" sz="3200" dirty="0"/>
              <a:t>Since a byte is 8 groups of 2 different values we can have</a:t>
            </a:r>
          </a:p>
          <a:p>
            <a:r>
              <a:rPr lang="en-US" sz="3200" dirty="0"/>
              <a:t>2^8  = 256 possible combinations </a:t>
            </a:r>
            <a:r>
              <a:rPr lang="en-US" sz="2400" dirty="0"/>
              <a:t>(please note </a:t>
            </a:r>
            <a:r>
              <a:rPr lang="en-US" sz="2400" dirty="0" err="1"/>
              <a:t>X^Y</a:t>
            </a:r>
            <a:r>
              <a:rPr lang="en-US" sz="2400" dirty="0"/>
              <a:t> = </a:t>
            </a:r>
            <a:r>
              <a:rPr lang="en-US" sz="2400" dirty="0" err="1"/>
              <a:t>X</a:t>
            </a:r>
            <a:r>
              <a:rPr lang="en-US" sz="2400" baseline="30000" dirty="0" err="1"/>
              <a:t>Y</a:t>
            </a:r>
            <a:r>
              <a:rPr lang="en-US" sz="2400" dirty="0"/>
              <a:t>)</a:t>
            </a:r>
          </a:p>
        </p:txBody>
      </p:sp>
      <p:sp>
        <p:nvSpPr>
          <p:cNvPr id="3" name="TextBox 2">
            <a:extLst>
              <a:ext uri="{FF2B5EF4-FFF2-40B4-BE49-F238E27FC236}">
                <a16:creationId xmlns:a16="http://schemas.microsoft.com/office/drawing/2014/main" id="{16ADBE04-DA53-E3AB-D9EF-B5A0CF4CBB79}"/>
              </a:ext>
            </a:extLst>
          </p:cNvPr>
          <p:cNvSpPr txBox="1"/>
          <p:nvPr/>
        </p:nvSpPr>
        <p:spPr>
          <a:xfrm>
            <a:off x="396843" y="1564739"/>
            <a:ext cx="2590801" cy="2062103"/>
          </a:xfrm>
          <a:prstGeom prst="rect">
            <a:avLst/>
          </a:prstGeom>
          <a:noFill/>
        </p:spPr>
        <p:txBody>
          <a:bodyPr wrap="square" rtlCol="0">
            <a:spAutoFit/>
          </a:bodyPr>
          <a:lstStyle/>
          <a:p>
            <a:r>
              <a:rPr lang="en-US" sz="3200" dirty="0"/>
              <a:t>We can assign a number to each of this combinations</a:t>
            </a:r>
          </a:p>
        </p:txBody>
      </p:sp>
      <p:sp>
        <p:nvSpPr>
          <p:cNvPr id="5" name="TextBox 4">
            <a:extLst>
              <a:ext uri="{FF2B5EF4-FFF2-40B4-BE49-F238E27FC236}">
                <a16:creationId xmlns:a16="http://schemas.microsoft.com/office/drawing/2014/main" id="{C92DE33A-2970-8BEC-C561-C060CE647139}"/>
              </a:ext>
            </a:extLst>
          </p:cNvPr>
          <p:cNvSpPr txBox="1"/>
          <p:nvPr/>
        </p:nvSpPr>
        <p:spPr>
          <a:xfrm>
            <a:off x="3376942" y="1564739"/>
            <a:ext cx="2210862" cy="3970318"/>
          </a:xfrm>
          <a:prstGeom prst="rect">
            <a:avLst/>
          </a:prstGeom>
          <a:noFill/>
        </p:spPr>
        <p:txBody>
          <a:bodyPr wrap="none" rtlCol="0">
            <a:spAutoFit/>
          </a:bodyPr>
          <a:lstStyle/>
          <a:p>
            <a:r>
              <a:rPr lang="en-US" dirty="0"/>
              <a:t>Decimal	Binary</a:t>
            </a:r>
          </a:p>
          <a:p>
            <a:r>
              <a:rPr lang="en-US" dirty="0">
                <a:latin typeface="Courier" pitchFamily="2" charset="0"/>
              </a:rPr>
              <a:t>0	00000000</a:t>
            </a:r>
          </a:p>
          <a:p>
            <a:r>
              <a:rPr lang="en-US" dirty="0">
                <a:latin typeface="Courier" pitchFamily="2" charset="0"/>
              </a:rPr>
              <a:t>1	00000001</a:t>
            </a:r>
          </a:p>
          <a:p>
            <a:r>
              <a:rPr lang="en-US" dirty="0">
                <a:latin typeface="Courier" pitchFamily="2" charset="0"/>
              </a:rPr>
              <a:t>2	00000010</a:t>
            </a:r>
          </a:p>
          <a:p>
            <a:r>
              <a:rPr lang="en-US" dirty="0">
                <a:latin typeface="Courier" pitchFamily="2" charset="0"/>
              </a:rPr>
              <a:t>3	00000011</a:t>
            </a:r>
          </a:p>
          <a:p>
            <a:r>
              <a:rPr lang="en-US" dirty="0">
                <a:latin typeface="Courier" pitchFamily="2" charset="0"/>
              </a:rPr>
              <a:t>4	00000100</a:t>
            </a:r>
          </a:p>
          <a:p>
            <a:r>
              <a:rPr lang="en-US" dirty="0">
                <a:latin typeface="Courier" pitchFamily="2" charset="0"/>
              </a:rPr>
              <a:t>5	00000101</a:t>
            </a:r>
          </a:p>
          <a:p>
            <a:r>
              <a:rPr lang="en-US" dirty="0">
                <a:latin typeface="Courier" pitchFamily="2" charset="0"/>
              </a:rPr>
              <a:t>6	00000110</a:t>
            </a:r>
          </a:p>
          <a:p>
            <a:r>
              <a:rPr lang="en-US" dirty="0">
                <a:latin typeface="Courier" pitchFamily="2" charset="0"/>
              </a:rPr>
              <a:t>7	00000111</a:t>
            </a:r>
          </a:p>
          <a:p>
            <a:r>
              <a:rPr lang="en-US" dirty="0">
                <a:latin typeface="Courier" pitchFamily="2" charset="0"/>
              </a:rPr>
              <a:t>8	00001000</a:t>
            </a:r>
          </a:p>
          <a:p>
            <a:r>
              <a:rPr lang="en-US" dirty="0">
                <a:latin typeface="Courier" pitchFamily="2" charset="0"/>
              </a:rPr>
              <a:t>9	00001001</a:t>
            </a:r>
          </a:p>
          <a:p>
            <a:r>
              <a:rPr lang="en-US" dirty="0">
                <a:latin typeface="Courier" pitchFamily="2" charset="0"/>
              </a:rPr>
              <a:t>10	00001010</a:t>
            </a:r>
          </a:p>
          <a:p>
            <a:r>
              <a:rPr lang="en-US" dirty="0">
                <a:latin typeface="Courier" pitchFamily="2" charset="0"/>
              </a:rPr>
              <a:t>…</a:t>
            </a:r>
          </a:p>
          <a:p>
            <a:r>
              <a:rPr lang="en-US" dirty="0">
                <a:latin typeface="Courier" pitchFamily="2" charset="0"/>
              </a:rPr>
              <a:t>255	????????</a:t>
            </a:r>
          </a:p>
        </p:txBody>
      </p:sp>
      <p:sp>
        <p:nvSpPr>
          <p:cNvPr id="7" name="TextBox 6">
            <a:extLst>
              <a:ext uri="{FF2B5EF4-FFF2-40B4-BE49-F238E27FC236}">
                <a16:creationId xmlns:a16="http://schemas.microsoft.com/office/drawing/2014/main" id="{8EA0D9D9-3095-7F03-4D5E-0F0E50B505C1}"/>
              </a:ext>
            </a:extLst>
          </p:cNvPr>
          <p:cNvSpPr txBox="1"/>
          <p:nvPr/>
        </p:nvSpPr>
        <p:spPr>
          <a:xfrm>
            <a:off x="6491335" y="1564739"/>
            <a:ext cx="5522614" cy="2062103"/>
          </a:xfrm>
          <a:prstGeom prst="rect">
            <a:avLst/>
          </a:prstGeom>
          <a:noFill/>
        </p:spPr>
        <p:txBody>
          <a:bodyPr wrap="square" rtlCol="0">
            <a:spAutoFit/>
          </a:bodyPr>
          <a:lstStyle/>
          <a:p>
            <a:r>
              <a:rPr lang="en-US" sz="3200" dirty="0"/>
              <a:t>Questions:</a:t>
            </a:r>
          </a:p>
          <a:p>
            <a:r>
              <a:rPr lang="en-US" sz="3200" dirty="0"/>
              <a:t>How many bytes do I need to store a</a:t>
            </a:r>
          </a:p>
          <a:p>
            <a:r>
              <a:rPr lang="en-US" sz="3200" dirty="0"/>
              <a:t>"0"?</a:t>
            </a:r>
          </a:p>
        </p:txBody>
      </p:sp>
      <p:sp>
        <p:nvSpPr>
          <p:cNvPr id="8" name="TextBox 7">
            <a:extLst>
              <a:ext uri="{FF2B5EF4-FFF2-40B4-BE49-F238E27FC236}">
                <a16:creationId xmlns:a16="http://schemas.microsoft.com/office/drawing/2014/main" id="{F1C69ED3-6DF4-3D85-AEF3-01A1E3333796}"/>
              </a:ext>
            </a:extLst>
          </p:cNvPr>
          <p:cNvSpPr txBox="1"/>
          <p:nvPr/>
        </p:nvSpPr>
        <p:spPr>
          <a:xfrm>
            <a:off x="6491335" y="3630641"/>
            <a:ext cx="5522614" cy="584775"/>
          </a:xfrm>
          <a:prstGeom prst="rect">
            <a:avLst/>
          </a:prstGeom>
          <a:noFill/>
        </p:spPr>
        <p:txBody>
          <a:bodyPr wrap="square" rtlCol="0">
            <a:spAutoFit/>
          </a:bodyPr>
          <a:lstStyle/>
          <a:p>
            <a:r>
              <a:rPr lang="en-US" sz="3200" dirty="0"/>
              <a:t>"1"?</a:t>
            </a:r>
          </a:p>
        </p:txBody>
      </p:sp>
      <p:sp>
        <p:nvSpPr>
          <p:cNvPr id="11" name="TextBox 10">
            <a:extLst>
              <a:ext uri="{FF2B5EF4-FFF2-40B4-BE49-F238E27FC236}">
                <a16:creationId xmlns:a16="http://schemas.microsoft.com/office/drawing/2014/main" id="{A2E4C9AC-2DD2-3B2A-3D7E-31635EA1C222}"/>
              </a:ext>
            </a:extLst>
          </p:cNvPr>
          <p:cNvSpPr txBox="1"/>
          <p:nvPr/>
        </p:nvSpPr>
        <p:spPr>
          <a:xfrm>
            <a:off x="6491335" y="4215416"/>
            <a:ext cx="5522614" cy="584775"/>
          </a:xfrm>
          <a:prstGeom prst="rect">
            <a:avLst/>
          </a:prstGeom>
          <a:noFill/>
        </p:spPr>
        <p:txBody>
          <a:bodyPr wrap="square" rtlCol="0">
            <a:spAutoFit/>
          </a:bodyPr>
          <a:lstStyle/>
          <a:p>
            <a:r>
              <a:rPr lang="en-US" sz="3200" dirty="0"/>
              <a:t>"11"?</a:t>
            </a:r>
          </a:p>
        </p:txBody>
      </p:sp>
      <p:sp>
        <p:nvSpPr>
          <p:cNvPr id="12" name="TextBox 11">
            <a:extLst>
              <a:ext uri="{FF2B5EF4-FFF2-40B4-BE49-F238E27FC236}">
                <a16:creationId xmlns:a16="http://schemas.microsoft.com/office/drawing/2014/main" id="{74CB4333-F6B3-D99B-F5E7-675F13CB2131}"/>
              </a:ext>
            </a:extLst>
          </p:cNvPr>
          <p:cNvSpPr txBox="1"/>
          <p:nvPr/>
        </p:nvSpPr>
        <p:spPr>
          <a:xfrm>
            <a:off x="6491335" y="4800191"/>
            <a:ext cx="5522614" cy="584775"/>
          </a:xfrm>
          <a:prstGeom prst="rect">
            <a:avLst/>
          </a:prstGeom>
          <a:noFill/>
        </p:spPr>
        <p:txBody>
          <a:bodyPr wrap="square" rtlCol="0">
            <a:spAutoFit/>
          </a:bodyPr>
          <a:lstStyle/>
          <a:p>
            <a:r>
              <a:rPr lang="en-US" sz="3200" dirty="0"/>
              <a:t>"255"?</a:t>
            </a:r>
          </a:p>
        </p:txBody>
      </p:sp>
      <p:sp>
        <p:nvSpPr>
          <p:cNvPr id="13" name="TextBox 12">
            <a:extLst>
              <a:ext uri="{FF2B5EF4-FFF2-40B4-BE49-F238E27FC236}">
                <a16:creationId xmlns:a16="http://schemas.microsoft.com/office/drawing/2014/main" id="{045F11C4-71F8-EE07-3CA5-C2526EF7F6DD}"/>
              </a:ext>
            </a:extLst>
          </p:cNvPr>
          <p:cNvSpPr txBox="1"/>
          <p:nvPr/>
        </p:nvSpPr>
        <p:spPr>
          <a:xfrm>
            <a:off x="6491335" y="5384966"/>
            <a:ext cx="5522614" cy="584775"/>
          </a:xfrm>
          <a:prstGeom prst="rect">
            <a:avLst/>
          </a:prstGeom>
          <a:noFill/>
        </p:spPr>
        <p:txBody>
          <a:bodyPr wrap="square" rtlCol="0">
            <a:spAutoFit/>
          </a:bodyPr>
          <a:lstStyle/>
          <a:p>
            <a:r>
              <a:rPr lang="en-US" sz="3200" dirty="0"/>
              <a:t>"256"?</a:t>
            </a:r>
          </a:p>
        </p:txBody>
      </p:sp>
      <p:sp>
        <p:nvSpPr>
          <p:cNvPr id="14" name="TextBox 13">
            <a:extLst>
              <a:ext uri="{FF2B5EF4-FFF2-40B4-BE49-F238E27FC236}">
                <a16:creationId xmlns:a16="http://schemas.microsoft.com/office/drawing/2014/main" id="{7EF4F3D6-41CF-52F1-8D32-BD9A97A47843}"/>
              </a:ext>
            </a:extLst>
          </p:cNvPr>
          <p:cNvSpPr txBox="1"/>
          <p:nvPr/>
        </p:nvSpPr>
        <p:spPr>
          <a:xfrm>
            <a:off x="3382408" y="2391576"/>
            <a:ext cx="2440092" cy="338554"/>
          </a:xfrm>
          <a:prstGeom prst="rect">
            <a:avLst/>
          </a:prstGeom>
          <a:noFill/>
          <a:ln w="38100">
            <a:solidFill>
              <a:srgbClr val="FF0000"/>
            </a:solidFill>
          </a:ln>
        </p:spPr>
        <p:txBody>
          <a:bodyPr wrap="none" rtlCol="0">
            <a:spAutoFit/>
          </a:bodyPr>
          <a:lstStyle/>
          <a:p>
            <a:r>
              <a:rPr lang="en-US" sz="1600" b="1" dirty="0">
                <a:solidFill>
                  <a:srgbClr val="FF0000"/>
                </a:solidFill>
              </a:rPr>
              <a:t>                                              ;)</a:t>
            </a:r>
          </a:p>
        </p:txBody>
      </p:sp>
    </p:spTree>
    <p:extLst>
      <p:ext uri="{BB962C8B-B14F-4D97-AF65-F5344CB8AC3E}">
        <p14:creationId xmlns:p14="http://schemas.microsoft.com/office/powerpoint/2010/main" val="202585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1" grpId="0"/>
      <p:bldP spid="12" grpId="0"/>
      <p:bldP spid="13"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A09D88-797C-4256-19B7-7D7EE1F6F2BD}"/>
              </a:ext>
            </a:extLst>
          </p:cNvPr>
          <p:cNvSpPr txBox="1"/>
          <p:nvPr/>
        </p:nvSpPr>
        <p:spPr>
          <a:xfrm>
            <a:off x="3322622" y="1223974"/>
            <a:ext cx="3313728" cy="646331"/>
          </a:xfrm>
          <a:prstGeom prst="rect">
            <a:avLst/>
          </a:prstGeom>
          <a:noFill/>
        </p:spPr>
        <p:txBody>
          <a:bodyPr wrap="none" rtlCol="0">
            <a:spAutoFit/>
          </a:bodyPr>
          <a:lstStyle/>
          <a:p>
            <a:r>
              <a:rPr lang="en-US" dirty="0">
                <a:latin typeface="Courier" pitchFamily="2" charset="0"/>
              </a:rPr>
              <a:t>256	00000001 0000000</a:t>
            </a:r>
          </a:p>
          <a:p>
            <a:r>
              <a:rPr lang="en-US" dirty="0">
                <a:latin typeface="Courier" pitchFamily="2" charset="0"/>
              </a:rPr>
              <a:t>257	00000001 0000001</a:t>
            </a:r>
          </a:p>
        </p:txBody>
      </p:sp>
      <p:sp>
        <p:nvSpPr>
          <p:cNvPr id="4" name="TextBox 3">
            <a:extLst>
              <a:ext uri="{FF2B5EF4-FFF2-40B4-BE49-F238E27FC236}">
                <a16:creationId xmlns:a16="http://schemas.microsoft.com/office/drawing/2014/main" id="{70E65C06-320F-E7C9-33E5-EC7395FCE14B}"/>
              </a:ext>
            </a:extLst>
          </p:cNvPr>
          <p:cNvSpPr txBox="1"/>
          <p:nvPr/>
        </p:nvSpPr>
        <p:spPr>
          <a:xfrm>
            <a:off x="2188676" y="548664"/>
            <a:ext cx="6097508" cy="584775"/>
          </a:xfrm>
          <a:prstGeom prst="rect">
            <a:avLst/>
          </a:prstGeom>
          <a:noFill/>
        </p:spPr>
        <p:txBody>
          <a:bodyPr wrap="square">
            <a:spAutoFit/>
          </a:bodyPr>
          <a:lstStyle/>
          <a:p>
            <a:r>
              <a:rPr lang="en-US" sz="3200" dirty="0"/>
              <a:t>We can store 256 using two bytes:</a:t>
            </a:r>
          </a:p>
        </p:txBody>
      </p:sp>
      <p:sp>
        <p:nvSpPr>
          <p:cNvPr id="6" name="TextBox 5">
            <a:extLst>
              <a:ext uri="{FF2B5EF4-FFF2-40B4-BE49-F238E27FC236}">
                <a16:creationId xmlns:a16="http://schemas.microsoft.com/office/drawing/2014/main" id="{7FD8637A-C2AA-B59E-0C9D-F57B6E64EA25}"/>
              </a:ext>
            </a:extLst>
          </p:cNvPr>
          <p:cNvSpPr txBox="1"/>
          <p:nvPr/>
        </p:nvSpPr>
        <p:spPr>
          <a:xfrm>
            <a:off x="3060827" y="3466486"/>
            <a:ext cx="3035173" cy="369332"/>
          </a:xfrm>
          <a:prstGeom prst="rect">
            <a:avLst/>
          </a:prstGeom>
          <a:noFill/>
        </p:spPr>
        <p:txBody>
          <a:bodyPr wrap="square">
            <a:spAutoFit/>
          </a:bodyPr>
          <a:lstStyle/>
          <a:p>
            <a:r>
              <a:rPr lang="en-GB" b="0" i="0" u="none" strike="noStrike" dirty="0">
                <a:solidFill>
                  <a:srgbClr val="1F1F1F"/>
                </a:solidFill>
                <a:effectLst/>
                <a:latin typeface="Google Sans"/>
              </a:rPr>
              <a:t>65535	11111111 11111111</a:t>
            </a:r>
            <a:endParaRPr lang="en-US" dirty="0"/>
          </a:p>
        </p:txBody>
      </p:sp>
      <p:sp>
        <p:nvSpPr>
          <p:cNvPr id="8" name="TextBox 7">
            <a:extLst>
              <a:ext uri="{FF2B5EF4-FFF2-40B4-BE49-F238E27FC236}">
                <a16:creationId xmlns:a16="http://schemas.microsoft.com/office/drawing/2014/main" id="{D319C4D9-3739-9900-5A24-6F3363EC7280}"/>
              </a:ext>
            </a:extLst>
          </p:cNvPr>
          <p:cNvSpPr txBox="1"/>
          <p:nvPr/>
        </p:nvSpPr>
        <p:spPr>
          <a:xfrm>
            <a:off x="2188676" y="2729620"/>
            <a:ext cx="7163554" cy="584775"/>
          </a:xfrm>
          <a:prstGeom prst="rect">
            <a:avLst/>
          </a:prstGeom>
          <a:noFill/>
        </p:spPr>
        <p:txBody>
          <a:bodyPr wrap="square">
            <a:spAutoFit/>
          </a:bodyPr>
          <a:lstStyle/>
          <a:p>
            <a:r>
              <a:rPr lang="en-US" sz="3200" dirty="0"/>
              <a:t>How many byes do I need to store 65535? </a:t>
            </a:r>
          </a:p>
        </p:txBody>
      </p:sp>
    </p:spTree>
    <p:extLst>
      <p:ext uri="{BB962C8B-B14F-4D97-AF65-F5344CB8AC3E}">
        <p14:creationId xmlns:p14="http://schemas.microsoft.com/office/powerpoint/2010/main" val="409895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8B8816-5252-C784-AA0D-B335888D717A}"/>
              </a:ext>
            </a:extLst>
          </p:cNvPr>
          <p:cNvSpPr txBox="1"/>
          <p:nvPr/>
        </p:nvSpPr>
        <p:spPr>
          <a:xfrm>
            <a:off x="317242" y="548664"/>
            <a:ext cx="6092890" cy="1077218"/>
          </a:xfrm>
          <a:prstGeom prst="rect">
            <a:avLst/>
          </a:prstGeom>
          <a:noFill/>
        </p:spPr>
        <p:txBody>
          <a:bodyPr wrap="square">
            <a:spAutoFit/>
          </a:bodyPr>
          <a:lstStyle/>
          <a:p>
            <a:r>
              <a:rPr lang="en-US" sz="3200" dirty="0"/>
              <a:t>But what about letters?</a:t>
            </a:r>
          </a:p>
          <a:p>
            <a:r>
              <a:rPr lang="en-US" sz="3200" dirty="0"/>
              <a:t>And symbols like "!" or "*" or "?" ?</a:t>
            </a:r>
          </a:p>
        </p:txBody>
      </p:sp>
      <p:sp>
        <p:nvSpPr>
          <p:cNvPr id="3" name="TextBox 2">
            <a:extLst>
              <a:ext uri="{FF2B5EF4-FFF2-40B4-BE49-F238E27FC236}">
                <a16:creationId xmlns:a16="http://schemas.microsoft.com/office/drawing/2014/main" id="{37C0467C-3461-2947-2A76-6E9CA2888270}"/>
              </a:ext>
            </a:extLst>
          </p:cNvPr>
          <p:cNvSpPr txBox="1"/>
          <p:nvPr/>
        </p:nvSpPr>
        <p:spPr>
          <a:xfrm>
            <a:off x="3713584" y="2253113"/>
            <a:ext cx="4105468" cy="584775"/>
          </a:xfrm>
          <a:prstGeom prst="rect">
            <a:avLst/>
          </a:prstGeom>
          <a:noFill/>
        </p:spPr>
        <p:txBody>
          <a:bodyPr wrap="square">
            <a:spAutoFit/>
          </a:bodyPr>
          <a:lstStyle/>
          <a:p>
            <a:r>
              <a:rPr lang="en-US" sz="3200" dirty="0"/>
              <a:t>The answer: ASCI code:</a:t>
            </a:r>
          </a:p>
        </p:txBody>
      </p:sp>
      <p:graphicFrame>
        <p:nvGraphicFramePr>
          <p:cNvPr id="4" name="Table 3">
            <a:extLst>
              <a:ext uri="{FF2B5EF4-FFF2-40B4-BE49-F238E27FC236}">
                <a16:creationId xmlns:a16="http://schemas.microsoft.com/office/drawing/2014/main" id="{51C0DD7A-8D1B-7615-4B34-F15285FD1C8D}"/>
              </a:ext>
            </a:extLst>
          </p:cNvPr>
          <p:cNvGraphicFramePr>
            <a:graphicFrameLocks noGrp="1"/>
          </p:cNvGraphicFramePr>
          <p:nvPr>
            <p:extLst>
              <p:ext uri="{D42A27DB-BD31-4B8C-83A1-F6EECF244321}">
                <p14:modId xmlns:p14="http://schemas.microsoft.com/office/powerpoint/2010/main" val="3588064112"/>
              </p:ext>
            </p:extLst>
          </p:nvPr>
        </p:nvGraphicFramePr>
        <p:xfrm>
          <a:off x="8066383" y="402598"/>
          <a:ext cx="3708849" cy="6239013"/>
        </p:xfrm>
        <a:graphic>
          <a:graphicData uri="http://schemas.openxmlformats.org/drawingml/2006/table">
            <a:tbl>
              <a:tblPr firstRow="1">
                <a:tableStyleId>{5C22544A-7EE6-4342-B048-85BDC9FD1C3A}</a:tableStyleId>
              </a:tblPr>
              <a:tblGrid>
                <a:gridCol w="492092">
                  <a:extLst>
                    <a:ext uri="{9D8B030D-6E8A-4147-A177-3AD203B41FA5}">
                      <a16:colId xmlns:a16="http://schemas.microsoft.com/office/drawing/2014/main" val="301201167"/>
                    </a:ext>
                  </a:extLst>
                </a:gridCol>
                <a:gridCol w="940935">
                  <a:extLst>
                    <a:ext uri="{9D8B030D-6E8A-4147-A177-3AD203B41FA5}">
                      <a16:colId xmlns:a16="http://schemas.microsoft.com/office/drawing/2014/main" val="2936549716"/>
                    </a:ext>
                  </a:extLst>
                </a:gridCol>
                <a:gridCol w="485911">
                  <a:extLst>
                    <a:ext uri="{9D8B030D-6E8A-4147-A177-3AD203B41FA5}">
                      <a16:colId xmlns:a16="http://schemas.microsoft.com/office/drawing/2014/main" val="2326350857"/>
                    </a:ext>
                  </a:extLst>
                </a:gridCol>
                <a:gridCol w="1789911">
                  <a:extLst>
                    <a:ext uri="{9D8B030D-6E8A-4147-A177-3AD203B41FA5}">
                      <a16:colId xmlns:a16="http://schemas.microsoft.com/office/drawing/2014/main" val="1156192522"/>
                    </a:ext>
                  </a:extLst>
                </a:gridCol>
              </a:tblGrid>
              <a:tr h="131859">
                <a:tc>
                  <a:txBody>
                    <a:bodyPr/>
                    <a:lstStyle/>
                    <a:p>
                      <a:pPr algn="l" fontAlgn="b"/>
                      <a:r>
                        <a:rPr lang="en-GB" sz="1200" u="none" strike="noStrike">
                          <a:effectLst/>
                        </a:rPr>
                        <a:t>DEC</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BIN</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Symbol</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Description</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753249024"/>
                  </a:ext>
                </a:extLst>
              </a:tr>
              <a:tr h="131859">
                <a:tc>
                  <a:txBody>
                    <a:bodyPr/>
                    <a:lstStyle/>
                    <a:p>
                      <a:pPr algn="r" fontAlgn="b"/>
                      <a:r>
                        <a:rPr lang="en-ES" sz="1200" u="none" strike="noStrike">
                          <a:effectLst/>
                        </a:rPr>
                        <a:t>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00000000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NUL</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Null character</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655281053"/>
                  </a:ext>
                </a:extLst>
              </a:tr>
              <a:tr h="131859">
                <a:tc>
                  <a:txBody>
                    <a:bodyPr/>
                    <a:lstStyle/>
                    <a:p>
                      <a:pPr algn="r" fontAlgn="b"/>
                      <a:r>
                        <a:rPr lang="en-ES" sz="1200" u="none" strike="noStrike" dirty="0">
                          <a:effectLst/>
                        </a:rPr>
                        <a:t>1</a:t>
                      </a:r>
                      <a:endParaRPr lang="en-ES" sz="1200" b="0" i="0" u="none" strike="noStrike" dirty="0">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00000001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SOH</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Start of Heading</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409368008"/>
                  </a:ext>
                </a:extLst>
              </a:tr>
              <a:tr h="131859">
                <a:tc>
                  <a:txBody>
                    <a:bodyPr/>
                    <a:lstStyle/>
                    <a:p>
                      <a:pPr algn="r" fontAlgn="b"/>
                      <a:r>
                        <a:rPr lang="en-ES" sz="1200" u="none" strike="noStrike">
                          <a:effectLst/>
                        </a:rPr>
                        <a:t>2</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00000010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STX</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Start of Text</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346248439"/>
                  </a:ext>
                </a:extLst>
              </a:tr>
              <a:tr h="131859">
                <a:tc>
                  <a:txBody>
                    <a:bodyPr/>
                    <a:lstStyle/>
                    <a:p>
                      <a:pPr algn="r" fontAlgn="b"/>
                      <a:r>
                        <a:rPr lang="en-ES" sz="1200" u="none" strike="noStrike">
                          <a:effectLst/>
                        </a:rPr>
                        <a:t>3</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00000011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ETX</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End of Text</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954823216"/>
                  </a:ext>
                </a:extLst>
              </a:tr>
              <a:tr h="131859">
                <a:tc>
                  <a:txBody>
                    <a:bodyPr/>
                    <a:lstStyle/>
                    <a:p>
                      <a:pPr algn="r" fontAlgn="b"/>
                      <a:r>
                        <a:rPr lang="en-ES" sz="1200" u="none" strike="noStrike">
                          <a:effectLst/>
                        </a:rPr>
                        <a:t>4</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00000100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EOT</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End of Transmission</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795125206"/>
                  </a:ext>
                </a:extLst>
              </a:tr>
              <a:tr h="131859">
                <a:tc>
                  <a:txBody>
                    <a:bodyPr/>
                    <a:lstStyle/>
                    <a:p>
                      <a:pPr algn="r" fontAlgn="b"/>
                      <a:r>
                        <a:rPr lang="en-ES" sz="1200" u="none" strike="noStrike">
                          <a:effectLst/>
                        </a:rPr>
                        <a:t>5</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00000101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ENQ</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Enquiry</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258852584"/>
                  </a:ext>
                </a:extLst>
              </a:tr>
              <a:tr h="131859">
                <a:tc>
                  <a:txBody>
                    <a:bodyPr/>
                    <a:lstStyle/>
                    <a:p>
                      <a:pPr algn="r" fontAlgn="b"/>
                      <a:r>
                        <a:rPr lang="en-ES" sz="1200" u="none" strike="noStrike">
                          <a:effectLst/>
                        </a:rPr>
                        <a:t>6</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00000110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ACK</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Acknowledge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404398119"/>
                  </a:ext>
                </a:extLst>
              </a:tr>
              <a:tr h="131859">
                <a:tc>
                  <a:txBody>
                    <a:bodyPr/>
                    <a:lstStyle/>
                    <a:p>
                      <a:pPr algn="r" fontAlgn="b"/>
                      <a:r>
                        <a:rPr lang="en-ES" sz="1200" u="none" strike="noStrike">
                          <a:effectLst/>
                        </a:rPr>
                        <a:t>7</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00000111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BEL</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Bell, Alert</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999499304"/>
                  </a:ext>
                </a:extLst>
              </a:tr>
              <a:tr h="131859">
                <a:tc>
                  <a:txBody>
                    <a:bodyPr/>
                    <a:lstStyle/>
                    <a:p>
                      <a:pPr algn="r" fontAlgn="b"/>
                      <a:r>
                        <a:rPr lang="en-ES" sz="1200" u="none" strike="noStrike">
                          <a:effectLst/>
                        </a:rPr>
                        <a:t>8</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00001000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BS</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Backspace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722769396"/>
                  </a:ext>
                </a:extLst>
              </a:tr>
              <a:tr h="131859">
                <a:tc>
                  <a:txBody>
                    <a:bodyPr/>
                    <a:lstStyle/>
                    <a:p>
                      <a:pPr algn="r" fontAlgn="b"/>
                      <a:r>
                        <a:rPr lang="en-ES" sz="1200" u="none" strike="noStrike">
                          <a:effectLst/>
                        </a:rPr>
                        <a:t>9</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00001001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HT</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Horizontal Tab</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403463337"/>
                  </a:ext>
                </a:extLst>
              </a:tr>
              <a:tr h="131859">
                <a:tc>
                  <a:txBody>
                    <a:bodyPr/>
                    <a:lstStyle/>
                    <a:p>
                      <a:pPr algn="r" fontAlgn="b"/>
                      <a:r>
                        <a:rPr lang="en-ES" sz="1200" u="none" strike="noStrike">
                          <a:effectLst/>
                        </a:rPr>
                        <a:t>10</a:t>
                      </a:r>
                      <a:endParaRPr lang="en-ES" sz="1200" b="0" i="0" u="none" strike="noStrike">
                        <a:solidFill>
                          <a:srgbClr val="000000"/>
                        </a:solidFill>
                        <a:effectLst/>
                        <a:latin typeface="Calibri" panose="020F0502020204030204" pitchFamily="34" charset="0"/>
                      </a:endParaRPr>
                    </a:p>
                  </a:txBody>
                  <a:tcPr marL="6181" marR="6181" marT="6181" marB="0" anchor="b">
                    <a:solidFill>
                      <a:srgbClr val="92D050"/>
                    </a:solidFill>
                  </a:tcPr>
                </a:tc>
                <a:tc>
                  <a:txBody>
                    <a:bodyPr/>
                    <a:lstStyle/>
                    <a:p>
                      <a:pPr algn="l" fontAlgn="b"/>
                      <a:r>
                        <a:rPr lang="en-ES" sz="1200" u="none" strike="noStrike">
                          <a:effectLst/>
                        </a:rPr>
                        <a:t>00001010</a:t>
                      </a:r>
                      <a:endParaRPr lang="en-ES" sz="1200" b="0" i="0" u="none" strike="noStrike">
                        <a:solidFill>
                          <a:srgbClr val="000000"/>
                        </a:solidFill>
                        <a:effectLst/>
                        <a:latin typeface="Calibri" panose="020F0502020204030204" pitchFamily="34" charset="0"/>
                      </a:endParaRPr>
                    </a:p>
                  </a:txBody>
                  <a:tcPr marL="6181" marR="6181" marT="6181" marB="0" anchor="b">
                    <a:solidFill>
                      <a:srgbClr val="92D050"/>
                    </a:solidFill>
                  </a:tcPr>
                </a:tc>
                <a:tc>
                  <a:txBody>
                    <a:bodyPr/>
                    <a:lstStyle/>
                    <a:p>
                      <a:pPr algn="l" fontAlgn="b"/>
                      <a:r>
                        <a:rPr lang="en-GB" sz="1200" u="none" strike="noStrike">
                          <a:effectLst/>
                        </a:rPr>
                        <a:t>LF</a:t>
                      </a:r>
                      <a:endParaRPr lang="en-GB" sz="1200" b="0" i="0" u="none" strike="noStrike">
                        <a:solidFill>
                          <a:srgbClr val="000000"/>
                        </a:solidFill>
                        <a:effectLst/>
                        <a:latin typeface="Calibri" panose="020F0502020204030204" pitchFamily="34" charset="0"/>
                      </a:endParaRPr>
                    </a:p>
                  </a:txBody>
                  <a:tcPr marL="6181" marR="6181" marT="6181" marB="0" anchor="b">
                    <a:solidFill>
                      <a:srgbClr val="92D050"/>
                    </a:solidFill>
                  </a:tcPr>
                </a:tc>
                <a:tc>
                  <a:txBody>
                    <a:bodyPr/>
                    <a:lstStyle/>
                    <a:p>
                      <a:pPr algn="l" fontAlgn="b"/>
                      <a:r>
                        <a:rPr lang="en-GB" sz="1200" u="none" strike="noStrike" dirty="0">
                          <a:effectLst/>
                        </a:rPr>
                        <a:t>Line Feed</a:t>
                      </a:r>
                      <a:endParaRPr lang="en-GB" sz="1200" b="0" i="0" u="none" strike="noStrike" dirty="0">
                        <a:solidFill>
                          <a:srgbClr val="000000"/>
                        </a:solidFill>
                        <a:effectLst/>
                        <a:latin typeface="Calibri" panose="020F0502020204030204" pitchFamily="34" charset="0"/>
                      </a:endParaRPr>
                    </a:p>
                  </a:txBody>
                  <a:tcPr marL="6181" marR="6181" marT="6181" marB="0" anchor="b">
                    <a:solidFill>
                      <a:srgbClr val="92D050"/>
                    </a:solidFill>
                  </a:tcPr>
                </a:tc>
                <a:extLst>
                  <a:ext uri="{0D108BD9-81ED-4DB2-BD59-A6C34878D82A}">
                    <a16:rowId xmlns:a16="http://schemas.microsoft.com/office/drawing/2014/main" val="2567792834"/>
                  </a:ext>
                </a:extLst>
              </a:tr>
              <a:tr h="131859">
                <a:tc>
                  <a:txBody>
                    <a:bodyPr/>
                    <a:lstStyle/>
                    <a:p>
                      <a:pPr algn="r" fontAlgn="b"/>
                      <a:r>
                        <a:rPr lang="en-ES" sz="1200" u="none" strike="noStrike">
                          <a:effectLst/>
                        </a:rPr>
                        <a:t>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00001011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VT</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Vertical Tabulation</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4249099267"/>
                  </a:ext>
                </a:extLst>
              </a:tr>
              <a:tr h="131859">
                <a:tc>
                  <a:txBody>
                    <a:bodyPr/>
                    <a:lstStyle/>
                    <a:p>
                      <a:pPr algn="r" fontAlgn="b"/>
                      <a:r>
                        <a:rPr lang="en-ES" sz="1200" u="none" strike="noStrike">
                          <a:effectLst/>
                        </a:rPr>
                        <a:t>12</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00001100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FF</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Form Feed</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873405871"/>
                  </a:ext>
                </a:extLst>
              </a:tr>
              <a:tr h="131859">
                <a:tc>
                  <a:txBody>
                    <a:bodyPr/>
                    <a:lstStyle/>
                    <a:p>
                      <a:pPr algn="r" fontAlgn="b"/>
                      <a:r>
                        <a:rPr lang="en-ES" sz="1200" u="none" strike="noStrike">
                          <a:effectLst/>
                        </a:rPr>
                        <a:t>13</a:t>
                      </a:r>
                      <a:endParaRPr lang="en-ES" sz="1200" b="0" i="0" u="none" strike="noStrike">
                        <a:solidFill>
                          <a:srgbClr val="000000"/>
                        </a:solidFill>
                        <a:effectLst/>
                        <a:latin typeface="Calibri" panose="020F0502020204030204" pitchFamily="34" charset="0"/>
                      </a:endParaRPr>
                    </a:p>
                  </a:txBody>
                  <a:tcPr marL="6181" marR="6181" marT="6181" marB="0" anchor="b">
                    <a:solidFill>
                      <a:srgbClr val="FFFF00"/>
                    </a:solidFill>
                  </a:tcPr>
                </a:tc>
                <a:tc>
                  <a:txBody>
                    <a:bodyPr/>
                    <a:lstStyle/>
                    <a:p>
                      <a:pPr algn="l" fontAlgn="b"/>
                      <a:r>
                        <a:rPr lang="en-ES" sz="1200" u="none" strike="noStrike">
                          <a:effectLst/>
                        </a:rPr>
                        <a:t>00001101</a:t>
                      </a:r>
                      <a:endParaRPr lang="en-ES" sz="1200" b="0" i="0" u="none" strike="noStrike">
                        <a:solidFill>
                          <a:srgbClr val="000000"/>
                        </a:solidFill>
                        <a:effectLst/>
                        <a:latin typeface="Calibri" panose="020F0502020204030204" pitchFamily="34" charset="0"/>
                      </a:endParaRPr>
                    </a:p>
                  </a:txBody>
                  <a:tcPr marL="6181" marR="6181" marT="6181" marB="0" anchor="b">
                    <a:solidFill>
                      <a:srgbClr val="FFFF00"/>
                    </a:solidFill>
                  </a:tcPr>
                </a:tc>
                <a:tc>
                  <a:txBody>
                    <a:bodyPr/>
                    <a:lstStyle/>
                    <a:p>
                      <a:pPr algn="l" fontAlgn="b"/>
                      <a:r>
                        <a:rPr lang="en-GB" sz="1200" u="none" strike="noStrike">
                          <a:effectLst/>
                        </a:rPr>
                        <a:t>CR</a:t>
                      </a:r>
                      <a:endParaRPr lang="en-GB" sz="1200" b="0" i="0" u="none" strike="noStrike">
                        <a:solidFill>
                          <a:srgbClr val="000000"/>
                        </a:solidFill>
                        <a:effectLst/>
                        <a:latin typeface="Calibri" panose="020F0502020204030204" pitchFamily="34" charset="0"/>
                      </a:endParaRPr>
                    </a:p>
                  </a:txBody>
                  <a:tcPr marL="6181" marR="6181" marT="6181" marB="0" anchor="b">
                    <a:solidFill>
                      <a:srgbClr val="FFFF00"/>
                    </a:solidFill>
                  </a:tcPr>
                </a:tc>
                <a:tc>
                  <a:txBody>
                    <a:bodyPr/>
                    <a:lstStyle/>
                    <a:p>
                      <a:pPr algn="l" fontAlgn="b"/>
                      <a:r>
                        <a:rPr lang="en-GB" sz="1200" u="none" strike="noStrike" dirty="0">
                          <a:effectLst/>
                        </a:rPr>
                        <a:t>Carriage Return</a:t>
                      </a:r>
                      <a:endParaRPr lang="en-GB" sz="1200" b="0" i="0" u="none" strike="noStrike" dirty="0">
                        <a:solidFill>
                          <a:srgbClr val="000000"/>
                        </a:solidFill>
                        <a:effectLst/>
                        <a:latin typeface="Calibri" panose="020F0502020204030204" pitchFamily="34" charset="0"/>
                      </a:endParaRPr>
                    </a:p>
                  </a:txBody>
                  <a:tcPr marL="6181" marR="6181" marT="6181" marB="0" anchor="b">
                    <a:solidFill>
                      <a:srgbClr val="FFFF00"/>
                    </a:solidFill>
                  </a:tcPr>
                </a:tc>
                <a:extLst>
                  <a:ext uri="{0D108BD9-81ED-4DB2-BD59-A6C34878D82A}">
                    <a16:rowId xmlns:a16="http://schemas.microsoft.com/office/drawing/2014/main" val="906052297"/>
                  </a:ext>
                </a:extLst>
              </a:tr>
              <a:tr h="131859">
                <a:tc>
                  <a:txBody>
                    <a:bodyPr/>
                    <a:lstStyle/>
                    <a:p>
                      <a:pPr algn="r" fontAlgn="b"/>
                      <a:r>
                        <a:rPr lang="en-ES" sz="1200" u="none" strike="noStrike">
                          <a:effectLst/>
                        </a:rPr>
                        <a:t>14</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00001110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SO</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Shift Out</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473790074"/>
                  </a:ext>
                </a:extLst>
              </a:tr>
              <a:tr h="131859">
                <a:tc>
                  <a:txBody>
                    <a:bodyPr/>
                    <a:lstStyle/>
                    <a:p>
                      <a:pPr algn="r" fontAlgn="b"/>
                      <a:r>
                        <a:rPr lang="en-ES" sz="1200" u="none" strike="noStrike">
                          <a:effectLst/>
                        </a:rPr>
                        <a:t>15</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00001111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SI</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Shift In</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442622948"/>
                  </a:ext>
                </a:extLst>
              </a:tr>
              <a:tr h="131859">
                <a:tc>
                  <a:txBody>
                    <a:bodyPr/>
                    <a:lstStyle/>
                    <a:p>
                      <a:pPr algn="r" fontAlgn="b"/>
                      <a:r>
                        <a:rPr lang="en-ES" sz="1200" u="none" strike="noStrike">
                          <a:effectLst/>
                        </a:rPr>
                        <a:t>16</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00010000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DLE</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Data Link Escape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206720910"/>
                  </a:ext>
                </a:extLst>
              </a:tr>
              <a:tr h="131859">
                <a:tc>
                  <a:txBody>
                    <a:bodyPr/>
                    <a:lstStyle/>
                    <a:p>
                      <a:pPr algn="r" fontAlgn="b"/>
                      <a:r>
                        <a:rPr lang="en-ES" sz="1200" u="none" strike="noStrike">
                          <a:effectLst/>
                        </a:rPr>
                        <a:t>17</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00010001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DC1</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Device Control One (XON)</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69000615"/>
                  </a:ext>
                </a:extLst>
              </a:tr>
              <a:tr h="131859">
                <a:tc>
                  <a:txBody>
                    <a:bodyPr/>
                    <a:lstStyle/>
                    <a:p>
                      <a:pPr algn="r" fontAlgn="b"/>
                      <a:r>
                        <a:rPr lang="en-ES" sz="1200" u="none" strike="noStrike">
                          <a:effectLst/>
                        </a:rPr>
                        <a:t>18</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00010010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DC2</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Device Control Two</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211539108"/>
                  </a:ext>
                </a:extLst>
              </a:tr>
              <a:tr h="131859">
                <a:tc>
                  <a:txBody>
                    <a:bodyPr/>
                    <a:lstStyle/>
                    <a:p>
                      <a:pPr algn="r" fontAlgn="b"/>
                      <a:r>
                        <a:rPr lang="en-ES" sz="1200" u="none" strike="noStrike">
                          <a:effectLst/>
                        </a:rPr>
                        <a:t>19</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00010011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DC3</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Device Control Three (XOFF)</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199436289"/>
                  </a:ext>
                </a:extLst>
              </a:tr>
              <a:tr h="131859">
                <a:tc>
                  <a:txBody>
                    <a:bodyPr/>
                    <a:lstStyle/>
                    <a:p>
                      <a:pPr algn="r" fontAlgn="b"/>
                      <a:r>
                        <a:rPr lang="en-ES" sz="1200" u="none" strike="noStrike">
                          <a:effectLst/>
                        </a:rPr>
                        <a:t>20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00010100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DC4</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Device Control Four</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990519218"/>
                  </a:ext>
                </a:extLst>
              </a:tr>
              <a:tr h="131859">
                <a:tc>
                  <a:txBody>
                    <a:bodyPr/>
                    <a:lstStyle/>
                    <a:p>
                      <a:pPr algn="r" fontAlgn="b"/>
                      <a:r>
                        <a:rPr lang="en-ES" sz="1200" u="none" strike="noStrike">
                          <a:effectLst/>
                        </a:rPr>
                        <a:t>21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00010101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NAK</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Negative Acknowledge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2833910736"/>
                  </a:ext>
                </a:extLst>
              </a:tr>
              <a:tr h="131859">
                <a:tc>
                  <a:txBody>
                    <a:bodyPr/>
                    <a:lstStyle/>
                    <a:p>
                      <a:pPr algn="r" fontAlgn="b"/>
                      <a:r>
                        <a:rPr lang="en-ES" sz="1200" u="none" strike="noStrike">
                          <a:effectLst/>
                        </a:rPr>
                        <a:t>22</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00010110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SYN</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Synchronous Idle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2092143996"/>
                  </a:ext>
                </a:extLst>
              </a:tr>
              <a:tr h="131859">
                <a:tc>
                  <a:txBody>
                    <a:bodyPr/>
                    <a:lstStyle/>
                    <a:p>
                      <a:pPr algn="r" fontAlgn="b"/>
                      <a:r>
                        <a:rPr lang="en-ES" sz="1200" u="none" strike="noStrike">
                          <a:effectLst/>
                        </a:rPr>
                        <a:t>23</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00010111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ETB</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End of Transmission Block</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700041567"/>
                  </a:ext>
                </a:extLst>
              </a:tr>
              <a:tr h="131859">
                <a:tc>
                  <a:txBody>
                    <a:bodyPr/>
                    <a:lstStyle/>
                    <a:p>
                      <a:pPr algn="r" fontAlgn="b"/>
                      <a:r>
                        <a:rPr lang="en-ES" sz="1200" u="none" strike="noStrike">
                          <a:effectLst/>
                        </a:rPr>
                        <a:t>24</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00011000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CAN</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Cancel</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759303319"/>
                  </a:ext>
                </a:extLst>
              </a:tr>
              <a:tr h="131859">
                <a:tc>
                  <a:txBody>
                    <a:bodyPr/>
                    <a:lstStyle/>
                    <a:p>
                      <a:pPr algn="r" fontAlgn="b"/>
                      <a:r>
                        <a:rPr lang="en-ES" sz="1200" u="none" strike="noStrike">
                          <a:effectLst/>
                        </a:rPr>
                        <a:t>25</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00011001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EM</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End of medium</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4100671464"/>
                  </a:ext>
                </a:extLst>
              </a:tr>
              <a:tr h="131859">
                <a:tc>
                  <a:txBody>
                    <a:bodyPr/>
                    <a:lstStyle/>
                    <a:p>
                      <a:pPr algn="r" fontAlgn="b"/>
                      <a:r>
                        <a:rPr lang="en-ES" sz="1200" u="none" strike="noStrike">
                          <a:effectLst/>
                        </a:rPr>
                        <a:t>26</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00011010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SUB</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Substitute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832781787"/>
                  </a:ext>
                </a:extLst>
              </a:tr>
              <a:tr h="131859">
                <a:tc>
                  <a:txBody>
                    <a:bodyPr/>
                    <a:lstStyle/>
                    <a:p>
                      <a:pPr algn="r" fontAlgn="b"/>
                      <a:r>
                        <a:rPr lang="en-ES" sz="1200" u="none" strike="noStrike">
                          <a:effectLst/>
                        </a:rPr>
                        <a:t>27</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00011011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ESC</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Escape</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875094469"/>
                  </a:ext>
                </a:extLst>
              </a:tr>
              <a:tr h="131859">
                <a:tc>
                  <a:txBody>
                    <a:bodyPr/>
                    <a:lstStyle/>
                    <a:p>
                      <a:pPr algn="r" fontAlgn="b"/>
                      <a:r>
                        <a:rPr lang="en-ES" sz="1200" u="none" strike="noStrike">
                          <a:effectLst/>
                        </a:rPr>
                        <a:t>28</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00011100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FS</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File Separator</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270376703"/>
                  </a:ext>
                </a:extLst>
              </a:tr>
              <a:tr h="131859">
                <a:tc>
                  <a:txBody>
                    <a:bodyPr/>
                    <a:lstStyle/>
                    <a:p>
                      <a:pPr algn="r" fontAlgn="b"/>
                      <a:r>
                        <a:rPr lang="en-ES" sz="1200" u="none" strike="noStrike">
                          <a:effectLst/>
                        </a:rPr>
                        <a:t>29</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00011101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GS</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Group Separator</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740400774"/>
                  </a:ext>
                </a:extLst>
              </a:tr>
              <a:tr h="131859">
                <a:tc>
                  <a:txBody>
                    <a:bodyPr/>
                    <a:lstStyle/>
                    <a:p>
                      <a:pPr algn="r" fontAlgn="b"/>
                      <a:r>
                        <a:rPr lang="en-ES" sz="1200" u="none" strike="noStrike">
                          <a:effectLst/>
                        </a:rPr>
                        <a:t>30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00011110</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RS</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Record Separator</a:t>
                      </a:r>
                      <a:endParaRPr lang="en-GB" sz="1200" b="0" i="0" u="none" strike="noStrike">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3948906009"/>
                  </a:ext>
                </a:extLst>
              </a:tr>
              <a:tr h="131859">
                <a:tc>
                  <a:txBody>
                    <a:bodyPr/>
                    <a:lstStyle/>
                    <a:p>
                      <a:pPr algn="r" fontAlgn="b"/>
                      <a:r>
                        <a:rPr lang="en-ES" sz="1200" u="none" strike="noStrike">
                          <a:effectLst/>
                        </a:rPr>
                        <a:t>31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ES" sz="1200" u="none" strike="noStrike">
                          <a:effectLst/>
                        </a:rPr>
                        <a:t>00011111</a:t>
                      </a:r>
                      <a:endParaRPr lang="en-ES"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a:effectLst/>
                        </a:rPr>
                        <a:t>US</a:t>
                      </a:r>
                      <a:endParaRPr lang="en-GB" sz="1200" b="0" i="0" u="none" strike="noStrike">
                        <a:solidFill>
                          <a:srgbClr val="000000"/>
                        </a:solidFill>
                        <a:effectLst/>
                        <a:latin typeface="Calibri" panose="020F0502020204030204" pitchFamily="34" charset="0"/>
                      </a:endParaRPr>
                    </a:p>
                  </a:txBody>
                  <a:tcPr marL="6181" marR="6181" marT="6181" marB="0" anchor="b"/>
                </a:tc>
                <a:tc>
                  <a:txBody>
                    <a:bodyPr/>
                    <a:lstStyle/>
                    <a:p>
                      <a:pPr algn="l" fontAlgn="b"/>
                      <a:r>
                        <a:rPr lang="en-GB" sz="1200" u="none" strike="noStrike" dirty="0">
                          <a:effectLst/>
                        </a:rPr>
                        <a:t>Unit Separator</a:t>
                      </a:r>
                      <a:endParaRPr lang="en-GB" sz="1200" b="0" i="0" u="none" strike="noStrike" dirty="0">
                        <a:solidFill>
                          <a:srgbClr val="000000"/>
                        </a:solidFill>
                        <a:effectLst/>
                        <a:latin typeface="Calibri" panose="020F0502020204030204" pitchFamily="34" charset="0"/>
                      </a:endParaRPr>
                    </a:p>
                  </a:txBody>
                  <a:tcPr marL="6181" marR="6181" marT="6181" marB="0" anchor="b"/>
                </a:tc>
                <a:extLst>
                  <a:ext uri="{0D108BD9-81ED-4DB2-BD59-A6C34878D82A}">
                    <a16:rowId xmlns:a16="http://schemas.microsoft.com/office/drawing/2014/main" val="1903795396"/>
                  </a:ext>
                </a:extLst>
              </a:tr>
            </a:tbl>
          </a:graphicData>
        </a:graphic>
      </p:graphicFrame>
      <p:sp>
        <p:nvSpPr>
          <p:cNvPr id="5" name="TextBox 4">
            <a:extLst>
              <a:ext uri="{FF2B5EF4-FFF2-40B4-BE49-F238E27FC236}">
                <a16:creationId xmlns:a16="http://schemas.microsoft.com/office/drawing/2014/main" id="{11CCDAF3-EF9E-9598-2137-063187B8F4AC}"/>
              </a:ext>
            </a:extLst>
          </p:cNvPr>
          <p:cNvSpPr txBox="1"/>
          <p:nvPr/>
        </p:nvSpPr>
        <p:spPr>
          <a:xfrm>
            <a:off x="245806" y="3834581"/>
            <a:ext cx="5428346" cy="1569660"/>
          </a:xfrm>
          <a:prstGeom prst="rect">
            <a:avLst/>
          </a:prstGeom>
          <a:noFill/>
        </p:spPr>
        <p:txBody>
          <a:bodyPr wrap="none" rtlCol="0">
            <a:spAutoFit/>
          </a:bodyPr>
          <a:lstStyle/>
          <a:p>
            <a:r>
              <a:rPr lang="en-US" sz="3200" dirty="0"/>
              <a:t>check here if you are interested</a:t>
            </a:r>
          </a:p>
          <a:p>
            <a:r>
              <a:rPr lang="en-US" sz="3200" dirty="0">
                <a:hlinkClick r:id="rId2"/>
              </a:rPr>
              <a:t>https://www.ascii-code.com</a:t>
            </a:r>
            <a:endParaRPr lang="en-US" sz="3200" dirty="0"/>
          </a:p>
          <a:p>
            <a:endParaRPr lang="en-US" sz="3200" dirty="0"/>
          </a:p>
        </p:txBody>
      </p:sp>
    </p:spTree>
    <p:extLst>
      <p:ext uri="{BB962C8B-B14F-4D97-AF65-F5344CB8AC3E}">
        <p14:creationId xmlns:p14="http://schemas.microsoft.com/office/powerpoint/2010/main" val="134817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2959FAE-0CC3-74A5-1A10-9340C00A4CC1}"/>
              </a:ext>
            </a:extLst>
          </p:cNvPr>
          <p:cNvGraphicFramePr>
            <a:graphicFrameLocks noGrp="1"/>
          </p:cNvGraphicFramePr>
          <p:nvPr>
            <p:extLst>
              <p:ext uri="{D42A27DB-BD31-4B8C-83A1-F6EECF244321}">
                <p14:modId xmlns:p14="http://schemas.microsoft.com/office/powerpoint/2010/main" val="1552677752"/>
              </p:ext>
            </p:extLst>
          </p:nvPr>
        </p:nvGraphicFramePr>
        <p:xfrm>
          <a:off x="896025" y="255459"/>
          <a:ext cx="10439065" cy="6164202"/>
        </p:xfrm>
        <a:graphic>
          <a:graphicData uri="http://schemas.openxmlformats.org/drawingml/2006/table">
            <a:tbl>
              <a:tblPr firstRow="1">
                <a:tableStyleId>{5C22544A-7EE6-4342-B048-85BDC9FD1C3A}</a:tableStyleId>
              </a:tblPr>
              <a:tblGrid>
                <a:gridCol w="293507">
                  <a:extLst>
                    <a:ext uri="{9D8B030D-6E8A-4147-A177-3AD203B41FA5}">
                      <a16:colId xmlns:a16="http://schemas.microsoft.com/office/drawing/2014/main" val="89369818"/>
                    </a:ext>
                  </a:extLst>
                </a:gridCol>
                <a:gridCol w="662969">
                  <a:extLst>
                    <a:ext uri="{9D8B030D-6E8A-4147-A177-3AD203B41FA5}">
                      <a16:colId xmlns:a16="http://schemas.microsoft.com/office/drawing/2014/main" val="2252811342"/>
                    </a:ext>
                  </a:extLst>
                </a:gridCol>
                <a:gridCol w="510494">
                  <a:extLst>
                    <a:ext uri="{9D8B030D-6E8A-4147-A177-3AD203B41FA5}">
                      <a16:colId xmlns:a16="http://schemas.microsoft.com/office/drawing/2014/main" val="2204746033"/>
                    </a:ext>
                  </a:extLst>
                </a:gridCol>
                <a:gridCol w="2741983">
                  <a:extLst>
                    <a:ext uri="{9D8B030D-6E8A-4147-A177-3AD203B41FA5}">
                      <a16:colId xmlns:a16="http://schemas.microsoft.com/office/drawing/2014/main" val="3076441383"/>
                    </a:ext>
                  </a:extLst>
                </a:gridCol>
                <a:gridCol w="324465">
                  <a:extLst>
                    <a:ext uri="{9D8B030D-6E8A-4147-A177-3AD203B41FA5}">
                      <a16:colId xmlns:a16="http://schemas.microsoft.com/office/drawing/2014/main" val="1254469162"/>
                    </a:ext>
                  </a:extLst>
                </a:gridCol>
                <a:gridCol w="648929">
                  <a:extLst>
                    <a:ext uri="{9D8B030D-6E8A-4147-A177-3AD203B41FA5}">
                      <a16:colId xmlns:a16="http://schemas.microsoft.com/office/drawing/2014/main" val="3752398460"/>
                    </a:ext>
                  </a:extLst>
                </a:gridCol>
                <a:gridCol w="501445">
                  <a:extLst>
                    <a:ext uri="{9D8B030D-6E8A-4147-A177-3AD203B41FA5}">
                      <a16:colId xmlns:a16="http://schemas.microsoft.com/office/drawing/2014/main" val="692647726"/>
                    </a:ext>
                  </a:extLst>
                </a:gridCol>
                <a:gridCol w="1285334">
                  <a:extLst>
                    <a:ext uri="{9D8B030D-6E8A-4147-A177-3AD203B41FA5}">
                      <a16:colId xmlns:a16="http://schemas.microsoft.com/office/drawing/2014/main" val="3777372709"/>
                    </a:ext>
                  </a:extLst>
                </a:gridCol>
                <a:gridCol w="297660">
                  <a:extLst>
                    <a:ext uri="{9D8B030D-6E8A-4147-A177-3AD203B41FA5}">
                      <a16:colId xmlns:a16="http://schemas.microsoft.com/office/drawing/2014/main" val="1241386750"/>
                    </a:ext>
                  </a:extLst>
                </a:gridCol>
                <a:gridCol w="665053">
                  <a:extLst>
                    <a:ext uri="{9D8B030D-6E8A-4147-A177-3AD203B41FA5}">
                      <a16:colId xmlns:a16="http://schemas.microsoft.com/office/drawing/2014/main" val="3714017549"/>
                    </a:ext>
                  </a:extLst>
                </a:gridCol>
                <a:gridCol w="550607">
                  <a:extLst>
                    <a:ext uri="{9D8B030D-6E8A-4147-A177-3AD203B41FA5}">
                      <a16:colId xmlns:a16="http://schemas.microsoft.com/office/drawing/2014/main" val="4113610343"/>
                    </a:ext>
                  </a:extLst>
                </a:gridCol>
                <a:gridCol w="1956619">
                  <a:extLst>
                    <a:ext uri="{9D8B030D-6E8A-4147-A177-3AD203B41FA5}">
                      <a16:colId xmlns:a16="http://schemas.microsoft.com/office/drawing/2014/main" val="1133755331"/>
                    </a:ext>
                  </a:extLst>
                </a:gridCol>
              </a:tblGrid>
              <a:tr h="83504">
                <a:tc>
                  <a:txBody>
                    <a:bodyPr/>
                    <a:lstStyle/>
                    <a:p>
                      <a:pPr algn="l" fontAlgn="b"/>
                      <a:r>
                        <a:rPr lang="en-GB" sz="1200" u="none" strike="noStrike">
                          <a:effectLst/>
                        </a:rPr>
                        <a:t>DEC</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BIN</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Symbol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Description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l" fontAlgn="b"/>
                      <a:r>
                        <a:rPr lang="en-GB" sz="1200" u="none" strike="noStrike" dirty="0">
                          <a:effectLst/>
                        </a:rPr>
                        <a:t>DEC</a:t>
                      </a:r>
                      <a:endParaRPr lang="en-GB" sz="1200" b="0" i="0" u="none" strike="noStrike" dirty="0">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GB" sz="1200" u="none" strike="noStrike">
                          <a:effectLst/>
                        </a:rPr>
                        <a:t>BIN</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Symbol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Description</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l" fontAlgn="b"/>
                      <a:r>
                        <a:rPr lang="en-GB" sz="1200" u="none" strike="noStrike">
                          <a:effectLst/>
                        </a:rPr>
                        <a:t>DEC</a:t>
                      </a:r>
                      <a:endParaRPr lang="en-GB"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GB" sz="1200" u="none" strike="noStrike">
                          <a:effectLst/>
                        </a:rPr>
                        <a:t>BIN</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Symbol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Description</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744011519"/>
                  </a:ext>
                </a:extLst>
              </a:tr>
              <a:tr h="83504">
                <a:tc>
                  <a:txBody>
                    <a:bodyPr/>
                    <a:lstStyle/>
                    <a:p>
                      <a:pPr algn="r" fontAlgn="b"/>
                      <a:r>
                        <a:rPr lang="en-ES" sz="1200" u="none" strike="noStrike">
                          <a:effectLst/>
                          <a:hlinkClick r:id="rId2" tooltip="ASCII Code 32"/>
                        </a:rPr>
                        <a:t>32</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SP</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Space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 tooltip="ASCII Code 64"/>
                        </a:rPr>
                        <a:t>64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dirty="0">
                          <a:effectLst/>
                        </a:rPr>
                        <a:t>01000000</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At sign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 tooltip="ASCII Code 96"/>
                        </a:rPr>
                        <a:t>96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Grave accent</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448292369"/>
                  </a:ext>
                </a:extLst>
              </a:tr>
              <a:tr h="154221">
                <a:tc>
                  <a:txBody>
                    <a:bodyPr/>
                    <a:lstStyle/>
                    <a:p>
                      <a:pPr algn="r" fontAlgn="b"/>
                      <a:r>
                        <a:rPr lang="en-ES" sz="1200" u="none" strike="noStrike">
                          <a:effectLst/>
                          <a:hlinkClick r:id="rId5" tooltip="ASCII Code 33"/>
                        </a:rPr>
                        <a:t>33</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Exclamation mark</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 tooltip="ASCII Code 65"/>
                        </a:rPr>
                        <a:t>65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dirty="0">
                          <a:effectLst/>
                        </a:rPr>
                        <a:t>01000001</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A</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A</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 tooltip="ASCII Code 97"/>
                        </a:rPr>
                        <a:t>97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a</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a</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4103539287"/>
                  </a:ext>
                </a:extLst>
              </a:tr>
              <a:tr h="143361">
                <a:tc>
                  <a:txBody>
                    <a:bodyPr/>
                    <a:lstStyle/>
                    <a:p>
                      <a:pPr algn="r" fontAlgn="b"/>
                      <a:r>
                        <a:rPr lang="en-ES" sz="1200" u="none" strike="noStrike">
                          <a:effectLst/>
                          <a:hlinkClick r:id="rId8" tooltip="ASCII Code 34"/>
                        </a:rPr>
                        <a:t>34</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dirty="0">
                          <a:effectLst/>
                        </a:rPr>
                        <a:t>"</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Double quotes (or speech marks)</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 tooltip="ASCII Code 66"/>
                        </a:rPr>
                        <a:t>66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dirty="0">
                          <a:effectLst/>
                        </a:rPr>
                        <a:t>01000010</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B</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B</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0" tooltip="ASCII Code 98"/>
                        </a:rPr>
                        <a:t>98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b</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b</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4275690366"/>
                  </a:ext>
                </a:extLst>
              </a:tr>
              <a:tr h="83504">
                <a:tc>
                  <a:txBody>
                    <a:bodyPr/>
                    <a:lstStyle/>
                    <a:p>
                      <a:pPr algn="r" fontAlgn="b"/>
                      <a:r>
                        <a:rPr lang="en-ES" sz="1200" u="none" strike="noStrike">
                          <a:effectLst/>
                          <a:hlinkClick r:id="rId11" tooltip="ASCII Code 35"/>
                        </a:rPr>
                        <a:t>35</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Number sign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2" tooltip="ASCII Code 67"/>
                        </a:rPr>
                        <a:t>67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a:t>
                      </a:r>
                      <a:endParaRPr lang="en-GB"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C</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3" tooltip="ASCII Code 99"/>
                        </a:rPr>
                        <a:t>99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c</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c</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047900197"/>
                  </a:ext>
                </a:extLst>
              </a:tr>
              <a:tr h="83504">
                <a:tc>
                  <a:txBody>
                    <a:bodyPr/>
                    <a:lstStyle/>
                    <a:p>
                      <a:pPr algn="r" fontAlgn="b"/>
                      <a:r>
                        <a:rPr lang="en-ES" sz="1200" u="none" strike="noStrike">
                          <a:effectLst/>
                          <a:hlinkClick r:id="rId14" tooltip="ASCII Code 36"/>
                        </a:rPr>
                        <a:t>36</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Dollar</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5" tooltip="ASCII Code 68"/>
                        </a:rPr>
                        <a:t>68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D</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D</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6" tooltip="ASCII Code 100"/>
                        </a:rPr>
                        <a:t>100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d</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d</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998165706"/>
                  </a:ext>
                </a:extLst>
              </a:tr>
              <a:tr h="83504">
                <a:tc>
                  <a:txBody>
                    <a:bodyPr/>
                    <a:lstStyle/>
                    <a:p>
                      <a:pPr algn="r" fontAlgn="b"/>
                      <a:r>
                        <a:rPr lang="en-ES" sz="1200" u="none" strike="noStrike">
                          <a:effectLst/>
                          <a:hlinkClick r:id="rId17" tooltip="ASCII Code 37"/>
                        </a:rPr>
                        <a:t>37</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Per cent sign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8" tooltip="ASCII Code 69"/>
                        </a:rPr>
                        <a:t>69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E</a:t>
                      </a:r>
                      <a:endParaRPr lang="en-GB"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19" tooltip="ASCII Code 101"/>
                        </a:rPr>
                        <a:t>101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e</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e</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678627428"/>
                  </a:ext>
                </a:extLst>
              </a:tr>
              <a:tr h="83504">
                <a:tc>
                  <a:txBody>
                    <a:bodyPr/>
                    <a:lstStyle/>
                    <a:p>
                      <a:pPr algn="r" fontAlgn="b"/>
                      <a:r>
                        <a:rPr lang="en-ES" sz="1200" u="none" strike="noStrike">
                          <a:effectLst/>
                          <a:hlinkClick r:id="rId20" tooltip="ASCII Code 38"/>
                        </a:rPr>
                        <a:t>38</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&amp;</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Ampersand</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1" tooltip="ASCII Code 70"/>
                        </a:rPr>
                        <a:t>70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F</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F</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2" tooltip="ASCII Code 102"/>
                        </a:rPr>
                        <a:t>102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f</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f</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435471651"/>
                  </a:ext>
                </a:extLst>
              </a:tr>
              <a:tr h="83504">
                <a:tc>
                  <a:txBody>
                    <a:bodyPr/>
                    <a:lstStyle/>
                    <a:p>
                      <a:pPr algn="r" fontAlgn="b"/>
                      <a:r>
                        <a:rPr lang="en-ES" sz="1200" u="none" strike="noStrike">
                          <a:effectLst/>
                          <a:hlinkClick r:id="rId23" tooltip="ASCII Code 39"/>
                        </a:rPr>
                        <a:t>39</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Single quote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4" tooltip="ASCII Code 71"/>
                        </a:rPr>
                        <a:t>71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G</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G</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5" tooltip="ASCII Code 103"/>
                        </a:rPr>
                        <a:t>103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g</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g</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682139104"/>
                  </a:ext>
                </a:extLst>
              </a:tr>
              <a:tr h="112443">
                <a:tc>
                  <a:txBody>
                    <a:bodyPr/>
                    <a:lstStyle/>
                    <a:p>
                      <a:pPr algn="r" fontAlgn="b"/>
                      <a:r>
                        <a:rPr lang="en-ES" sz="1200" u="none" strike="noStrike">
                          <a:effectLst/>
                          <a:hlinkClick r:id="rId26" tooltip="ASCII Code 40"/>
                        </a:rPr>
                        <a:t>40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Open parenthesis (or open bracket)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7" tooltip="ASCII Code 72"/>
                        </a:rPr>
                        <a:t>72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H</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H</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28" tooltip="ASCII Code 104"/>
                        </a:rPr>
                        <a:t>104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h</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h</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378726"/>
                  </a:ext>
                </a:extLst>
              </a:tr>
              <a:tr h="112246">
                <a:tc>
                  <a:txBody>
                    <a:bodyPr/>
                    <a:lstStyle/>
                    <a:p>
                      <a:pPr algn="r" fontAlgn="b"/>
                      <a:r>
                        <a:rPr lang="en-ES" sz="1200" u="none" strike="noStrike">
                          <a:effectLst/>
                          <a:hlinkClick r:id="rId29" tooltip="ASCII Code 41"/>
                        </a:rPr>
                        <a:t>41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Close parenthesis (or close bracket)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0" tooltip="ASCII Code 73"/>
                        </a:rPr>
                        <a:t>73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I</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I</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1" tooltip="ASCII Code 105"/>
                        </a:rPr>
                        <a:t>105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i</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i</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527931635"/>
                  </a:ext>
                </a:extLst>
              </a:tr>
              <a:tr h="83504">
                <a:tc>
                  <a:txBody>
                    <a:bodyPr/>
                    <a:lstStyle/>
                    <a:p>
                      <a:pPr algn="r" fontAlgn="b"/>
                      <a:r>
                        <a:rPr lang="en-ES" sz="1200" u="none" strike="noStrike">
                          <a:effectLst/>
                          <a:hlinkClick r:id="rId32" tooltip="ASCII Code 42"/>
                        </a:rPr>
                        <a:t>42</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Asterisk</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3" tooltip="ASCII Code 74"/>
                        </a:rPr>
                        <a:t>74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J</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J</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dirty="0">
                          <a:effectLst/>
                          <a:hlinkClick r:id="rId34" tooltip="ASCII Code 106"/>
                        </a:rPr>
                        <a:t>106</a:t>
                      </a:r>
                      <a:endParaRPr lang="en-ES" sz="1200" b="0" i="0" u="none" strike="noStrike" dirty="0">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j</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j</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420854090"/>
                  </a:ext>
                </a:extLst>
              </a:tr>
              <a:tr h="83504">
                <a:tc>
                  <a:txBody>
                    <a:bodyPr/>
                    <a:lstStyle/>
                    <a:p>
                      <a:pPr algn="r" fontAlgn="b"/>
                      <a:r>
                        <a:rPr lang="en-ES" sz="1200" u="none" strike="noStrike">
                          <a:effectLst/>
                          <a:hlinkClick r:id="rId35" tooltip="ASCII Code 43"/>
                        </a:rPr>
                        <a:t>43</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Plus</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6" tooltip="ASCII Code 75"/>
                        </a:rPr>
                        <a:t>75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K</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K</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7" tooltip="ASCII Code 107"/>
                        </a:rPr>
                        <a:t>107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dirty="0">
                          <a:effectLst/>
                        </a:rPr>
                        <a:t>01101011</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k</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k</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960334418"/>
                  </a:ext>
                </a:extLst>
              </a:tr>
              <a:tr h="83504">
                <a:tc>
                  <a:txBody>
                    <a:bodyPr/>
                    <a:lstStyle/>
                    <a:p>
                      <a:pPr algn="r" fontAlgn="b"/>
                      <a:r>
                        <a:rPr lang="en-ES" sz="1200" u="none" strike="noStrike">
                          <a:effectLst/>
                          <a:hlinkClick r:id="rId38" tooltip="ASCII Code 44"/>
                        </a:rPr>
                        <a:t>44</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Comma</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39" tooltip="ASCII Code 76"/>
                        </a:rPr>
                        <a:t>76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L</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0" tooltip="ASCII Code 108"/>
                        </a:rPr>
                        <a:t>108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l</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960666675"/>
                  </a:ext>
                </a:extLst>
              </a:tr>
              <a:tr h="154221">
                <a:tc>
                  <a:txBody>
                    <a:bodyPr/>
                    <a:lstStyle/>
                    <a:p>
                      <a:pPr algn="r" fontAlgn="b"/>
                      <a:r>
                        <a:rPr lang="en-ES" sz="1200" u="none" strike="noStrike">
                          <a:effectLst/>
                          <a:hlinkClick r:id="rId41" tooltip="ASCII Code 45"/>
                        </a:rPr>
                        <a:t>45</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Hyphen-minus</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2" tooltip="ASCII Code 77"/>
                        </a:rPr>
                        <a:t>77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M</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M</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3" tooltip="ASCII Code 109"/>
                        </a:rPr>
                        <a:t>109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m</a:t>
                      </a:r>
                      <a:endParaRPr lang="en-GB"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m</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647060718"/>
                  </a:ext>
                </a:extLst>
              </a:tr>
              <a:tr h="154221">
                <a:tc>
                  <a:txBody>
                    <a:bodyPr/>
                    <a:lstStyle/>
                    <a:p>
                      <a:pPr algn="r" fontAlgn="b"/>
                      <a:r>
                        <a:rPr lang="en-ES" sz="1200" u="none" strike="noStrike">
                          <a:effectLst/>
                          <a:hlinkClick r:id="rId44" tooltip="ASCII Code 46"/>
                        </a:rPr>
                        <a:t>46</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Period, dot or full stop</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5" tooltip="ASCII Code 78"/>
                        </a:rPr>
                        <a:t>78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N</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6" tooltip="ASCII Code 110"/>
                        </a:rPr>
                        <a:t>110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n</a:t>
                      </a:r>
                      <a:endParaRPr lang="en-GB"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n</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074889451"/>
                  </a:ext>
                </a:extLst>
              </a:tr>
              <a:tr h="154221">
                <a:tc>
                  <a:txBody>
                    <a:bodyPr/>
                    <a:lstStyle/>
                    <a:p>
                      <a:pPr algn="r" fontAlgn="b"/>
                      <a:r>
                        <a:rPr lang="en-ES" sz="1200" u="none" strike="noStrike">
                          <a:effectLst/>
                          <a:hlinkClick r:id="rId47" tooltip="ASCII Code 47"/>
                        </a:rPr>
                        <a:t>47</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00101111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Slash or divide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8" tooltip="ASCII Code 79"/>
                        </a:rPr>
                        <a:t>79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01001111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O</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O</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49" tooltip="ASCII Code 111"/>
                        </a:rPr>
                        <a:t>111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01101111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o</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o</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912165097"/>
                  </a:ext>
                </a:extLst>
              </a:tr>
              <a:tr h="83504">
                <a:tc>
                  <a:txBody>
                    <a:bodyPr/>
                    <a:lstStyle/>
                    <a:p>
                      <a:pPr algn="r" fontAlgn="b"/>
                      <a:r>
                        <a:rPr lang="en-ES" sz="1200" u="none" strike="noStrike">
                          <a:effectLst/>
                          <a:hlinkClick r:id="rId50" tooltip="ASCII Code 48"/>
                        </a:rPr>
                        <a:t>48</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Zero</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1" tooltip="ASCII Code 80"/>
                        </a:rPr>
                        <a:t>80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P</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P</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2" tooltip="ASCII Code 112"/>
                        </a:rPr>
                        <a:t>112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p</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p</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642875272"/>
                  </a:ext>
                </a:extLst>
              </a:tr>
              <a:tr h="83504">
                <a:tc>
                  <a:txBody>
                    <a:bodyPr/>
                    <a:lstStyle/>
                    <a:p>
                      <a:pPr algn="r" fontAlgn="b"/>
                      <a:r>
                        <a:rPr lang="en-ES" sz="1200" u="none" strike="noStrike">
                          <a:effectLst/>
                          <a:hlinkClick r:id="rId53" tooltip="ASCII Code 49"/>
                        </a:rPr>
                        <a:t>49</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One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4" tooltip="ASCII Code 81"/>
                        </a:rPr>
                        <a:t>81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Q</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Q</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5" tooltip="ASCII Code 113"/>
                        </a:rPr>
                        <a:t>113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q</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q</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897741845"/>
                  </a:ext>
                </a:extLst>
              </a:tr>
              <a:tr h="83504">
                <a:tc>
                  <a:txBody>
                    <a:bodyPr/>
                    <a:lstStyle/>
                    <a:p>
                      <a:pPr algn="r" fontAlgn="b"/>
                      <a:r>
                        <a:rPr lang="en-ES" sz="1200" u="none" strike="noStrike">
                          <a:effectLst/>
                          <a:hlinkClick r:id="rId56" tooltip="ASCII Code 50"/>
                        </a:rPr>
                        <a:t>50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2</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Two</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7" tooltip="ASCII Code 82"/>
                        </a:rPr>
                        <a:t>82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R</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R</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58" tooltip="ASCII Code 114"/>
                        </a:rPr>
                        <a:t>114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r</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r</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0120477"/>
                  </a:ext>
                </a:extLst>
              </a:tr>
              <a:tr h="83504">
                <a:tc>
                  <a:txBody>
                    <a:bodyPr/>
                    <a:lstStyle/>
                    <a:p>
                      <a:pPr algn="r" fontAlgn="b"/>
                      <a:r>
                        <a:rPr lang="en-ES" sz="1200" u="none" strike="noStrike">
                          <a:effectLst/>
                          <a:hlinkClick r:id="rId59" tooltip="ASCII Code 51"/>
                        </a:rPr>
                        <a:t>51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3</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Three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0" tooltip="ASCII Code 83"/>
                        </a:rPr>
                        <a:t>83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S</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1" tooltip="ASCII Code 115"/>
                        </a:rPr>
                        <a:t>115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s</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s</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790436452"/>
                  </a:ext>
                </a:extLst>
              </a:tr>
              <a:tr h="83504">
                <a:tc>
                  <a:txBody>
                    <a:bodyPr/>
                    <a:lstStyle/>
                    <a:p>
                      <a:pPr algn="r" fontAlgn="b"/>
                      <a:r>
                        <a:rPr lang="en-ES" sz="1200" u="none" strike="noStrike">
                          <a:effectLst/>
                          <a:hlinkClick r:id="rId62" tooltip="ASCII Code 52"/>
                        </a:rPr>
                        <a:t>52</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4</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Four</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3" tooltip="ASCII Code 84"/>
                        </a:rPr>
                        <a:t>84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T</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4" tooltip="ASCII Code 116"/>
                        </a:rPr>
                        <a:t>116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t</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t</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619498976"/>
                  </a:ext>
                </a:extLst>
              </a:tr>
              <a:tr h="83504">
                <a:tc>
                  <a:txBody>
                    <a:bodyPr/>
                    <a:lstStyle/>
                    <a:p>
                      <a:pPr algn="r" fontAlgn="b"/>
                      <a:r>
                        <a:rPr lang="en-ES" sz="1200" u="none" strike="noStrike">
                          <a:effectLst/>
                          <a:hlinkClick r:id="rId65" tooltip="ASCII Code 53"/>
                        </a:rPr>
                        <a:t>53</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5</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Five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6" tooltip="ASCII Code 85"/>
                        </a:rPr>
                        <a:t>85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U</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7" tooltip="ASCII Code 117"/>
                        </a:rPr>
                        <a:t>117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u</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859412391"/>
                  </a:ext>
                </a:extLst>
              </a:tr>
              <a:tr h="83504">
                <a:tc>
                  <a:txBody>
                    <a:bodyPr/>
                    <a:lstStyle/>
                    <a:p>
                      <a:pPr algn="r" fontAlgn="b"/>
                      <a:r>
                        <a:rPr lang="en-ES" sz="1200" u="none" strike="noStrike">
                          <a:effectLst/>
                          <a:hlinkClick r:id="rId68" tooltip="ASCII Code 54"/>
                        </a:rPr>
                        <a:t>54</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6</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Six</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69" tooltip="ASCII Code 86"/>
                        </a:rPr>
                        <a:t>86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V</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V</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0" tooltip="ASCII Code 118"/>
                        </a:rPr>
                        <a:t>118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v</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v</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364928842"/>
                  </a:ext>
                </a:extLst>
              </a:tr>
              <a:tr h="154221">
                <a:tc>
                  <a:txBody>
                    <a:bodyPr/>
                    <a:lstStyle/>
                    <a:p>
                      <a:pPr algn="r" fontAlgn="b"/>
                      <a:r>
                        <a:rPr lang="en-ES" sz="1200" u="none" strike="noStrike">
                          <a:effectLst/>
                          <a:hlinkClick r:id="rId71" tooltip="ASCII Code 55"/>
                        </a:rPr>
                        <a:t>55</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7</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Seven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2" tooltip="ASCII Code 87"/>
                        </a:rPr>
                        <a:t>87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W</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W</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3" tooltip="ASCII Code 119"/>
                        </a:rPr>
                        <a:t>119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01110111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w</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w</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831339298"/>
                  </a:ext>
                </a:extLst>
              </a:tr>
              <a:tr h="83504">
                <a:tc>
                  <a:txBody>
                    <a:bodyPr/>
                    <a:lstStyle/>
                    <a:p>
                      <a:pPr algn="r" fontAlgn="b"/>
                      <a:r>
                        <a:rPr lang="en-ES" sz="1200" u="none" strike="noStrike">
                          <a:effectLst/>
                          <a:hlinkClick r:id="rId74" tooltip="ASCII Code 56"/>
                        </a:rPr>
                        <a:t>56</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8</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Eight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5" tooltip="ASCII Code 88"/>
                        </a:rPr>
                        <a:t>88</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X</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X</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6" tooltip="ASCII Code 120"/>
                        </a:rPr>
                        <a:t>120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01111000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x</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Lowercase x</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4164958030"/>
                  </a:ext>
                </a:extLst>
              </a:tr>
              <a:tr h="83504">
                <a:tc>
                  <a:txBody>
                    <a:bodyPr/>
                    <a:lstStyle/>
                    <a:p>
                      <a:pPr algn="r" fontAlgn="b"/>
                      <a:r>
                        <a:rPr lang="en-ES" sz="1200" u="none" strike="noStrike">
                          <a:effectLst/>
                          <a:hlinkClick r:id="rId77" tooltip="ASCII Code 57"/>
                        </a:rPr>
                        <a:t>57</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r" fontAlgn="b"/>
                      <a:r>
                        <a:rPr lang="en-ES" sz="1200" u="none" strike="noStrike">
                          <a:effectLst/>
                        </a:rPr>
                        <a:t>9</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Nine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8" tooltip="ASCII Code 89"/>
                        </a:rPr>
                        <a:t>89</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Y</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Uppercase Y</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79" tooltip="ASCII Code 121"/>
                        </a:rPr>
                        <a:t>121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01111001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y</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y</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1745235784"/>
                  </a:ext>
                </a:extLst>
              </a:tr>
              <a:tr h="83504">
                <a:tc>
                  <a:txBody>
                    <a:bodyPr/>
                    <a:lstStyle/>
                    <a:p>
                      <a:pPr algn="r" fontAlgn="b"/>
                      <a:r>
                        <a:rPr lang="en-ES" sz="1200" u="none" strike="noStrike">
                          <a:effectLst/>
                          <a:hlinkClick r:id="rId80" tooltip="ASCII Code 58"/>
                        </a:rPr>
                        <a:t>58</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Colon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1" tooltip="ASCII Code 90"/>
                        </a:rPr>
                        <a:t>90</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Z</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Uppercase Z</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2" tooltip="ASCII Code 122"/>
                        </a:rPr>
                        <a:t>122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01111010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z</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Lowercase z</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801845444"/>
                  </a:ext>
                </a:extLst>
              </a:tr>
              <a:tr h="154221">
                <a:tc>
                  <a:txBody>
                    <a:bodyPr/>
                    <a:lstStyle/>
                    <a:p>
                      <a:pPr algn="r" fontAlgn="b"/>
                      <a:r>
                        <a:rPr lang="en-ES" sz="1200" u="none" strike="noStrike">
                          <a:effectLst/>
                          <a:hlinkClick r:id="rId83" tooltip="ASCII Code 59"/>
                        </a:rPr>
                        <a:t>59</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Semicolon</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4" tooltip="ASCII Code 91"/>
                        </a:rPr>
                        <a:t>91</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Opening bracket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5" tooltip="ASCII Code 123"/>
                        </a:rPr>
                        <a:t>123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01111011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Opening brace</a:t>
                      </a:r>
                      <a:endParaRPr lang="en-GB" sz="1200" b="0" i="0" u="none" strike="noStrike">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502569889"/>
                  </a:ext>
                </a:extLst>
              </a:tr>
              <a:tr h="145675">
                <a:tc>
                  <a:txBody>
                    <a:bodyPr/>
                    <a:lstStyle/>
                    <a:p>
                      <a:pPr algn="r" fontAlgn="b"/>
                      <a:r>
                        <a:rPr lang="en-ES" sz="1200" u="none" strike="noStrike">
                          <a:effectLst/>
                          <a:hlinkClick r:id="rId86" tooltip="ASCII Code 60"/>
                        </a:rPr>
                        <a:t>60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&lt;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Less than (or open angled bracket)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7" tooltip="ASCII Code 92"/>
                        </a:rPr>
                        <a:t>92</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Backslash</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88" tooltip="ASCII Code 124"/>
                        </a:rPr>
                        <a:t>124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01111100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Vertical bar</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782987895"/>
                  </a:ext>
                </a:extLst>
              </a:tr>
              <a:tr h="154221">
                <a:tc>
                  <a:txBody>
                    <a:bodyPr/>
                    <a:lstStyle/>
                    <a:p>
                      <a:pPr algn="r" fontAlgn="b"/>
                      <a:r>
                        <a:rPr lang="en-ES" sz="1200" u="none" strike="noStrike">
                          <a:effectLst/>
                          <a:hlinkClick r:id="rId89" tooltip="ASCII Code 61"/>
                        </a:rPr>
                        <a:t>61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Equals</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0" tooltip="ASCII Code 93"/>
                        </a:rPr>
                        <a:t>93</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Closing bracket</a:t>
                      </a:r>
                      <a:endParaRPr lang="en-GB" sz="1200" b="0" i="0" u="none" strike="noStrike">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1" tooltip="ASCII Code 125"/>
                        </a:rPr>
                        <a:t>125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01111101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Closing brace</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2560873341"/>
                  </a:ext>
                </a:extLst>
              </a:tr>
              <a:tr h="0">
                <a:tc>
                  <a:txBody>
                    <a:bodyPr/>
                    <a:lstStyle/>
                    <a:p>
                      <a:pPr algn="r" fontAlgn="b"/>
                      <a:r>
                        <a:rPr lang="en-ES" sz="1200" u="none" strike="noStrike">
                          <a:effectLst/>
                          <a:hlinkClick r:id="rId92" tooltip="ASCII Code 62"/>
                        </a:rPr>
                        <a:t>62</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dirty="0">
                          <a:effectLst/>
                        </a:rPr>
                        <a:t>00111110</a:t>
                      </a:r>
                      <a:endParaRPr lang="en-ES" sz="1200" b="0" i="0" u="none" strike="noStrike" dirty="0">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&gt;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Greater than (or close angled bracket)</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3" tooltip="ASCII Code 94"/>
                        </a:rPr>
                        <a:t>94</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Caret - circumflex</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4" tooltip="ASCII Code 126"/>
                        </a:rPr>
                        <a:t>126</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01111110</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Equivalency sign - tilde</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704511899"/>
                  </a:ext>
                </a:extLst>
              </a:tr>
              <a:tr h="39927">
                <a:tc>
                  <a:txBody>
                    <a:bodyPr/>
                    <a:lstStyle/>
                    <a:p>
                      <a:pPr algn="r" fontAlgn="b"/>
                      <a:r>
                        <a:rPr lang="en-ES" sz="1200" u="none" strike="noStrike">
                          <a:effectLst/>
                          <a:hlinkClick r:id="rId95" tooltip="ASCII Code 63"/>
                        </a:rPr>
                        <a:t>63</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00111111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Question mark</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6" tooltip="ASCII Code 95"/>
                        </a:rPr>
                        <a:t>95</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01011111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ES" sz="1200" u="none" strike="noStrike">
                          <a:effectLst/>
                        </a:rPr>
                        <a:t>_</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Underscore</a:t>
                      </a:r>
                      <a:endParaRPr lang="en-GB" sz="1200" b="0" i="0" u="none" strike="noStrike" dirty="0">
                        <a:solidFill>
                          <a:srgbClr val="000000"/>
                        </a:solidFill>
                        <a:effectLst/>
                        <a:latin typeface="Calibri" panose="020F0502020204030204" pitchFamily="34" charset="0"/>
                      </a:endParaRPr>
                    </a:p>
                  </a:txBody>
                  <a:tcPr marL="3914" marR="3914" marT="3914" marB="0" anchor="b">
                    <a:lnR w="12700" cap="flat" cmpd="sng" algn="ctr">
                      <a:solidFill>
                        <a:schemeClr val="tx1"/>
                      </a:solidFill>
                      <a:prstDash val="solid"/>
                      <a:round/>
                      <a:headEnd type="none" w="med" len="med"/>
                      <a:tailEnd type="none" w="med" len="med"/>
                    </a:lnR>
                  </a:tcPr>
                </a:tc>
                <a:tc>
                  <a:txBody>
                    <a:bodyPr/>
                    <a:lstStyle/>
                    <a:p>
                      <a:pPr algn="r" fontAlgn="b"/>
                      <a:r>
                        <a:rPr lang="en-ES" sz="1200" u="none" strike="noStrike">
                          <a:effectLst/>
                          <a:hlinkClick r:id="rId97" tooltip="ASCII Code 127"/>
                        </a:rPr>
                        <a:t>127</a:t>
                      </a:r>
                      <a:endParaRPr lang="en-ES" sz="1200" b="0" i="0" u="none" strike="noStrike">
                        <a:solidFill>
                          <a:srgbClr val="000000"/>
                        </a:solidFill>
                        <a:effectLst/>
                        <a:latin typeface="Calibri" panose="020F0502020204030204" pitchFamily="34" charset="0"/>
                      </a:endParaRPr>
                    </a:p>
                  </a:txBody>
                  <a:tcPr marL="3914" marR="3914" marT="3914" marB="0" anchor="b">
                    <a:lnL w="12700" cap="flat" cmpd="sng" algn="ctr">
                      <a:solidFill>
                        <a:schemeClr val="tx1"/>
                      </a:solidFill>
                      <a:prstDash val="solid"/>
                      <a:round/>
                      <a:headEnd type="none" w="med" len="med"/>
                      <a:tailEnd type="none" w="med" len="med"/>
                    </a:lnL>
                  </a:tcPr>
                </a:tc>
                <a:tc>
                  <a:txBody>
                    <a:bodyPr/>
                    <a:lstStyle/>
                    <a:p>
                      <a:pPr algn="l" fontAlgn="b"/>
                      <a:r>
                        <a:rPr lang="en-ES" sz="1200" u="none" strike="noStrike">
                          <a:effectLst/>
                        </a:rPr>
                        <a:t>01111111</a:t>
                      </a:r>
                      <a:endParaRPr lang="en-ES"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a:effectLst/>
                        </a:rPr>
                        <a:t>DEL</a:t>
                      </a:r>
                      <a:endParaRPr lang="en-GB" sz="1200" b="0" i="0" u="none" strike="noStrike">
                        <a:solidFill>
                          <a:srgbClr val="000000"/>
                        </a:solidFill>
                        <a:effectLst/>
                        <a:latin typeface="Calibri" panose="020F0502020204030204" pitchFamily="34" charset="0"/>
                      </a:endParaRPr>
                    </a:p>
                  </a:txBody>
                  <a:tcPr marL="3914" marR="3914" marT="3914" marB="0" anchor="b"/>
                </a:tc>
                <a:tc>
                  <a:txBody>
                    <a:bodyPr/>
                    <a:lstStyle/>
                    <a:p>
                      <a:pPr algn="l" fontAlgn="b"/>
                      <a:r>
                        <a:rPr lang="en-GB" sz="1200" u="none" strike="noStrike" dirty="0">
                          <a:effectLst/>
                        </a:rPr>
                        <a:t>Delete</a:t>
                      </a:r>
                      <a:endParaRPr lang="en-GB" sz="1200" b="0" i="0" u="none" strike="noStrike" dirty="0">
                        <a:solidFill>
                          <a:srgbClr val="000000"/>
                        </a:solidFill>
                        <a:effectLst/>
                        <a:latin typeface="Calibri" panose="020F0502020204030204" pitchFamily="34" charset="0"/>
                      </a:endParaRPr>
                    </a:p>
                  </a:txBody>
                  <a:tcPr marL="3914" marR="3914" marT="3914" marB="0" anchor="b"/>
                </a:tc>
                <a:extLst>
                  <a:ext uri="{0D108BD9-81ED-4DB2-BD59-A6C34878D82A}">
                    <a16:rowId xmlns:a16="http://schemas.microsoft.com/office/drawing/2014/main" val="3839523773"/>
                  </a:ext>
                </a:extLst>
              </a:tr>
            </a:tbl>
          </a:graphicData>
        </a:graphic>
      </p:graphicFrame>
    </p:spTree>
    <p:extLst>
      <p:ext uri="{BB962C8B-B14F-4D97-AF65-F5344CB8AC3E}">
        <p14:creationId xmlns:p14="http://schemas.microsoft.com/office/powerpoint/2010/main" val="317636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64CDF08-A68F-C14D-FE79-241208B3A5DF}"/>
              </a:ext>
            </a:extLst>
          </p:cNvPr>
          <p:cNvGraphicFramePr>
            <a:graphicFrameLocks noGrp="1"/>
          </p:cNvGraphicFramePr>
          <p:nvPr>
            <p:extLst>
              <p:ext uri="{D42A27DB-BD31-4B8C-83A1-F6EECF244321}">
                <p14:modId xmlns:p14="http://schemas.microsoft.com/office/powerpoint/2010/main" val="3488021201"/>
              </p:ext>
            </p:extLst>
          </p:nvPr>
        </p:nvGraphicFramePr>
        <p:xfrm>
          <a:off x="206477" y="137653"/>
          <a:ext cx="11779046" cy="6351642"/>
        </p:xfrm>
        <a:graphic>
          <a:graphicData uri="http://schemas.openxmlformats.org/drawingml/2006/table">
            <a:tbl>
              <a:tblPr firstRow="1">
                <a:tableStyleId>{5C22544A-7EE6-4342-B048-85BDC9FD1C3A}</a:tableStyleId>
              </a:tblPr>
              <a:tblGrid>
                <a:gridCol w="239189">
                  <a:extLst>
                    <a:ext uri="{9D8B030D-6E8A-4147-A177-3AD203B41FA5}">
                      <a16:colId xmlns:a16="http://schemas.microsoft.com/office/drawing/2014/main" val="3744290651"/>
                    </a:ext>
                  </a:extLst>
                </a:gridCol>
                <a:gridCol w="549473">
                  <a:extLst>
                    <a:ext uri="{9D8B030D-6E8A-4147-A177-3AD203B41FA5}">
                      <a16:colId xmlns:a16="http://schemas.microsoft.com/office/drawing/2014/main" val="3497341794"/>
                    </a:ext>
                  </a:extLst>
                </a:gridCol>
                <a:gridCol w="375932">
                  <a:extLst>
                    <a:ext uri="{9D8B030D-6E8A-4147-A177-3AD203B41FA5}">
                      <a16:colId xmlns:a16="http://schemas.microsoft.com/office/drawing/2014/main" val="2711921432"/>
                    </a:ext>
                  </a:extLst>
                </a:gridCol>
                <a:gridCol w="2195396">
                  <a:extLst>
                    <a:ext uri="{9D8B030D-6E8A-4147-A177-3AD203B41FA5}">
                      <a16:colId xmlns:a16="http://schemas.microsoft.com/office/drawing/2014/main" val="3728876508"/>
                    </a:ext>
                  </a:extLst>
                </a:gridCol>
                <a:gridCol w="239189">
                  <a:extLst>
                    <a:ext uri="{9D8B030D-6E8A-4147-A177-3AD203B41FA5}">
                      <a16:colId xmlns:a16="http://schemas.microsoft.com/office/drawing/2014/main" val="751065268"/>
                    </a:ext>
                  </a:extLst>
                </a:gridCol>
                <a:gridCol w="549473">
                  <a:extLst>
                    <a:ext uri="{9D8B030D-6E8A-4147-A177-3AD203B41FA5}">
                      <a16:colId xmlns:a16="http://schemas.microsoft.com/office/drawing/2014/main" val="2868895085"/>
                    </a:ext>
                  </a:extLst>
                </a:gridCol>
                <a:gridCol w="375932">
                  <a:extLst>
                    <a:ext uri="{9D8B030D-6E8A-4147-A177-3AD203B41FA5}">
                      <a16:colId xmlns:a16="http://schemas.microsoft.com/office/drawing/2014/main" val="51285277"/>
                    </a:ext>
                  </a:extLst>
                </a:gridCol>
                <a:gridCol w="1431073">
                  <a:extLst>
                    <a:ext uri="{9D8B030D-6E8A-4147-A177-3AD203B41FA5}">
                      <a16:colId xmlns:a16="http://schemas.microsoft.com/office/drawing/2014/main" val="315295735"/>
                    </a:ext>
                  </a:extLst>
                </a:gridCol>
                <a:gridCol w="239189">
                  <a:extLst>
                    <a:ext uri="{9D8B030D-6E8A-4147-A177-3AD203B41FA5}">
                      <a16:colId xmlns:a16="http://schemas.microsoft.com/office/drawing/2014/main" val="3276989348"/>
                    </a:ext>
                  </a:extLst>
                </a:gridCol>
                <a:gridCol w="489096">
                  <a:extLst>
                    <a:ext uri="{9D8B030D-6E8A-4147-A177-3AD203B41FA5}">
                      <a16:colId xmlns:a16="http://schemas.microsoft.com/office/drawing/2014/main" val="2214923171"/>
                    </a:ext>
                  </a:extLst>
                </a:gridCol>
                <a:gridCol w="375932">
                  <a:extLst>
                    <a:ext uri="{9D8B030D-6E8A-4147-A177-3AD203B41FA5}">
                      <a16:colId xmlns:a16="http://schemas.microsoft.com/office/drawing/2014/main" val="4263510366"/>
                    </a:ext>
                  </a:extLst>
                </a:gridCol>
                <a:gridCol w="1721158">
                  <a:extLst>
                    <a:ext uri="{9D8B030D-6E8A-4147-A177-3AD203B41FA5}">
                      <a16:colId xmlns:a16="http://schemas.microsoft.com/office/drawing/2014/main" val="1330358882"/>
                    </a:ext>
                  </a:extLst>
                </a:gridCol>
                <a:gridCol w="239189">
                  <a:extLst>
                    <a:ext uri="{9D8B030D-6E8A-4147-A177-3AD203B41FA5}">
                      <a16:colId xmlns:a16="http://schemas.microsoft.com/office/drawing/2014/main" val="2319191871"/>
                    </a:ext>
                  </a:extLst>
                </a:gridCol>
                <a:gridCol w="549473">
                  <a:extLst>
                    <a:ext uri="{9D8B030D-6E8A-4147-A177-3AD203B41FA5}">
                      <a16:colId xmlns:a16="http://schemas.microsoft.com/office/drawing/2014/main" val="1145449127"/>
                    </a:ext>
                  </a:extLst>
                </a:gridCol>
                <a:gridCol w="409293">
                  <a:extLst>
                    <a:ext uri="{9D8B030D-6E8A-4147-A177-3AD203B41FA5}">
                      <a16:colId xmlns:a16="http://schemas.microsoft.com/office/drawing/2014/main" val="526939043"/>
                    </a:ext>
                  </a:extLst>
                </a:gridCol>
                <a:gridCol w="1800059">
                  <a:extLst>
                    <a:ext uri="{9D8B030D-6E8A-4147-A177-3AD203B41FA5}">
                      <a16:colId xmlns:a16="http://schemas.microsoft.com/office/drawing/2014/main" val="2920485901"/>
                    </a:ext>
                  </a:extLst>
                </a:gridCol>
              </a:tblGrid>
              <a:tr h="192474">
                <a:tc>
                  <a:txBody>
                    <a:bodyPr/>
                    <a:lstStyle/>
                    <a:p>
                      <a:pPr algn="l" fontAlgn="b"/>
                      <a:r>
                        <a:rPr lang="en-GB" sz="900" u="none" strike="noStrike">
                          <a:effectLst/>
                        </a:rPr>
                        <a:t>DEC</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BIN</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Symbol</a:t>
                      </a:r>
                      <a:endParaRPr lang="en-GB"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Description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l" fontAlgn="b"/>
                      <a:r>
                        <a:rPr lang="en-GB" sz="900" u="none" strike="noStrike">
                          <a:effectLst/>
                        </a:rPr>
                        <a:t>DEC</a:t>
                      </a:r>
                      <a:endParaRPr lang="en-GB"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GB" sz="900" u="none" strike="noStrike">
                          <a:effectLst/>
                        </a:rPr>
                        <a:t>BIN</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Symbol</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Description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l" fontAlgn="b"/>
                      <a:r>
                        <a:rPr lang="en-GB" sz="900" u="none" strike="noStrike">
                          <a:effectLst/>
                        </a:rPr>
                        <a:t>DEC</a:t>
                      </a:r>
                      <a:endParaRPr lang="en-GB"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GB" sz="900" u="none" strike="noStrike">
                          <a:effectLst/>
                        </a:rPr>
                        <a:t>BIN</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Symbol</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Description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l" fontAlgn="b"/>
                      <a:r>
                        <a:rPr lang="en-GB" sz="900" u="none" strike="noStrike">
                          <a:effectLst/>
                        </a:rPr>
                        <a:t>DEC</a:t>
                      </a:r>
                      <a:endParaRPr lang="en-GB"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GB" sz="900" u="none" strike="noStrike">
                          <a:effectLst/>
                        </a:rPr>
                        <a:t>BIN</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Symbol</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Description</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992893690"/>
                  </a:ext>
                </a:extLst>
              </a:tr>
              <a:tr h="192474">
                <a:tc>
                  <a:txBody>
                    <a:bodyPr/>
                    <a:lstStyle/>
                    <a:p>
                      <a:pPr algn="r" fontAlgn="b"/>
                      <a:r>
                        <a:rPr lang="en-ES" sz="900" u="none" strike="noStrike">
                          <a:effectLst/>
                          <a:hlinkClick r:id="rId2" tooltip="ASCII Code 128 (Windows-1252)"/>
                        </a:rPr>
                        <a:t>128</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Euro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 tooltip="ASCII Code 160 (Windows-1252)"/>
                        </a:rPr>
                        <a:t>160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NBSP</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Non-breaking space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 tooltip="ASCII Code 192 (Windows-1252)"/>
                        </a:rPr>
                        <a:t>192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À</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 with grave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 tooltip="ASCII Code 224 (Windows-1252)"/>
                        </a:rPr>
                        <a:t>224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à</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 with grave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904787528"/>
                  </a:ext>
                </a:extLst>
              </a:tr>
              <a:tr h="192474">
                <a:tc>
                  <a:txBody>
                    <a:bodyPr/>
                    <a:lstStyle/>
                    <a:p>
                      <a:pPr algn="r" fontAlgn="b"/>
                      <a:r>
                        <a:rPr lang="en-ES" sz="900" u="none" strike="noStrike">
                          <a:effectLst/>
                          <a:hlinkClick r:id="rId6" tooltip="ASCII Code 129 (Windows-1252)"/>
                        </a:rPr>
                        <a:t>129</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Unused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 tooltip="ASCII Code 161 (Windows-1252)"/>
                        </a:rPr>
                        <a:t>161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Inverted exclamation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 tooltip="ASCII Code 193 (Windows-1252)"/>
                        </a:rPr>
                        <a:t>193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Á</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 tooltip="ASCII Code 225 (Windows-1252)"/>
                        </a:rPr>
                        <a:t>225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á</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37740778"/>
                  </a:ext>
                </a:extLst>
              </a:tr>
              <a:tr h="192474">
                <a:tc>
                  <a:txBody>
                    <a:bodyPr/>
                    <a:lstStyle/>
                    <a:p>
                      <a:pPr algn="r" fontAlgn="b"/>
                      <a:r>
                        <a:rPr lang="en-ES" sz="900" u="none" strike="noStrike">
                          <a:effectLst/>
                          <a:hlinkClick r:id="rId10" tooltip="ASCII Code 130 (Windows-1252)"/>
                        </a:rPr>
                        <a:t>130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dirty="0">
                          <a:effectLst/>
                        </a:rPr>
                        <a:t>10000010</a:t>
                      </a:r>
                      <a:endParaRPr lang="en-ES"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Single low-9 quotation mark</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dirty="0">
                          <a:effectLst/>
                          <a:hlinkClick r:id="rId11" tooltip="ASCII Code 162 (Windows-1252)"/>
                        </a:rPr>
                        <a:t>162</a:t>
                      </a:r>
                      <a:endParaRPr lang="en-ES" sz="900" b="0" i="0" u="none" strike="noStrike" dirty="0">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Cent sign</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 tooltip="ASCII Code 194 (Windows-1252)"/>
                        </a:rPr>
                        <a:t>194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dirty="0">
                          <a:effectLst/>
                        </a:rPr>
                        <a:t>11000010</a:t>
                      </a:r>
                      <a:endParaRPr lang="en-ES"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err="1">
                          <a:effectLst/>
                        </a:rPr>
                        <a:t>Â</a:t>
                      </a:r>
                      <a:endParaRPr lang="en-GB"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Latin capital letter A with circumflex</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dirty="0">
                          <a:effectLst/>
                          <a:hlinkClick r:id="rId13" tooltip="ASCII Code 226 (Windows-1252)"/>
                        </a:rPr>
                        <a:t>226</a:t>
                      </a:r>
                      <a:endParaRPr lang="en-ES" sz="900" b="0" i="0" u="none" strike="noStrike" dirty="0">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dirty="0">
                          <a:effectLst/>
                        </a:rPr>
                        <a:t>11100010</a:t>
                      </a:r>
                      <a:endParaRPr lang="en-ES"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err="1">
                          <a:effectLst/>
                        </a:rPr>
                        <a:t>â</a:t>
                      </a:r>
                      <a:endParaRPr lang="en-GB" sz="900" b="0" i="0" u="none" strike="noStrike" dirty="0">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Latin small letter a with circumflex</a:t>
                      </a:r>
                      <a:endParaRPr lang="en-GB" sz="900" b="0" i="0" u="none" strike="noStrike" dirty="0">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604248650"/>
                  </a:ext>
                </a:extLst>
              </a:tr>
              <a:tr h="192474">
                <a:tc>
                  <a:txBody>
                    <a:bodyPr/>
                    <a:lstStyle/>
                    <a:p>
                      <a:pPr algn="r" fontAlgn="b"/>
                      <a:r>
                        <a:rPr lang="en-ES" sz="900" u="none" strike="noStrike">
                          <a:effectLst/>
                          <a:hlinkClick r:id="rId14" tooltip="ASCII Code 131 (Windows-1252)"/>
                        </a:rPr>
                        <a:t>131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ƒ</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f with hook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5" tooltip="ASCII Code 163 (Windows-1252)"/>
                        </a:rPr>
                        <a:t>163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Pound sign</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6" tooltip="ASCII Code 195 (Windows-1252)"/>
                        </a:rPr>
                        <a:t>195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Ã</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 with tilde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7" tooltip="ASCII Code 227 (Windows-1252)"/>
                        </a:rPr>
                        <a:t>227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ã</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 with tilde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713264608"/>
                  </a:ext>
                </a:extLst>
              </a:tr>
              <a:tr h="192474">
                <a:tc>
                  <a:txBody>
                    <a:bodyPr/>
                    <a:lstStyle/>
                    <a:p>
                      <a:pPr algn="r" fontAlgn="b"/>
                      <a:r>
                        <a:rPr lang="en-ES" sz="900" u="none" strike="noStrike">
                          <a:effectLst/>
                          <a:hlinkClick r:id="rId18" tooltip="ASCII Code 132 (Windows-1252)"/>
                        </a:rPr>
                        <a:t>132</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Double low-9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9" tooltip="ASCII Code 164 (Windows-1252)"/>
                        </a:rPr>
                        <a:t>164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Currency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0" tooltip="ASCII Code 196 (Windows-1252)"/>
                        </a:rPr>
                        <a:t>196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Ä</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 with diaeresis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1" tooltip="ASCII Code 228 (Windows-1252)"/>
                        </a:rPr>
                        <a:t>228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ä</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 with diaeresis</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661612907"/>
                  </a:ext>
                </a:extLst>
              </a:tr>
              <a:tr h="192474">
                <a:tc>
                  <a:txBody>
                    <a:bodyPr/>
                    <a:lstStyle/>
                    <a:p>
                      <a:pPr algn="r" fontAlgn="b"/>
                      <a:r>
                        <a:rPr lang="en-ES" sz="900" u="none" strike="noStrike">
                          <a:effectLst/>
                          <a:hlinkClick r:id="rId22" tooltip="ASCII Code 133 (Windows-1252)"/>
                        </a:rPr>
                        <a:t>133</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Horizontal ellipsis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3" tooltip="ASCII Code 165 (Windows-1252)"/>
                        </a:rPr>
                        <a:t>165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Yen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4" tooltip="ASCII Code 197 (Windows-1252)"/>
                        </a:rPr>
                        <a:t>197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Å</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 with ring above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5" tooltip="ASCII Code 229 (Windows-1252)"/>
                        </a:rPr>
                        <a:t>229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å</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 with ring above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821962790"/>
                  </a:ext>
                </a:extLst>
              </a:tr>
              <a:tr h="192474">
                <a:tc>
                  <a:txBody>
                    <a:bodyPr/>
                    <a:lstStyle/>
                    <a:p>
                      <a:pPr algn="r" fontAlgn="b"/>
                      <a:r>
                        <a:rPr lang="en-ES" sz="900" u="none" strike="noStrike">
                          <a:effectLst/>
                          <a:hlinkClick r:id="rId26" tooltip="ASCII Code 134 (Windows-1252)"/>
                        </a:rPr>
                        <a:t>134</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Dagger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7" tooltip="ASCII Code 166 (Windows-1252)"/>
                        </a:rPr>
                        <a:t>166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Pipe, broken vertical bar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8" tooltip="ASCII Code 198 (Windows-1252)"/>
                        </a:rPr>
                        <a:t>198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Æ</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AE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29" tooltip="ASCII Code 230 (Windows-1252)"/>
                        </a:rPr>
                        <a:t>230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æ</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ae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279243172"/>
                  </a:ext>
                </a:extLst>
              </a:tr>
              <a:tr h="192474">
                <a:tc>
                  <a:txBody>
                    <a:bodyPr/>
                    <a:lstStyle/>
                    <a:p>
                      <a:pPr algn="r" fontAlgn="b"/>
                      <a:r>
                        <a:rPr lang="en-ES" sz="900" u="none" strike="noStrike">
                          <a:effectLst/>
                          <a:hlinkClick r:id="rId30" tooltip="ASCII Code 135 (Windows-1252)"/>
                        </a:rPr>
                        <a:t>135</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Double dagger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1" tooltip="ASCII Code 167 (Windows-1252)"/>
                        </a:rPr>
                        <a:t>167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Section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2" tooltip="ASCII Code 199 (Windows-1252)"/>
                        </a:rPr>
                        <a:t>199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Ç</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C with cedilla</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3" tooltip="ASCII Code 231 (Windows-1252)"/>
                        </a:rPr>
                        <a:t>231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ç</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c with cedilla</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129374954"/>
                  </a:ext>
                </a:extLst>
              </a:tr>
              <a:tr h="192474">
                <a:tc>
                  <a:txBody>
                    <a:bodyPr/>
                    <a:lstStyle/>
                    <a:p>
                      <a:pPr algn="r" fontAlgn="b"/>
                      <a:r>
                        <a:rPr lang="en-ES" sz="900" u="none" strike="noStrike">
                          <a:effectLst/>
                          <a:hlinkClick r:id="rId34" tooltip="ASCII Code 136 (Windows-1252)"/>
                        </a:rPr>
                        <a:t>136</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ˆ</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Modifier letter circumflex accent</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5" tooltip="ASCII Code 168 (Windows-1252)"/>
                        </a:rPr>
                        <a:t>168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Spacing diaeresis - umlaut</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6" tooltip="ASCII Code 200 (Windows-1252)"/>
                        </a:rPr>
                        <a:t>200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È</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E with grave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7" tooltip="ASCII Code 232 (Windows-1252)"/>
                        </a:rPr>
                        <a:t>232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è</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e with grave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721714868"/>
                  </a:ext>
                </a:extLst>
              </a:tr>
              <a:tr h="192474">
                <a:tc>
                  <a:txBody>
                    <a:bodyPr/>
                    <a:lstStyle/>
                    <a:p>
                      <a:pPr algn="r" fontAlgn="b"/>
                      <a:r>
                        <a:rPr lang="en-ES" sz="900" u="none" strike="noStrike">
                          <a:effectLst/>
                          <a:hlinkClick r:id="rId38" tooltip="ASCII Code 137 (Windows-1252)"/>
                        </a:rPr>
                        <a:t>137</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Per mille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39" tooltip="ASCII Code 169 (Windows-1252)"/>
                        </a:rPr>
                        <a:t>169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Copyright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0" tooltip="ASCII Code 201 (Windows-1252)"/>
                        </a:rPr>
                        <a:t>201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É</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E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1" tooltip="ASCII Code 233 (Windows-1252)"/>
                        </a:rPr>
                        <a:t>233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é</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e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905091574"/>
                  </a:ext>
                </a:extLst>
              </a:tr>
              <a:tr h="192474">
                <a:tc>
                  <a:txBody>
                    <a:bodyPr/>
                    <a:lstStyle/>
                    <a:p>
                      <a:pPr algn="r" fontAlgn="b"/>
                      <a:r>
                        <a:rPr lang="en-ES" sz="900" u="none" strike="noStrike">
                          <a:effectLst/>
                          <a:hlinkClick r:id="rId42" tooltip="ASCII Code 138 (Windows-1252)"/>
                        </a:rPr>
                        <a:t>138</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Š</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S with caron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3" tooltip="ASCII Code 170 (Windows-1252)"/>
                        </a:rPr>
                        <a:t>170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ª</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Feminine ordinal indicator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4" tooltip="ASCII Code 202 (Windows-1252)"/>
                        </a:rPr>
                        <a:t>202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Ê</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E with circumflex</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5" tooltip="ASCII Code 234 (Windows-1252)"/>
                        </a:rPr>
                        <a:t>234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ê</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e with circumflex</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900515097"/>
                  </a:ext>
                </a:extLst>
              </a:tr>
              <a:tr h="192474">
                <a:tc>
                  <a:txBody>
                    <a:bodyPr/>
                    <a:lstStyle/>
                    <a:p>
                      <a:pPr algn="r" fontAlgn="b"/>
                      <a:r>
                        <a:rPr lang="en-ES" sz="900" u="none" strike="noStrike">
                          <a:effectLst/>
                          <a:hlinkClick r:id="rId46" tooltip="ASCII Code 139 (Windows-1252)"/>
                        </a:rPr>
                        <a:t>139</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Single left-pointing angle quotation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7" tooltip="ASCII Code 171 (Windows-1252)"/>
                        </a:rPr>
                        <a:t>171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Left double angle quotes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8" tooltip="ASCII Code 203 (Windows-1252)"/>
                        </a:rPr>
                        <a:t>203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Ë</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E with diaeresis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49" tooltip="ASCII Code 235 (Windows-1252)"/>
                        </a:rPr>
                        <a:t>235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ë</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e with diaeresis</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757283121"/>
                  </a:ext>
                </a:extLst>
              </a:tr>
              <a:tr h="192474">
                <a:tc>
                  <a:txBody>
                    <a:bodyPr/>
                    <a:lstStyle/>
                    <a:p>
                      <a:pPr algn="r" fontAlgn="b"/>
                      <a:r>
                        <a:rPr lang="en-ES" sz="900" u="none" strike="noStrike">
                          <a:effectLst/>
                          <a:hlinkClick r:id="rId50" tooltip="ASCII Code 140 (Windows-1252)"/>
                        </a:rPr>
                        <a:t>140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Œ</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ligature OE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1" tooltip="ASCII Code 172 (Windows-1252)"/>
                        </a:rPr>
                        <a:t>172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Negation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2" tooltip="ASCII Code 204 (Windows-1252)"/>
                        </a:rPr>
                        <a:t>204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Ì</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I with grave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3" tooltip="ASCII Code 236 (Windows-1252)"/>
                        </a:rPr>
                        <a:t>236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ì</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i with grave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723950461"/>
                  </a:ext>
                </a:extLst>
              </a:tr>
              <a:tr h="192474">
                <a:tc>
                  <a:txBody>
                    <a:bodyPr/>
                    <a:lstStyle/>
                    <a:p>
                      <a:pPr algn="r" fontAlgn="b"/>
                      <a:r>
                        <a:rPr lang="en-ES" sz="900" u="none" strike="noStrike">
                          <a:effectLst/>
                          <a:hlinkClick r:id="rId54" tooltip="ASCII Code 141 (Windows-1252)"/>
                        </a:rPr>
                        <a:t>141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Unused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5" tooltip="ASCII Code 173 (Windows-1252)"/>
                        </a:rPr>
                        <a:t>173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­SHY</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Soft hyphen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6" tooltip="ASCII Code 205 (Windows-1252)"/>
                        </a:rPr>
                        <a:t>205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Í</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I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7" tooltip="ASCII Code 237 (Windows-1252)"/>
                        </a:rPr>
                        <a:t>237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í</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i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641084177"/>
                  </a:ext>
                </a:extLst>
              </a:tr>
              <a:tr h="192474">
                <a:tc>
                  <a:txBody>
                    <a:bodyPr/>
                    <a:lstStyle/>
                    <a:p>
                      <a:pPr algn="r" fontAlgn="b"/>
                      <a:r>
                        <a:rPr lang="en-ES" sz="900" u="none" strike="noStrike">
                          <a:effectLst/>
                          <a:hlinkClick r:id="rId58" tooltip="ASCII Code 142 (Windows-1252)"/>
                        </a:rPr>
                        <a:t>142</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Ž</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Z with caron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59" tooltip="ASCII Code 174 (Windows-1252)"/>
                        </a:rPr>
                        <a:t>174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Registered trade mark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0" tooltip="ASCII Code 206 (Windows-1252)"/>
                        </a:rPr>
                        <a:t>206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Î</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I with circumflex</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1" tooltip="ASCII Code 238 (Windows-1252)"/>
                        </a:rPr>
                        <a:t>238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î</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i with circumflex</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498386071"/>
                  </a:ext>
                </a:extLst>
              </a:tr>
              <a:tr h="192474">
                <a:tc>
                  <a:txBody>
                    <a:bodyPr/>
                    <a:lstStyle/>
                    <a:p>
                      <a:pPr algn="r" fontAlgn="b"/>
                      <a:r>
                        <a:rPr lang="en-ES" sz="900" u="none" strike="noStrike">
                          <a:effectLst/>
                          <a:hlinkClick r:id="rId62" tooltip="ASCII Code 143 (Windows-1252)"/>
                        </a:rPr>
                        <a:t>143</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10001111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Unused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3" tooltip="ASCII Code 175 (Windows-1252)"/>
                        </a:rPr>
                        <a:t>175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10101111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Spacing macron - overline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4" tooltip="ASCII Code 207 (Windows-1252)"/>
                        </a:rPr>
                        <a:t>207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11001111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Ï</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I with diaeresis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5" tooltip="ASCII Code 239 (Windows-1252)"/>
                        </a:rPr>
                        <a:t>239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11101111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ï</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i with diaeresis</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811297031"/>
                  </a:ext>
                </a:extLst>
              </a:tr>
              <a:tr h="192474">
                <a:tc>
                  <a:txBody>
                    <a:bodyPr/>
                    <a:lstStyle/>
                    <a:p>
                      <a:pPr algn="r" fontAlgn="b"/>
                      <a:r>
                        <a:rPr lang="en-ES" sz="900" u="none" strike="noStrike">
                          <a:effectLst/>
                          <a:hlinkClick r:id="rId66" tooltip="ASCII Code 144 (Windows-1252)"/>
                        </a:rPr>
                        <a:t>144</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Unused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7" tooltip="ASCII Code 176 (Windows-1252)"/>
                        </a:rPr>
                        <a:t>176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Degree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8" tooltip="ASCII Code 208 (Windows-1252)"/>
                        </a:rPr>
                        <a:t>208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Ð</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ETH</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69" tooltip="ASCII Code 240 (Windows-1252)"/>
                        </a:rPr>
                        <a:t>240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ð</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eth</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628338522"/>
                  </a:ext>
                </a:extLst>
              </a:tr>
              <a:tr h="192474">
                <a:tc>
                  <a:txBody>
                    <a:bodyPr/>
                    <a:lstStyle/>
                    <a:p>
                      <a:pPr algn="r" fontAlgn="b"/>
                      <a:r>
                        <a:rPr lang="en-ES" sz="900" u="none" strike="noStrike">
                          <a:effectLst/>
                          <a:hlinkClick r:id="rId70" tooltip="ASCII Code 145 (Windows-1252)"/>
                        </a:rPr>
                        <a:t>145</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Left single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1" tooltip="ASCII Code 177 (Windows-1252)"/>
                        </a:rPr>
                        <a:t>177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Plus-or-minus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2" tooltip="ASCII Code 209 (Windows-1252)"/>
                        </a:rPr>
                        <a:t>209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Ñ</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N with tilde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3" tooltip="ASCII Code 241 (Windows-1252)"/>
                        </a:rPr>
                        <a:t>241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ñ</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n with tilde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031411975"/>
                  </a:ext>
                </a:extLst>
              </a:tr>
              <a:tr h="192474">
                <a:tc>
                  <a:txBody>
                    <a:bodyPr/>
                    <a:lstStyle/>
                    <a:p>
                      <a:pPr algn="r" fontAlgn="b"/>
                      <a:r>
                        <a:rPr lang="en-ES" sz="900" u="none" strike="noStrike">
                          <a:effectLst/>
                          <a:hlinkClick r:id="rId74" tooltip="ASCII Code 146 (Windows-1252)"/>
                        </a:rPr>
                        <a:t>146</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Right single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5" tooltip="ASCII Code 178 (Windows-1252)"/>
                        </a:rPr>
                        <a:t>178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²</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Superscript two - squared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6" tooltip="ASCII Code 210 (Windows-1252)"/>
                        </a:rPr>
                        <a:t>210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Ò</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grave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7" tooltip="ASCII Code 242 (Windows-1252)"/>
                        </a:rPr>
                        <a:t>242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ò</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grave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223677856"/>
                  </a:ext>
                </a:extLst>
              </a:tr>
              <a:tr h="192474">
                <a:tc>
                  <a:txBody>
                    <a:bodyPr/>
                    <a:lstStyle/>
                    <a:p>
                      <a:pPr algn="r" fontAlgn="b"/>
                      <a:r>
                        <a:rPr lang="en-ES" sz="900" u="none" strike="noStrike">
                          <a:effectLst/>
                          <a:hlinkClick r:id="rId78" tooltip="ASCII Code 147 (Windows-1252)"/>
                        </a:rPr>
                        <a:t>147</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Left double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79" tooltip="ASCII Code 179 (Windows-1252)"/>
                        </a:rPr>
                        <a:t>179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³</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Superscript three - cubed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0" tooltip="ASCII Code 211 (Windows-1252)"/>
                        </a:rPr>
                        <a:t>211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Ó</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1" tooltip="ASCII Code 243 (Windows-1252)"/>
                        </a:rPr>
                        <a:t>243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ó</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848607715"/>
                  </a:ext>
                </a:extLst>
              </a:tr>
              <a:tr h="192474">
                <a:tc>
                  <a:txBody>
                    <a:bodyPr/>
                    <a:lstStyle/>
                    <a:p>
                      <a:pPr algn="r" fontAlgn="b"/>
                      <a:r>
                        <a:rPr lang="en-ES" sz="900" u="none" strike="noStrike">
                          <a:effectLst/>
                          <a:hlinkClick r:id="rId82" tooltip="ASCII Code 148 (Windows-1252)"/>
                        </a:rPr>
                        <a:t>148</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Right double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3" tooltip="ASCII Code 180 (Windows-1252)"/>
                        </a:rPr>
                        <a:t>180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Acute accent - spacing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4" tooltip="ASCII Code 212 (Windows-1252)"/>
                        </a:rPr>
                        <a:t>212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Ô</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circumflex</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5" tooltip="ASCII Code 244 (Windows-1252)"/>
                        </a:rPr>
                        <a:t>244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ô</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circumflex</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308227591"/>
                  </a:ext>
                </a:extLst>
              </a:tr>
              <a:tr h="192474">
                <a:tc>
                  <a:txBody>
                    <a:bodyPr/>
                    <a:lstStyle/>
                    <a:p>
                      <a:pPr algn="r" fontAlgn="b"/>
                      <a:r>
                        <a:rPr lang="en-ES" sz="900" u="none" strike="noStrike">
                          <a:effectLst/>
                          <a:hlinkClick r:id="rId86" tooltip="ASCII Code 149 (Windows-1252)"/>
                        </a:rPr>
                        <a:t>149</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Bullet</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7" tooltip="ASCII Code 181 (Windows-1252)"/>
                        </a:rPr>
                        <a:t>181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µ</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Micro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8" tooltip="ASCII Code 213 (Windows-1252)"/>
                        </a:rPr>
                        <a:t>213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Õ</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tilde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89" tooltip="ASCII Code 245 (Windows-1252)"/>
                        </a:rPr>
                        <a:t>245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õ</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tilde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147041234"/>
                  </a:ext>
                </a:extLst>
              </a:tr>
              <a:tr h="192474">
                <a:tc>
                  <a:txBody>
                    <a:bodyPr/>
                    <a:lstStyle/>
                    <a:p>
                      <a:pPr algn="r" fontAlgn="b"/>
                      <a:r>
                        <a:rPr lang="en-ES" sz="900" u="none" strike="noStrike">
                          <a:effectLst/>
                          <a:hlinkClick r:id="rId90" tooltip="ASCII Code 150 (Windows-1252)"/>
                        </a:rPr>
                        <a:t>150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En dash</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1" tooltip="ASCII Code 182 (Windows-1252)"/>
                        </a:rPr>
                        <a:t>182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Pilcrow sign - paragraph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2" tooltip="ASCII Code 214 (Windows-1252)"/>
                        </a:rPr>
                        <a:t>214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Ö</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diaeresis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3" tooltip="ASCII Code 246 (Windows-1252)"/>
                        </a:rPr>
                        <a:t>246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ö</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diaeresis</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220457858"/>
                  </a:ext>
                </a:extLst>
              </a:tr>
              <a:tr h="192474">
                <a:tc>
                  <a:txBody>
                    <a:bodyPr/>
                    <a:lstStyle/>
                    <a:p>
                      <a:pPr algn="r" fontAlgn="b"/>
                      <a:r>
                        <a:rPr lang="en-ES" sz="900" u="none" strike="noStrike">
                          <a:effectLst/>
                          <a:hlinkClick r:id="rId94" tooltip="ASCII Code 151 (Windows-1252)"/>
                        </a:rPr>
                        <a:t>151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Em dash</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5" tooltip="ASCII Code 183 (Windows-1252)"/>
                        </a:rPr>
                        <a:t>183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Middle dot - Georgian comma</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6" tooltip="ASCII Code 215 (Windows-1252)"/>
                        </a:rPr>
                        <a:t>215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Multiplication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7" tooltip="ASCII Code 247 (Windows-1252)"/>
                        </a:rPr>
                        <a:t>247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11110111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Division sign</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102782341"/>
                  </a:ext>
                </a:extLst>
              </a:tr>
              <a:tr h="192474">
                <a:tc>
                  <a:txBody>
                    <a:bodyPr/>
                    <a:lstStyle/>
                    <a:p>
                      <a:pPr algn="r" fontAlgn="b"/>
                      <a:r>
                        <a:rPr lang="en-ES" sz="900" u="none" strike="noStrike">
                          <a:effectLst/>
                          <a:hlinkClick r:id="rId98" tooltip="ASCII Code 152 (Windows-1252)"/>
                        </a:rPr>
                        <a:t>152</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Small tilde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99" tooltip="ASCII Code 184 (Windows-1252)"/>
                        </a:rPr>
                        <a:t>184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Spacing cedilla</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0" tooltip="ASCII Code 216 (Windows-1252)"/>
                        </a:rPr>
                        <a:t>216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Ø</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O with slash</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1" tooltip="ASCII Code 248 (Windows-1252)"/>
                        </a:rPr>
                        <a:t>248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11111000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ø</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o with slash</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101825995"/>
                  </a:ext>
                </a:extLst>
              </a:tr>
              <a:tr h="192474">
                <a:tc>
                  <a:txBody>
                    <a:bodyPr/>
                    <a:lstStyle/>
                    <a:p>
                      <a:pPr algn="r" fontAlgn="b"/>
                      <a:r>
                        <a:rPr lang="en-ES" sz="900" u="none" strike="noStrike">
                          <a:effectLst/>
                          <a:hlinkClick r:id="rId102" tooltip="ASCII Code 153 (Windows-1252)"/>
                        </a:rPr>
                        <a:t>153</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Trade mark sign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3" tooltip="ASCII Code 185 (Windows-1252)"/>
                        </a:rPr>
                        <a:t>185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¹</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Superscript one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4" tooltip="ASCII Code 217 (Windows-1252)"/>
                        </a:rPr>
                        <a:t>217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Ù</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U with grave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5" tooltip="ASCII Code 249 (Windows-1252)"/>
                        </a:rPr>
                        <a:t>249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11111001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ù</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u with grave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4247179807"/>
                  </a:ext>
                </a:extLst>
              </a:tr>
              <a:tr h="192474">
                <a:tc>
                  <a:txBody>
                    <a:bodyPr/>
                    <a:lstStyle/>
                    <a:p>
                      <a:pPr algn="r" fontAlgn="b"/>
                      <a:r>
                        <a:rPr lang="en-ES" sz="900" u="none" strike="noStrike">
                          <a:effectLst/>
                          <a:hlinkClick r:id="rId106" tooltip="ASCII Code 154 (Windows-1252)"/>
                        </a:rPr>
                        <a:t>154</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š</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S with caron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7" tooltip="ASCII Code 186 (Windows-1252)"/>
                        </a:rPr>
                        <a:t>186</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º</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Masculine ordinal indicator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8" tooltip="ASCII Code 218 (Windows-1252)"/>
                        </a:rPr>
                        <a:t>218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Ú</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U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09" tooltip="ASCII Code 250 (Windows-1252)"/>
                        </a:rPr>
                        <a:t>250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11111010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ú</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u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174984598"/>
                  </a:ext>
                </a:extLst>
              </a:tr>
              <a:tr h="192474">
                <a:tc>
                  <a:txBody>
                    <a:bodyPr/>
                    <a:lstStyle/>
                    <a:p>
                      <a:pPr algn="r" fontAlgn="b"/>
                      <a:r>
                        <a:rPr lang="en-ES" sz="900" u="none" strike="noStrike">
                          <a:effectLst/>
                          <a:hlinkClick r:id="rId110" tooltip="ASCII Code 155 (Windows-1252)"/>
                        </a:rPr>
                        <a:t>155</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Single right-pointing angle quotation mark</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1" tooltip="ASCII Code 187 (Windows-1252)"/>
                        </a:rPr>
                        <a:t>187</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Right double angle quotes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2" tooltip="ASCII Code 219 (Windows-1252)"/>
                        </a:rPr>
                        <a:t>219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Û</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U with circumflex</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3" tooltip="ASCII Code 251 (Windows-1252)"/>
                        </a:rPr>
                        <a:t>251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11111011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û</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u with circumflex</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50748724"/>
                  </a:ext>
                </a:extLst>
              </a:tr>
              <a:tr h="192474">
                <a:tc>
                  <a:txBody>
                    <a:bodyPr/>
                    <a:lstStyle/>
                    <a:p>
                      <a:pPr algn="r" fontAlgn="b"/>
                      <a:r>
                        <a:rPr lang="en-ES" sz="900" u="none" strike="noStrike">
                          <a:effectLst/>
                          <a:hlinkClick r:id="rId114" tooltip="ASCII Code 156 (Windows-1252)"/>
                        </a:rPr>
                        <a:t>156</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œ</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ligature oe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5" tooltip="ASCII Code 188 (Windows-1252)"/>
                        </a:rPr>
                        <a:t>188</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¼</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Fraction one quarter</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6" tooltip="ASCII Code 220 (Windows-1252)"/>
                        </a:rPr>
                        <a:t>220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Ü</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U with diaeresis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7" tooltip="ASCII Code 252 (Windows-1252)"/>
                        </a:rPr>
                        <a:t>252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11111100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ü</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u with diaeresis</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183994511"/>
                  </a:ext>
                </a:extLst>
              </a:tr>
              <a:tr h="192474">
                <a:tc>
                  <a:txBody>
                    <a:bodyPr/>
                    <a:lstStyle/>
                    <a:p>
                      <a:pPr algn="r" fontAlgn="b"/>
                      <a:r>
                        <a:rPr lang="en-ES" sz="900" u="none" strike="noStrike">
                          <a:effectLst/>
                          <a:hlinkClick r:id="rId118" tooltip="ASCII Code 157 (Windows-1252)"/>
                        </a:rPr>
                        <a:t>157</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Unused</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19" tooltip="ASCII Code 189 (Windows-1252)"/>
                        </a:rPr>
                        <a:t>189</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½</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Fraction one half</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0" tooltip="ASCII Code 221 (Windows-1252)"/>
                        </a:rPr>
                        <a:t>221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Ý</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Y with acute</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1" tooltip="ASCII Code 253 (Windows-1252)"/>
                        </a:rPr>
                        <a:t>253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11111101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ý</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y with acute</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571441217"/>
                  </a:ext>
                </a:extLst>
              </a:tr>
              <a:tr h="192474">
                <a:tc>
                  <a:txBody>
                    <a:bodyPr/>
                    <a:lstStyle/>
                    <a:p>
                      <a:pPr algn="r" fontAlgn="b"/>
                      <a:r>
                        <a:rPr lang="en-ES" sz="900" u="none" strike="noStrike">
                          <a:effectLst/>
                          <a:hlinkClick r:id="rId122" tooltip="ASCII Code 158 (Windows-1252)"/>
                        </a:rPr>
                        <a:t>158</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ž</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z with caron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3" tooltip="ASCII Code 190 (Windows-1252)"/>
                        </a:rPr>
                        <a:t>190</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¾</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Fraction three quarters</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4" tooltip="ASCII Code 222 (Windows-1252)"/>
                        </a:rPr>
                        <a:t>222</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Þ</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capital letter THORN</a:t>
                      </a:r>
                      <a:endParaRPr lang="en-GB" sz="900" b="0" i="0" u="none" strike="noStrike">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5" tooltip="ASCII Code 254 (Windows-1252)"/>
                        </a:rPr>
                        <a:t>254</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11111110</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þ</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Latin small letter thorn</a:t>
                      </a:r>
                      <a:endParaRPr lang="en-GB" sz="900" b="0" i="0" u="none" strike="noStrike">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357912706"/>
                  </a:ext>
                </a:extLst>
              </a:tr>
              <a:tr h="192474">
                <a:tc>
                  <a:txBody>
                    <a:bodyPr/>
                    <a:lstStyle/>
                    <a:p>
                      <a:pPr algn="r" fontAlgn="b"/>
                      <a:r>
                        <a:rPr lang="en-ES" sz="900" u="none" strike="noStrike">
                          <a:effectLst/>
                          <a:hlinkClick r:id="rId126" tooltip="ASCII Code 159 (Windows-1252)"/>
                        </a:rPr>
                        <a:t>159</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10011111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Ÿ</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Latin capital letter Y with diaeresis</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7" tooltip="ASCII Code 191 (Windows-1252)"/>
                        </a:rPr>
                        <a:t>191</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10111111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ES" sz="900" u="none" strike="noStrike">
                          <a:effectLst/>
                        </a:rPr>
                        <a:t>¿</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Inverted question mark</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8" tooltip="ASCII Code 223 (Windows-1252)"/>
                        </a:rPr>
                        <a:t>223</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11011111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ß</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Latin small letter sharp s - </a:t>
                      </a:r>
                      <a:r>
                        <a:rPr lang="en-GB" sz="900" u="none" strike="noStrike" dirty="0" err="1">
                          <a:effectLst/>
                        </a:rPr>
                        <a:t>ess</a:t>
                      </a:r>
                      <a:r>
                        <a:rPr lang="en-GB" sz="900" u="none" strike="noStrike" dirty="0">
                          <a:effectLst/>
                        </a:rPr>
                        <a:t>-zed</a:t>
                      </a:r>
                      <a:endParaRPr lang="en-GB" sz="900" b="0" i="0" u="none" strike="noStrike" dirty="0">
                        <a:solidFill>
                          <a:srgbClr val="000000"/>
                        </a:solidFill>
                        <a:effectLst/>
                        <a:latin typeface="Calibri" panose="020F0502020204030204" pitchFamily="34" charset="0"/>
                      </a:endParaRPr>
                    </a:p>
                  </a:txBody>
                  <a:tcPr marL="2271" marR="2271" marT="2271" marB="0" anchor="b">
                    <a:lnR w="12700" cap="flat" cmpd="sng" algn="ctr">
                      <a:solidFill>
                        <a:schemeClr val="tx1"/>
                      </a:solidFill>
                      <a:prstDash val="solid"/>
                      <a:round/>
                      <a:headEnd type="none" w="med" len="med"/>
                      <a:tailEnd type="none" w="med" len="med"/>
                    </a:lnR>
                  </a:tcPr>
                </a:tc>
                <a:tc>
                  <a:txBody>
                    <a:bodyPr/>
                    <a:lstStyle/>
                    <a:p>
                      <a:pPr algn="r" fontAlgn="b"/>
                      <a:r>
                        <a:rPr lang="en-ES" sz="900" u="none" strike="noStrike">
                          <a:effectLst/>
                          <a:hlinkClick r:id="rId129" tooltip="ASCII Code 255 (Windows-1252)"/>
                        </a:rPr>
                        <a:t>255</a:t>
                      </a:r>
                      <a:endParaRPr lang="en-ES" sz="900" b="0" i="0" u="none" strike="noStrike">
                        <a:solidFill>
                          <a:srgbClr val="000000"/>
                        </a:solidFill>
                        <a:effectLst/>
                        <a:latin typeface="Calibri" panose="020F0502020204030204" pitchFamily="34" charset="0"/>
                      </a:endParaRPr>
                    </a:p>
                  </a:txBody>
                  <a:tcPr marL="2271" marR="2271" marT="2271" marB="0" anchor="b">
                    <a:lnL w="12700" cap="flat" cmpd="sng" algn="ctr">
                      <a:solidFill>
                        <a:schemeClr val="tx1"/>
                      </a:solidFill>
                      <a:prstDash val="solid"/>
                      <a:round/>
                      <a:headEnd type="none" w="med" len="med"/>
                      <a:tailEnd type="none" w="med" len="med"/>
                    </a:lnL>
                  </a:tcPr>
                </a:tc>
                <a:tc>
                  <a:txBody>
                    <a:bodyPr/>
                    <a:lstStyle/>
                    <a:p>
                      <a:pPr algn="l" fontAlgn="b"/>
                      <a:r>
                        <a:rPr lang="en-ES" sz="900" u="none" strike="noStrike">
                          <a:effectLst/>
                        </a:rPr>
                        <a:t>11111111</a:t>
                      </a:r>
                      <a:endParaRPr lang="en-ES"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a:effectLst/>
                        </a:rPr>
                        <a:t>ÿ</a:t>
                      </a:r>
                      <a:endParaRPr lang="en-GB" sz="900" b="0" i="0" u="none" strike="noStrike">
                        <a:solidFill>
                          <a:srgbClr val="000000"/>
                        </a:solidFill>
                        <a:effectLst/>
                        <a:latin typeface="Calibri" panose="020F0502020204030204" pitchFamily="34" charset="0"/>
                      </a:endParaRPr>
                    </a:p>
                  </a:txBody>
                  <a:tcPr marL="2271" marR="2271" marT="2271" marB="0" anchor="b"/>
                </a:tc>
                <a:tc>
                  <a:txBody>
                    <a:bodyPr/>
                    <a:lstStyle/>
                    <a:p>
                      <a:pPr algn="l" fontAlgn="b"/>
                      <a:r>
                        <a:rPr lang="en-GB" sz="900" u="none" strike="noStrike" dirty="0">
                          <a:effectLst/>
                        </a:rPr>
                        <a:t>Latin small letter y with diaeresis</a:t>
                      </a:r>
                      <a:endParaRPr lang="en-GB" sz="900" b="0" i="0" u="none" strike="noStrike" dirty="0">
                        <a:solidFill>
                          <a:srgbClr val="000000"/>
                        </a:solidFill>
                        <a:effectLst/>
                        <a:latin typeface="Calibri" panose="020F0502020204030204" pitchFamily="34" charset="0"/>
                      </a:endParaRPr>
                    </a:p>
                  </a:txBody>
                  <a:tcPr marL="2271" marR="2271" marT="2271" marB="0" anchor="b"/>
                </a:tc>
                <a:extLst>
                  <a:ext uri="{0D108BD9-81ED-4DB2-BD59-A6C34878D82A}">
                    <a16:rowId xmlns:a16="http://schemas.microsoft.com/office/drawing/2014/main" val="2184406027"/>
                  </a:ext>
                </a:extLst>
              </a:tr>
            </a:tbl>
          </a:graphicData>
        </a:graphic>
      </p:graphicFrame>
    </p:spTree>
    <p:extLst>
      <p:ext uri="{BB962C8B-B14F-4D97-AF65-F5344CB8AC3E}">
        <p14:creationId xmlns:p14="http://schemas.microsoft.com/office/powerpoint/2010/main" val="2988283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0133D5-5968-06EC-2DB7-F6255F3A999C}"/>
              </a:ext>
            </a:extLst>
          </p:cNvPr>
          <p:cNvSpPr txBox="1"/>
          <p:nvPr/>
        </p:nvSpPr>
        <p:spPr>
          <a:xfrm>
            <a:off x="0" y="156733"/>
            <a:ext cx="12192000" cy="5693866"/>
          </a:xfrm>
          <a:prstGeom prst="rect">
            <a:avLst/>
          </a:prstGeom>
          <a:noFill/>
        </p:spPr>
        <p:txBody>
          <a:bodyPr wrap="square" rtlCol="0">
            <a:spAutoFit/>
          </a:bodyPr>
          <a:lstStyle/>
          <a:p>
            <a:r>
              <a:rPr lang="en-US" sz="2800" dirty="0"/>
              <a:t>There are many variations of ASCII code:</a:t>
            </a:r>
          </a:p>
          <a:p>
            <a:r>
              <a:rPr lang="en-US" sz="2800" dirty="0"/>
              <a:t>- ISO-8859-1 (or the modification ISO-8859-15) (the most used one)</a:t>
            </a:r>
          </a:p>
          <a:p>
            <a:r>
              <a:rPr lang="en-US" sz="2800" dirty="0"/>
              <a:t>- Windows-1252 (the one I showed you before)</a:t>
            </a:r>
          </a:p>
          <a:p>
            <a:r>
              <a:rPr lang="en-US" sz="2800" dirty="0"/>
              <a:t>- ISO-8859-2 for Eastern European languages using the Latin script</a:t>
            </a:r>
          </a:p>
          <a:p>
            <a:r>
              <a:rPr lang="en-US" sz="2800" dirty="0"/>
              <a:t>- ISO-8859-5 for languages using the Cyrillic script</a:t>
            </a:r>
          </a:p>
          <a:p>
            <a:r>
              <a:rPr lang="en-US" sz="2800" dirty="0"/>
              <a:t>- … (many more)</a:t>
            </a:r>
          </a:p>
          <a:p>
            <a:endParaRPr lang="en-US" sz="2800" dirty="0"/>
          </a:p>
          <a:p>
            <a:r>
              <a:rPr lang="en-US" sz="2800" dirty="0"/>
              <a:t>Later a new encoding system, called Unicode, was introduced. It can encode all languages' characters. There are three Unicode encodings:</a:t>
            </a:r>
          </a:p>
          <a:p>
            <a:r>
              <a:rPr lang="en-US" sz="2800" dirty="0"/>
              <a:t>- </a:t>
            </a:r>
            <a:r>
              <a:rPr lang="en-US" sz="2800" dirty="0" err="1"/>
              <a:t>UTF8</a:t>
            </a:r>
            <a:r>
              <a:rPr lang="en-US" sz="2800" dirty="0"/>
              <a:t> : uses 8 bits like ASCII, so it is compatible, the first 128 characters are equal</a:t>
            </a:r>
          </a:p>
          <a:p>
            <a:r>
              <a:rPr lang="en-US" sz="2800" dirty="0"/>
              <a:t>(please go and check it). Nowadays almost all texts are encoded using </a:t>
            </a:r>
            <a:r>
              <a:rPr lang="en-US" sz="2800" dirty="0" err="1"/>
              <a:t>UTF8</a:t>
            </a:r>
            <a:endParaRPr lang="en-US" sz="2800" dirty="0"/>
          </a:p>
          <a:p>
            <a:r>
              <a:rPr lang="en-US" sz="2800" dirty="0"/>
              <a:t>- </a:t>
            </a:r>
            <a:r>
              <a:rPr lang="en-US" sz="2800" dirty="0" err="1"/>
              <a:t>UTF16</a:t>
            </a:r>
            <a:r>
              <a:rPr lang="en-US" sz="2800" dirty="0"/>
              <a:t>: uses 16 bits</a:t>
            </a:r>
          </a:p>
          <a:p>
            <a:r>
              <a:rPr lang="en-US" sz="2800" dirty="0"/>
              <a:t>- </a:t>
            </a:r>
            <a:r>
              <a:rPr lang="en-US" sz="2800" dirty="0" err="1"/>
              <a:t>UTF32</a:t>
            </a:r>
            <a:r>
              <a:rPr lang="en-US" sz="2800" dirty="0"/>
              <a:t>: uses 32 bits</a:t>
            </a:r>
          </a:p>
        </p:txBody>
      </p:sp>
    </p:spTree>
    <p:extLst>
      <p:ext uri="{BB962C8B-B14F-4D97-AF65-F5344CB8AC3E}">
        <p14:creationId xmlns:p14="http://schemas.microsoft.com/office/powerpoint/2010/main" val="1576414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A6E0D6-2486-0B5A-E9F7-C1D38BA95AFE}"/>
              </a:ext>
            </a:extLst>
          </p:cNvPr>
          <p:cNvSpPr txBox="1"/>
          <p:nvPr/>
        </p:nvSpPr>
        <p:spPr>
          <a:xfrm>
            <a:off x="573386" y="375036"/>
            <a:ext cx="5522614" cy="2554545"/>
          </a:xfrm>
          <a:prstGeom prst="rect">
            <a:avLst/>
          </a:prstGeom>
          <a:noFill/>
        </p:spPr>
        <p:txBody>
          <a:bodyPr wrap="square" rtlCol="0">
            <a:spAutoFit/>
          </a:bodyPr>
          <a:lstStyle/>
          <a:p>
            <a:r>
              <a:rPr lang="en-US" sz="3200" dirty="0"/>
              <a:t>Questions:</a:t>
            </a:r>
          </a:p>
          <a:p>
            <a:r>
              <a:rPr lang="en-US" sz="3200" dirty="0"/>
              <a:t>In ASCII code</a:t>
            </a:r>
          </a:p>
          <a:p>
            <a:r>
              <a:rPr lang="en-US" sz="3200" dirty="0"/>
              <a:t>How many bytes do I need to store:</a:t>
            </a:r>
          </a:p>
          <a:p>
            <a:r>
              <a:rPr lang="en-US" sz="3200" dirty="0"/>
              <a:t>"A"?</a:t>
            </a:r>
          </a:p>
        </p:txBody>
      </p:sp>
      <p:sp>
        <p:nvSpPr>
          <p:cNvPr id="4" name="TextBox 3">
            <a:extLst>
              <a:ext uri="{FF2B5EF4-FFF2-40B4-BE49-F238E27FC236}">
                <a16:creationId xmlns:a16="http://schemas.microsoft.com/office/drawing/2014/main" id="{9F550E9F-4562-E70F-72BA-02BC34B1B5BA}"/>
              </a:ext>
            </a:extLst>
          </p:cNvPr>
          <p:cNvSpPr txBox="1"/>
          <p:nvPr/>
        </p:nvSpPr>
        <p:spPr>
          <a:xfrm>
            <a:off x="573386" y="2929581"/>
            <a:ext cx="5522614" cy="584775"/>
          </a:xfrm>
          <a:prstGeom prst="rect">
            <a:avLst/>
          </a:prstGeom>
          <a:noFill/>
        </p:spPr>
        <p:txBody>
          <a:bodyPr wrap="square" rtlCol="0">
            <a:spAutoFit/>
          </a:bodyPr>
          <a:lstStyle/>
          <a:p>
            <a:r>
              <a:rPr lang="en-US" sz="3200" dirty="0"/>
              <a:t>"1"?</a:t>
            </a:r>
          </a:p>
        </p:txBody>
      </p:sp>
      <p:sp>
        <p:nvSpPr>
          <p:cNvPr id="5" name="TextBox 4">
            <a:extLst>
              <a:ext uri="{FF2B5EF4-FFF2-40B4-BE49-F238E27FC236}">
                <a16:creationId xmlns:a16="http://schemas.microsoft.com/office/drawing/2014/main" id="{174FFF7E-C512-A773-8CD2-1F914700DD47}"/>
              </a:ext>
            </a:extLst>
          </p:cNvPr>
          <p:cNvSpPr txBox="1"/>
          <p:nvPr/>
        </p:nvSpPr>
        <p:spPr>
          <a:xfrm>
            <a:off x="573386" y="3514356"/>
            <a:ext cx="5522614" cy="584775"/>
          </a:xfrm>
          <a:prstGeom prst="rect">
            <a:avLst/>
          </a:prstGeom>
          <a:noFill/>
        </p:spPr>
        <p:txBody>
          <a:bodyPr wrap="square" rtlCol="0">
            <a:spAutoFit/>
          </a:bodyPr>
          <a:lstStyle/>
          <a:p>
            <a:r>
              <a:rPr lang="en-US" sz="3200" dirty="0"/>
              <a:t>"AB"?</a:t>
            </a:r>
          </a:p>
        </p:txBody>
      </p:sp>
      <p:sp>
        <p:nvSpPr>
          <p:cNvPr id="6" name="TextBox 5">
            <a:extLst>
              <a:ext uri="{FF2B5EF4-FFF2-40B4-BE49-F238E27FC236}">
                <a16:creationId xmlns:a16="http://schemas.microsoft.com/office/drawing/2014/main" id="{3CF491CE-B9E3-9F0A-98CC-5733C50A651E}"/>
              </a:ext>
            </a:extLst>
          </p:cNvPr>
          <p:cNvSpPr txBox="1"/>
          <p:nvPr/>
        </p:nvSpPr>
        <p:spPr>
          <a:xfrm>
            <a:off x="573386" y="4099131"/>
            <a:ext cx="5522614" cy="584775"/>
          </a:xfrm>
          <a:prstGeom prst="rect">
            <a:avLst/>
          </a:prstGeom>
          <a:noFill/>
        </p:spPr>
        <p:txBody>
          <a:bodyPr wrap="square" rtlCol="0">
            <a:spAutoFit/>
          </a:bodyPr>
          <a:lstStyle/>
          <a:p>
            <a:r>
              <a:rPr lang="en-US" sz="3200" dirty="0"/>
              <a:t>"11"?</a:t>
            </a:r>
          </a:p>
        </p:txBody>
      </p:sp>
      <p:sp>
        <p:nvSpPr>
          <p:cNvPr id="7" name="TextBox 6">
            <a:extLst>
              <a:ext uri="{FF2B5EF4-FFF2-40B4-BE49-F238E27FC236}">
                <a16:creationId xmlns:a16="http://schemas.microsoft.com/office/drawing/2014/main" id="{9BB55DA9-B808-288A-0057-85FFF70B5E1A}"/>
              </a:ext>
            </a:extLst>
          </p:cNvPr>
          <p:cNvSpPr txBox="1"/>
          <p:nvPr/>
        </p:nvSpPr>
        <p:spPr>
          <a:xfrm>
            <a:off x="573386" y="4683906"/>
            <a:ext cx="5522614" cy="584775"/>
          </a:xfrm>
          <a:prstGeom prst="rect">
            <a:avLst/>
          </a:prstGeom>
          <a:noFill/>
        </p:spPr>
        <p:txBody>
          <a:bodyPr wrap="square" rtlCol="0">
            <a:spAutoFit/>
          </a:bodyPr>
          <a:lstStyle/>
          <a:p>
            <a:r>
              <a:rPr lang="en-US" sz="3200" dirty="0"/>
              <a:t>"256"?</a:t>
            </a:r>
          </a:p>
        </p:txBody>
      </p:sp>
    </p:spTree>
    <p:extLst>
      <p:ext uri="{BB962C8B-B14F-4D97-AF65-F5344CB8AC3E}">
        <p14:creationId xmlns:p14="http://schemas.microsoft.com/office/powerpoint/2010/main" val="70749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C6A224-FC12-D2B0-5C3B-503F5CEA3B42}"/>
              </a:ext>
            </a:extLst>
          </p:cNvPr>
          <p:cNvSpPr txBox="1"/>
          <p:nvPr/>
        </p:nvSpPr>
        <p:spPr>
          <a:xfrm>
            <a:off x="-1" y="98322"/>
            <a:ext cx="12015019" cy="2554545"/>
          </a:xfrm>
          <a:prstGeom prst="rect">
            <a:avLst/>
          </a:prstGeom>
          <a:noFill/>
        </p:spPr>
        <p:txBody>
          <a:bodyPr wrap="square" rtlCol="0">
            <a:spAutoFit/>
          </a:bodyPr>
          <a:lstStyle/>
          <a:p>
            <a:r>
              <a:rPr lang="en-US" sz="3200" dirty="0"/>
              <a:t>This way, in a computer, data is stored in bytes (or groups of bytes).</a:t>
            </a:r>
          </a:p>
          <a:p>
            <a:r>
              <a:rPr lang="en-US" sz="3200" dirty="0"/>
              <a:t>Depending on the data we want to store, bytes will be read grouped in different numbers and interpreted differently.</a:t>
            </a:r>
          </a:p>
          <a:p>
            <a:r>
              <a:rPr lang="en-US" sz="3200" dirty="0"/>
              <a:t>So, when a computer reads data, its "type" must be specified. Here some examples:</a:t>
            </a:r>
          </a:p>
        </p:txBody>
      </p:sp>
      <p:graphicFrame>
        <p:nvGraphicFramePr>
          <p:cNvPr id="3" name="Table 2">
            <a:extLst>
              <a:ext uri="{FF2B5EF4-FFF2-40B4-BE49-F238E27FC236}">
                <a16:creationId xmlns:a16="http://schemas.microsoft.com/office/drawing/2014/main" id="{CECE2D54-C631-F1AA-18EC-C766DC271D55}"/>
              </a:ext>
            </a:extLst>
          </p:cNvPr>
          <p:cNvGraphicFramePr>
            <a:graphicFrameLocks noGrp="1"/>
          </p:cNvGraphicFramePr>
          <p:nvPr>
            <p:extLst>
              <p:ext uri="{D42A27DB-BD31-4B8C-83A1-F6EECF244321}">
                <p14:modId xmlns:p14="http://schemas.microsoft.com/office/powerpoint/2010/main" val="1460016638"/>
              </p:ext>
            </p:extLst>
          </p:nvPr>
        </p:nvGraphicFramePr>
        <p:xfrm>
          <a:off x="78660" y="2652867"/>
          <a:ext cx="11556179" cy="2225040"/>
        </p:xfrm>
        <a:graphic>
          <a:graphicData uri="http://schemas.openxmlformats.org/drawingml/2006/table">
            <a:tbl>
              <a:tblPr firstRow="1">
                <a:tableStyleId>{616DA210-FB5B-4158-B5E0-FEB733F419BA}</a:tableStyleId>
              </a:tblPr>
              <a:tblGrid>
                <a:gridCol w="2009058">
                  <a:extLst>
                    <a:ext uri="{9D8B030D-6E8A-4147-A177-3AD203B41FA5}">
                      <a16:colId xmlns:a16="http://schemas.microsoft.com/office/drawing/2014/main" val="1768591363"/>
                    </a:ext>
                  </a:extLst>
                </a:gridCol>
                <a:gridCol w="747251">
                  <a:extLst>
                    <a:ext uri="{9D8B030D-6E8A-4147-A177-3AD203B41FA5}">
                      <a16:colId xmlns:a16="http://schemas.microsoft.com/office/drawing/2014/main" val="3102569979"/>
                    </a:ext>
                  </a:extLst>
                </a:gridCol>
                <a:gridCol w="8799870">
                  <a:extLst>
                    <a:ext uri="{9D8B030D-6E8A-4147-A177-3AD203B41FA5}">
                      <a16:colId xmlns:a16="http://schemas.microsoft.com/office/drawing/2014/main" val="4272291977"/>
                    </a:ext>
                  </a:extLst>
                </a:gridCol>
              </a:tblGrid>
              <a:tr h="370840">
                <a:tc>
                  <a:txBody>
                    <a:bodyPr/>
                    <a:lstStyle/>
                    <a:p>
                      <a:r>
                        <a:rPr lang="en-US" dirty="0"/>
                        <a:t>name of the type</a:t>
                      </a:r>
                    </a:p>
                  </a:txBody>
                  <a:tcPr/>
                </a:tc>
                <a:tc>
                  <a:txBody>
                    <a:bodyPr/>
                    <a:lstStyle/>
                    <a:p>
                      <a:r>
                        <a:rPr lang="en-US" dirty="0"/>
                        <a:t>bytes</a:t>
                      </a:r>
                    </a:p>
                  </a:txBody>
                  <a:tcPr/>
                </a:tc>
                <a:tc>
                  <a:txBody>
                    <a:bodyPr/>
                    <a:lstStyle/>
                    <a:p>
                      <a:r>
                        <a:rPr lang="en-US" dirty="0"/>
                        <a:t>interpreting the bits</a:t>
                      </a:r>
                    </a:p>
                  </a:txBody>
                  <a:tcPr/>
                </a:tc>
                <a:extLst>
                  <a:ext uri="{0D108BD9-81ED-4DB2-BD59-A6C34878D82A}">
                    <a16:rowId xmlns:a16="http://schemas.microsoft.com/office/drawing/2014/main" val="27362067"/>
                  </a:ext>
                </a:extLst>
              </a:tr>
              <a:tr h="370840">
                <a:tc>
                  <a:txBody>
                    <a:bodyPr/>
                    <a:lstStyle/>
                    <a:p>
                      <a:r>
                        <a:rPr lang="en-US" dirty="0"/>
                        <a:t>char</a:t>
                      </a:r>
                    </a:p>
                  </a:txBody>
                  <a:tcPr/>
                </a:tc>
                <a:tc>
                  <a:txBody>
                    <a:bodyPr/>
                    <a:lstStyle/>
                    <a:p>
                      <a:r>
                        <a:rPr lang="en-US" dirty="0"/>
                        <a:t>1</a:t>
                      </a:r>
                    </a:p>
                  </a:txBody>
                  <a:tcPr/>
                </a:tc>
                <a:tc>
                  <a:txBody>
                    <a:bodyPr/>
                    <a:lstStyle/>
                    <a:p>
                      <a:r>
                        <a:rPr lang="en-US" dirty="0"/>
                        <a:t>ascii or </a:t>
                      </a:r>
                      <a:r>
                        <a:rPr lang="en-US" dirty="0" err="1"/>
                        <a:t>utf8</a:t>
                      </a:r>
                      <a:r>
                        <a:rPr lang="en-US" dirty="0"/>
                        <a:t> characters</a:t>
                      </a:r>
                    </a:p>
                  </a:txBody>
                  <a:tcPr/>
                </a:tc>
                <a:extLst>
                  <a:ext uri="{0D108BD9-81ED-4DB2-BD59-A6C34878D82A}">
                    <a16:rowId xmlns:a16="http://schemas.microsoft.com/office/drawing/2014/main" val="3479118891"/>
                  </a:ext>
                </a:extLst>
              </a:tr>
              <a:tr h="370840">
                <a:tc>
                  <a:txBody>
                    <a:bodyPr/>
                    <a:lstStyle/>
                    <a:p>
                      <a:r>
                        <a:rPr lang="en-US" dirty="0" err="1"/>
                        <a:t>int32</a:t>
                      </a:r>
                      <a:r>
                        <a:rPr lang="en-US" dirty="0"/>
                        <a:t> (aka int)</a:t>
                      </a:r>
                    </a:p>
                  </a:txBody>
                  <a:tcPr/>
                </a:tc>
                <a:tc>
                  <a:txBody>
                    <a:bodyPr/>
                    <a:lstStyle/>
                    <a:p>
                      <a:r>
                        <a:rPr lang="en-US" dirty="0"/>
                        <a:t>4</a:t>
                      </a:r>
                    </a:p>
                  </a:txBody>
                  <a:tcPr/>
                </a:tc>
                <a:tc>
                  <a:txBody>
                    <a:bodyPr/>
                    <a:lstStyle/>
                    <a:p>
                      <a:r>
                        <a:rPr lang="en-US" dirty="0"/>
                        <a:t>integer numbers from -2 147 483 648   to   2 147 483 647</a:t>
                      </a:r>
                    </a:p>
                  </a:txBody>
                  <a:tcPr/>
                </a:tc>
                <a:extLst>
                  <a:ext uri="{0D108BD9-81ED-4DB2-BD59-A6C34878D82A}">
                    <a16:rowId xmlns:a16="http://schemas.microsoft.com/office/drawing/2014/main" val="4256243622"/>
                  </a:ext>
                </a:extLst>
              </a:tr>
              <a:tr h="370840">
                <a:tc>
                  <a:txBody>
                    <a:bodyPr/>
                    <a:lstStyle/>
                    <a:p>
                      <a:r>
                        <a:rPr lang="en-US" dirty="0" err="1"/>
                        <a:t>fp32</a:t>
                      </a:r>
                      <a:r>
                        <a:rPr lang="en-US" dirty="0"/>
                        <a:t> (aka float)</a:t>
                      </a:r>
                    </a:p>
                  </a:txBody>
                  <a:tcPr/>
                </a:tc>
                <a:tc>
                  <a:txBody>
                    <a:bodyPr/>
                    <a:lstStyle/>
                    <a:p>
                      <a:r>
                        <a:rPr lang="en-US" dirty="0"/>
                        <a:t>4</a:t>
                      </a:r>
                    </a:p>
                  </a:txBody>
                  <a:tcPr/>
                </a:tc>
                <a:tc>
                  <a:txBody>
                    <a:bodyPr/>
                    <a:lstStyle/>
                    <a:p>
                      <a:r>
                        <a:rPr lang="en-US" dirty="0"/>
                        <a:t>decimal numbers from 1.175494351 E -38  to   3.402823466 E +38 (positive or negative)</a:t>
                      </a:r>
                    </a:p>
                  </a:txBody>
                  <a:tcPr/>
                </a:tc>
                <a:extLst>
                  <a:ext uri="{0D108BD9-81ED-4DB2-BD59-A6C34878D82A}">
                    <a16:rowId xmlns:a16="http://schemas.microsoft.com/office/drawing/2014/main" val="1032282029"/>
                  </a:ext>
                </a:extLst>
              </a:tr>
              <a:tr h="370840">
                <a:tc>
                  <a:txBody>
                    <a:bodyPr/>
                    <a:lstStyle/>
                    <a:p>
                      <a:r>
                        <a:rPr lang="en-US" dirty="0" err="1"/>
                        <a:t>fp64</a:t>
                      </a:r>
                      <a:r>
                        <a:rPr lang="en-US" dirty="0"/>
                        <a:t> (aka double)</a:t>
                      </a:r>
                    </a:p>
                  </a:txBody>
                  <a:tcPr/>
                </a:tc>
                <a:tc>
                  <a:txBody>
                    <a:bodyPr/>
                    <a:lstStyle/>
                    <a:p>
                      <a:r>
                        <a:rPr lang="en-US" dirty="0"/>
                        <a:t>8</a:t>
                      </a:r>
                    </a:p>
                  </a:txBody>
                  <a:tcPr/>
                </a:tc>
                <a:tc>
                  <a:txBody>
                    <a:bodyPr/>
                    <a:lstStyle/>
                    <a:p>
                      <a:r>
                        <a:rPr lang="en-US" dirty="0"/>
                        <a:t>decimal numbers from 2.2250738585072014 E -308  to  1.7976931348623158 E +308 (- or +)</a:t>
                      </a:r>
                    </a:p>
                  </a:txBody>
                  <a:tcPr/>
                </a:tc>
                <a:extLst>
                  <a:ext uri="{0D108BD9-81ED-4DB2-BD59-A6C34878D82A}">
                    <a16:rowId xmlns:a16="http://schemas.microsoft.com/office/drawing/2014/main" val="1723202825"/>
                  </a:ext>
                </a:extLst>
              </a:tr>
              <a:tr h="370840">
                <a:tc>
                  <a:txBody>
                    <a:bodyPr/>
                    <a:lstStyle/>
                    <a:p>
                      <a:r>
                        <a:rPr lang="en-US" dirty="0"/>
                        <a:t>many more …</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86977329"/>
                  </a:ext>
                </a:extLst>
              </a:tr>
            </a:tbl>
          </a:graphicData>
        </a:graphic>
      </p:graphicFrame>
      <p:sp>
        <p:nvSpPr>
          <p:cNvPr id="5" name="TextBox 4">
            <a:extLst>
              <a:ext uri="{FF2B5EF4-FFF2-40B4-BE49-F238E27FC236}">
                <a16:creationId xmlns:a16="http://schemas.microsoft.com/office/drawing/2014/main" id="{5918B711-7AA4-B9CD-5869-AD57096D0169}"/>
              </a:ext>
            </a:extLst>
          </p:cNvPr>
          <p:cNvSpPr txBox="1"/>
          <p:nvPr/>
        </p:nvSpPr>
        <p:spPr>
          <a:xfrm>
            <a:off x="-2" y="5009535"/>
            <a:ext cx="12015019" cy="1077218"/>
          </a:xfrm>
          <a:prstGeom prst="rect">
            <a:avLst/>
          </a:prstGeom>
          <a:noFill/>
        </p:spPr>
        <p:txBody>
          <a:bodyPr wrap="square" rtlCol="0">
            <a:spAutoFit/>
          </a:bodyPr>
          <a:lstStyle/>
          <a:p>
            <a:r>
              <a:rPr lang="en-US" sz="3200" dirty="0"/>
              <a:t>Computer programmers can define their own types to be used for specific functions</a:t>
            </a:r>
          </a:p>
        </p:txBody>
      </p:sp>
    </p:spTree>
    <p:extLst>
      <p:ext uri="{BB962C8B-B14F-4D97-AF65-F5344CB8AC3E}">
        <p14:creationId xmlns:p14="http://schemas.microsoft.com/office/powerpoint/2010/main" val="3273148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9C5A5C-E6AA-A6B5-0751-873ADF1C384C}"/>
              </a:ext>
            </a:extLst>
          </p:cNvPr>
          <p:cNvSpPr txBox="1"/>
          <p:nvPr/>
        </p:nvSpPr>
        <p:spPr>
          <a:xfrm>
            <a:off x="-1" y="98322"/>
            <a:ext cx="12015019" cy="2554545"/>
          </a:xfrm>
          <a:prstGeom prst="rect">
            <a:avLst/>
          </a:prstGeom>
          <a:noFill/>
        </p:spPr>
        <p:txBody>
          <a:bodyPr wrap="square" rtlCol="0">
            <a:spAutoFit/>
          </a:bodyPr>
          <a:lstStyle/>
          <a:p>
            <a:r>
              <a:rPr lang="en-US" sz="3200" dirty="0"/>
              <a:t>This way, in a computer we find </a:t>
            </a:r>
            <a:r>
              <a:rPr lang="en-US" sz="3200" b="1" dirty="0"/>
              <a:t>storage units </a:t>
            </a:r>
            <a:r>
              <a:rPr lang="en-US" sz="3200" dirty="0"/>
              <a:t>(AKA Units or Volumes or disks or partitions or…) which store the data we use in a "none volatile" way so when we turn off the power, the data remains.</a:t>
            </a:r>
          </a:p>
          <a:p>
            <a:r>
              <a:rPr lang="en-US" sz="3200" dirty="0"/>
              <a:t>Examples of storage units are: The Hard Disk, USB </a:t>
            </a:r>
            <a:r>
              <a:rPr lang="en-US" sz="3200" dirty="0" err="1"/>
              <a:t>pendrive</a:t>
            </a:r>
            <a:r>
              <a:rPr lang="en-US" sz="3200" dirty="0"/>
              <a:t>, DVD, Network drives, etc.</a:t>
            </a:r>
          </a:p>
        </p:txBody>
      </p:sp>
      <p:sp>
        <p:nvSpPr>
          <p:cNvPr id="7" name="TextBox 6">
            <a:extLst>
              <a:ext uri="{FF2B5EF4-FFF2-40B4-BE49-F238E27FC236}">
                <a16:creationId xmlns:a16="http://schemas.microsoft.com/office/drawing/2014/main" id="{11876AC2-521D-CD28-9272-04197C6E5CE1}"/>
              </a:ext>
            </a:extLst>
          </p:cNvPr>
          <p:cNvSpPr txBox="1"/>
          <p:nvPr/>
        </p:nvSpPr>
        <p:spPr>
          <a:xfrm>
            <a:off x="1" y="3127916"/>
            <a:ext cx="12015019" cy="1077218"/>
          </a:xfrm>
          <a:prstGeom prst="rect">
            <a:avLst/>
          </a:prstGeom>
          <a:noFill/>
        </p:spPr>
        <p:txBody>
          <a:bodyPr wrap="square" rtlCol="0">
            <a:spAutoFit/>
          </a:bodyPr>
          <a:lstStyle/>
          <a:p>
            <a:r>
              <a:rPr lang="en-US" sz="3200" dirty="0"/>
              <a:t>We organize the data inside these storage units, storing it in files, so the bytes that compound our data are stored in those files.</a:t>
            </a:r>
          </a:p>
        </p:txBody>
      </p:sp>
      <p:sp>
        <p:nvSpPr>
          <p:cNvPr id="9" name="TextBox 8">
            <a:extLst>
              <a:ext uri="{FF2B5EF4-FFF2-40B4-BE49-F238E27FC236}">
                <a16:creationId xmlns:a16="http://schemas.microsoft.com/office/drawing/2014/main" id="{CDC1B514-A643-05B0-29A2-A132FFBC00C2}"/>
              </a:ext>
            </a:extLst>
          </p:cNvPr>
          <p:cNvSpPr txBox="1"/>
          <p:nvPr/>
        </p:nvSpPr>
        <p:spPr>
          <a:xfrm>
            <a:off x="0" y="4783868"/>
            <a:ext cx="12015019" cy="584775"/>
          </a:xfrm>
          <a:prstGeom prst="rect">
            <a:avLst/>
          </a:prstGeom>
          <a:noFill/>
        </p:spPr>
        <p:txBody>
          <a:bodyPr wrap="square" rtlCol="0">
            <a:spAutoFit/>
          </a:bodyPr>
          <a:lstStyle/>
          <a:p>
            <a:r>
              <a:rPr lang="en-US" sz="3200" dirty="0"/>
              <a:t>These files are organized in directories (AKA folders)</a:t>
            </a:r>
          </a:p>
        </p:txBody>
      </p:sp>
      <p:sp>
        <p:nvSpPr>
          <p:cNvPr id="11" name="TextBox 10">
            <a:extLst>
              <a:ext uri="{FF2B5EF4-FFF2-40B4-BE49-F238E27FC236}">
                <a16:creationId xmlns:a16="http://schemas.microsoft.com/office/drawing/2014/main" id="{99659517-62E6-439B-4EF5-47B28A24F8CB}"/>
              </a:ext>
            </a:extLst>
          </p:cNvPr>
          <p:cNvSpPr txBox="1"/>
          <p:nvPr/>
        </p:nvSpPr>
        <p:spPr>
          <a:xfrm>
            <a:off x="0" y="5949377"/>
            <a:ext cx="12015019" cy="584775"/>
          </a:xfrm>
          <a:prstGeom prst="rect">
            <a:avLst/>
          </a:prstGeom>
          <a:noFill/>
        </p:spPr>
        <p:txBody>
          <a:bodyPr wrap="square" rtlCol="0">
            <a:spAutoFit/>
          </a:bodyPr>
          <a:lstStyle/>
          <a:p>
            <a:r>
              <a:rPr lang="en-US" sz="3200" dirty="0"/>
              <a:t>These folders are organized hierarchically in the </a:t>
            </a:r>
            <a:r>
              <a:rPr lang="en-US" sz="3200" b="1" dirty="0"/>
              <a:t>directory tree</a:t>
            </a:r>
          </a:p>
        </p:txBody>
      </p:sp>
    </p:spTree>
    <p:extLst>
      <p:ext uri="{BB962C8B-B14F-4D97-AF65-F5344CB8AC3E}">
        <p14:creationId xmlns:p14="http://schemas.microsoft.com/office/powerpoint/2010/main" val="251924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BBC8D3-EF70-74CF-C26F-180A97C8BBB9}"/>
              </a:ext>
            </a:extLst>
          </p:cNvPr>
          <p:cNvSpPr txBox="1"/>
          <p:nvPr/>
        </p:nvSpPr>
        <p:spPr>
          <a:xfrm>
            <a:off x="-1" y="98322"/>
            <a:ext cx="12015019" cy="1569660"/>
          </a:xfrm>
          <a:prstGeom prst="rect">
            <a:avLst/>
          </a:prstGeom>
          <a:noFill/>
        </p:spPr>
        <p:txBody>
          <a:bodyPr wrap="square" rtlCol="0">
            <a:spAutoFit/>
          </a:bodyPr>
          <a:lstStyle/>
          <a:p>
            <a:r>
              <a:rPr lang="en-US" sz="3200" dirty="0"/>
              <a:t>In Microsoft Windows:</a:t>
            </a:r>
          </a:p>
          <a:p>
            <a:r>
              <a:rPr lang="en-US" sz="3200" dirty="0"/>
              <a:t>Each storage unit receives a letter followed by ":" as a name.</a:t>
            </a:r>
          </a:p>
          <a:p>
            <a:r>
              <a:rPr lang="en-US" sz="3200" dirty="0"/>
              <a:t>It is </a:t>
            </a:r>
            <a:r>
              <a:rPr lang="en-US" sz="3200" b="1" dirty="0"/>
              <a:t>mounted</a:t>
            </a:r>
            <a:r>
              <a:rPr lang="en-US" sz="3200" dirty="0"/>
              <a:t> at the beginning of the directory tree. </a:t>
            </a:r>
          </a:p>
        </p:txBody>
      </p:sp>
      <p:pic>
        <p:nvPicPr>
          <p:cNvPr id="4" name="Picture 2">
            <a:extLst>
              <a:ext uri="{FF2B5EF4-FFF2-40B4-BE49-F238E27FC236}">
                <a16:creationId xmlns:a16="http://schemas.microsoft.com/office/drawing/2014/main" id="{EA20C117-9E75-4BCE-EEDF-79B36EAAB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36" y="1817225"/>
            <a:ext cx="6150015" cy="4612511"/>
          </a:xfrm>
          <a:prstGeom prst="rect">
            <a:avLst/>
          </a:prstGeom>
          <a:noFill/>
          <a:extLst>
            <a:ext uri="{909E8E84-426E-40DD-AFC4-6F175D3DCCD1}">
              <a14:hiddenFill xmlns:a14="http://schemas.microsoft.com/office/drawing/2010/main">
                <a:solidFill>
                  <a:srgbClr val="FFFFFF"/>
                </a:solidFill>
              </a14:hiddenFill>
            </a:ext>
          </a:extLst>
        </p:spPr>
      </p:pic>
      <p:pic>
        <p:nvPicPr>
          <p:cNvPr id="5" name="Imatge 2">
            <a:extLst>
              <a:ext uri="{FF2B5EF4-FFF2-40B4-BE49-F238E27FC236}">
                <a16:creationId xmlns:a16="http://schemas.microsoft.com/office/drawing/2014/main" id="{DF51AE5B-3425-18E7-3BEC-1FE6C8F71455}"/>
              </a:ext>
            </a:extLst>
          </p:cNvPr>
          <p:cNvPicPr>
            <a:picLocks noChangeAspect="1"/>
          </p:cNvPicPr>
          <p:nvPr/>
        </p:nvPicPr>
        <p:blipFill rotWithShape="1">
          <a:blip r:embed="rId3"/>
          <a:srcRect r="28916" b="9667"/>
          <a:stretch/>
        </p:blipFill>
        <p:spPr>
          <a:xfrm>
            <a:off x="6866574" y="1667983"/>
            <a:ext cx="3284423" cy="5038676"/>
          </a:xfrm>
          <a:prstGeom prst="rect">
            <a:avLst/>
          </a:prstGeom>
        </p:spPr>
      </p:pic>
    </p:spTree>
    <p:extLst>
      <p:ext uri="{BB962C8B-B14F-4D97-AF65-F5344CB8AC3E}">
        <p14:creationId xmlns:p14="http://schemas.microsoft.com/office/powerpoint/2010/main" val="841219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D33837-6C22-7BEF-C2EC-2C6275D21BB3}"/>
              </a:ext>
            </a:extLst>
          </p:cNvPr>
          <p:cNvSpPr txBox="1"/>
          <p:nvPr/>
        </p:nvSpPr>
        <p:spPr>
          <a:xfrm>
            <a:off x="488627" y="634865"/>
            <a:ext cx="10634646" cy="5386090"/>
          </a:xfrm>
          <a:prstGeom prst="rect">
            <a:avLst/>
          </a:prstGeom>
          <a:noFill/>
        </p:spPr>
        <p:txBody>
          <a:bodyPr wrap="square" rtlCol="0">
            <a:spAutoFit/>
          </a:bodyPr>
          <a:lstStyle/>
          <a:p>
            <a:r>
              <a:rPr lang="en-US" sz="4000" dirty="0"/>
              <a:t>Please follow the exercise 1 in you practice script (and everything before)</a:t>
            </a:r>
          </a:p>
          <a:p>
            <a:r>
              <a:rPr lang="en-US" sz="4000" dirty="0"/>
              <a:t>Objectives:</a:t>
            </a:r>
          </a:p>
          <a:p>
            <a:r>
              <a:rPr lang="en-US" sz="3200" dirty="0"/>
              <a:t>- Visualize file extensions in windows</a:t>
            </a:r>
          </a:p>
          <a:p>
            <a:r>
              <a:rPr lang="en-US" sz="3200" dirty="0"/>
              <a:t>- Move along the directory tree</a:t>
            </a:r>
          </a:p>
          <a:p>
            <a:r>
              <a:rPr lang="en-US" sz="3200" dirty="0"/>
              <a:t>- Discover how a "path" inside the directory tree can be expressed as a single line and how to use it</a:t>
            </a:r>
          </a:p>
          <a:p>
            <a:r>
              <a:rPr lang="en-US" sz="3200" dirty="0"/>
              <a:t>- Discover how windows "tries" to help translating some directory names</a:t>
            </a:r>
          </a:p>
          <a:p>
            <a:r>
              <a:rPr lang="en-US" sz="3200" dirty="0"/>
              <a:t>- Discover the "</a:t>
            </a:r>
            <a:r>
              <a:rPr lang="en-US" sz="3200" dirty="0" err="1"/>
              <a:t>notepad.exe</a:t>
            </a:r>
            <a:r>
              <a:rPr lang="en-US" sz="3200" dirty="0"/>
              <a:t>" program</a:t>
            </a:r>
          </a:p>
        </p:txBody>
      </p:sp>
    </p:spTree>
    <p:extLst>
      <p:ext uri="{BB962C8B-B14F-4D97-AF65-F5344CB8AC3E}">
        <p14:creationId xmlns:p14="http://schemas.microsoft.com/office/powerpoint/2010/main" val="415032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74132E-8D7A-E6FE-4358-89E3AFD50B3F}"/>
              </a:ext>
            </a:extLst>
          </p:cNvPr>
          <p:cNvSpPr txBox="1"/>
          <p:nvPr/>
        </p:nvSpPr>
        <p:spPr>
          <a:xfrm>
            <a:off x="-1" y="98322"/>
            <a:ext cx="12015019" cy="2062103"/>
          </a:xfrm>
          <a:prstGeom prst="rect">
            <a:avLst/>
          </a:prstGeom>
          <a:noFill/>
        </p:spPr>
        <p:txBody>
          <a:bodyPr wrap="square" rtlCol="0">
            <a:spAutoFit/>
          </a:bodyPr>
          <a:lstStyle/>
          <a:p>
            <a:r>
              <a:rPr lang="en-US" sz="3200" dirty="0"/>
              <a:t>In </a:t>
            </a:r>
            <a:r>
              <a:rPr lang="en-US" sz="3200" dirty="0" err="1"/>
              <a:t>MacOSX</a:t>
            </a:r>
            <a:r>
              <a:rPr lang="en-US" sz="3200" dirty="0"/>
              <a:t>:</a:t>
            </a:r>
          </a:p>
          <a:p>
            <a:r>
              <a:rPr lang="en-US" sz="3200" dirty="0"/>
              <a:t>Each storage Unit receives a given name. The one that contains the </a:t>
            </a:r>
            <a:r>
              <a:rPr lang="en-US" sz="3200" dirty="0" err="1"/>
              <a:t>MacOSX</a:t>
            </a:r>
            <a:r>
              <a:rPr lang="en-US" sz="3200" dirty="0"/>
              <a:t> has the internal name of "/" and Becomes the start of the directory tree.</a:t>
            </a:r>
          </a:p>
        </p:txBody>
      </p:sp>
      <p:sp>
        <p:nvSpPr>
          <p:cNvPr id="5" name="TextBox 4">
            <a:extLst>
              <a:ext uri="{FF2B5EF4-FFF2-40B4-BE49-F238E27FC236}">
                <a16:creationId xmlns:a16="http://schemas.microsoft.com/office/drawing/2014/main" id="{C39EB077-30ED-56F9-E8E3-AB32F400E9FB}"/>
              </a:ext>
            </a:extLst>
          </p:cNvPr>
          <p:cNvSpPr txBox="1"/>
          <p:nvPr/>
        </p:nvSpPr>
        <p:spPr>
          <a:xfrm>
            <a:off x="5834138" y="5974283"/>
            <a:ext cx="6180880" cy="646331"/>
          </a:xfrm>
          <a:prstGeom prst="rect">
            <a:avLst/>
          </a:prstGeom>
          <a:noFill/>
        </p:spPr>
        <p:txBody>
          <a:bodyPr wrap="square">
            <a:spAutoFit/>
          </a:bodyPr>
          <a:lstStyle/>
          <a:p>
            <a:r>
              <a:rPr lang="en-US" dirty="0"/>
              <a:t>This is what you would get:</a:t>
            </a:r>
          </a:p>
          <a:p>
            <a:r>
              <a:rPr lang="en-US" dirty="0">
                <a:latin typeface="Consolas" panose="020B0609020204030204" pitchFamily="49" charset="0"/>
                <a:cs typeface="Consolas" panose="020B0609020204030204" pitchFamily="49" charset="0"/>
              </a:rPr>
              <a:t>/Users/</a:t>
            </a:r>
            <a:r>
              <a:rPr lang="en-US" dirty="0" err="1">
                <a:latin typeface="Consolas" panose="020B0609020204030204" pitchFamily="49" charset="0"/>
                <a:cs typeface="Consolas" panose="020B0609020204030204" pitchFamily="49" charset="0"/>
              </a:rPr>
              <a:t>ocs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LOCALDOCS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INTRO_INFORMATICA</a:t>
            </a:r>
            <a:endParaRPr lang="en-US" dirty="0">
              <a:latin typeface="Consolas" panose="020B0609020204030204" pitchFamily="49" charset="0"/>
              <a:cs typeface="Consolas" panose="020B0609020204030204" pitchFamily="49" charset="0"/>
            </a:endParaRPr>
          </a:p>
        </p:txBody>
      </p:sp>
      <p:grpSp>
        <p:nvGrpSpPr>
          <p:cNvPr id="9" name="Group 8">
            <a:extLst>
              <a:ext uri="{FF2B5EF4-FFF2-40B4-BE49-F238E27FC236}">
                <a16:creationId xmlns:a16="http://schemas.microsoft.com/office/drawing/2014/main" id="{648DA9EF-B97E-D9F5-6941-457554F6D5F2}"/>
              </a:ext>
            </a:extLst>
          </p:cNvPr>
          <p:cNvGrpSpPr/>
          <p:nvPr/>
        </p:nvGrpSpPr>
        <p:grpSpPr>
          <a:xfrm>
            <a:off x="5612757" y="1694585"/>
            <a:ext cx="6239719" cy="3899022"/>
            <a:chOff x="438874" y="1787182"/>
            <a:chExt cx="6239719" cy="3899022"/>
          </a:xfrm>
        </p:grpSpPr>
        <p:pic>
          <p:nvPicPr>
            <p:cNvPr id="2" name="Picture 1">
              <a:extLst>
                <a:ext uri="{FF2B5EF4-FFF2-40B4-BE49-F238E27FC236}">
                  <a16:creationId xmlns:a16="http://schemas.microsoft.com/office/drawing/2014/main" id="{78070B11-A760-E99A-FF44-39660291056B}"/>
                </a:ext>
              </a:extLst>
            </p:cNvPr>
            <p:cNvPicPr>
              <a:picLocks noChangeAspect="1"/>
            </p:cNvPicPr>
            <p:nvPr/>
          </p:nvPicPr>
          <p:blipFill>
            <a:blip r:embed="rId2"/>
            <a:stretch>
              <a:fillRect/>
            </a:stretch>
          </p:blipFill>
          <p:spPr>
            <a:xfrm>
              <a:off x="438874" y="1787182"/>
              <a:ext cx="6239719" cy="3899022"/>
            </a:xfrm>
            <a:prstGeom prst="rect">
              <a:avLst/>
            </a:prstGeom>
          </p:spPr>
        </p:pic>
        <p:pic>
          <p:nvPicPr>
            <p:cNvPr id="7" name="Graphic 6" descr="Cursor with solid fill">
              <a:extLst>
                <a:ext uri="{FF2B5EF4-FFF2-40B4-BE49-F238E27FC236}">
                  <a16:creationId xmlns:a16="http://schemas.microsoft.com/office/drawing/2014/main" id="{42052FD9-1F88-6862-5A3F-B0D1BC12DD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9367" y="4615405"/>
              <a:ext cx="457200" cy="457200"/>
            </a:xfrm>
            <a:prstGeom prst="rect">
              <a:avLst/>
            </a:prstGeom>
          </p:spPr>
        </p:pic>
        <p:pic>
          <p:nvPicPr>
            <p:cNvPr id="8" name="Graphic 7" descr="Cursor with solid fill">
              <a:extLst>
                <a:ext uri="{FF2B5EF4-FFF2-40B4-BE49-F238E27FC236}">
                  <a16:creationId xmlns:a16="http://schemas.microsoft.com/office/drawing/2014/main" id="{399E41BD-5597-159E-F704-24666C6887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21393" y="5213892"/>
              <a:ext cx="457200" cy="457200"/>
            </a:xfrm>
            <a:prstGeom prst="rect">
              <a:avLst/>
            </a:prstGeom>
          </p:spPr>
        </p:pic>
      </p:grpSp>
      <p:sp>
        <p:nvSpPr>
          <p:cNvPr id="10" name="TextBox 9">
            <a:extLst>
              <a:ext uri="{FF2B5EF4-FFF2-40B4-BE49-F238E27FC236}">
                <a16:creationId xmlns:a16="http://schemas.microsoft.com/office/drawing/2014/main" id="{DB3F32D7-7B52-178C-03AC-E8C9DA7383FE}"/>
              </a:ext>
            </a:extLst>
          </p:cNvPr>
          <p:cNvSpPr txBox="1"/>
          <p:nvPr/>
        </p:nvSpPr>
        <p:spPr>
          <a:xfrm>
            <a:off x="0" y="2261189"/>
            <a:ext cx="4942390" cy="2062103"/>
          </a:xfrm>
          <a:prstGeom prst="rect">
            <a:avLst/>
          </a:prstGeom>
          <a:noFill/>
        </p:spPr>
        <p:txBody>
          <a:bodyPr wrap="square" rtlCol="0">
            <a:spAutoFit/>
          </a:bodyPr>
          <a:lstStyle/>
          <a:p>
            <a:pPr algn="l"/>
            <a:r>
              <a:rPr lang="en-US" sz="3200" dirty="0"/>
              <a:t>Any other storage unit you mount will be found as a folder inside this one:</a:t>
            </a:r>
          </a:p>
          <a:p>
            <a:pPr algn="l"/>
            <a:r>
              <a:rPr lang="en-US" sz="3200" dirty="0"/>
              <a:t>/Volumes</a:t>
            </a:r>
          </a:p>
        </p:txBody>
      </p:sp>
    </p:spTree>
    <p:extLst>
      <p:ext uri="{BB962C8B-B14F-4D97-AF65-F5344CB8AC3E}">
        <p14:creationId xmlns:p14="http://schemas.microsoft.com/office/powerpoint/2010/main" val="1341866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6794CE-5D70-478E-74EB-4411407ECA14}"/>
              </a:ext>
            </a:extLst>
          </p:cNvPr>
          <p:cNvSpPr txBox="1"/>
          <p:nvPr/>
        </p:nvSpPr>
        <p:spPr>
          <a:xfrm>
            <a:off x="127320" y="144297"/>
            <a:ext cx="11597833" cy="584775"/>
          </a:xfrm>
          <a:prstGeom prst="rect">
            <a:avLst/>
          </a:prstGeom>
          <a:noFill/>
        </p:spPr>
        <p:txBody>
          <a:bodyPr wrap="square" rtlCol="0">
            <a:spAutoFit/>
          </a:bodyPr>
          <a:lstStyle/>
          <a:p>
            <a:r>
              <a:rPr lang="en-US" sz="3200" dirty="0"/>
              <a:t>These files, from the computer point of view are all the same</a:t>
            </a:r>
          </a:p>
        </p:txBody>
      </p:sp>
      <p:sp>
        <p:nvSpPr>
          <p:cNvPr id="3" name="TextBox 2">
            <a:extLst>
              <a:ext uri="{FF2B5EF4-FFF2-40B4-BE49-F238E27FC236}">
                <a16:creationId xmlns:a16="http://schemas.microsoft.com/office/drawing/2014/main" id="{67AB791D-D781-E4F9-8956-4BC6B9055B32}"/>
              </a:ext>
            </a:extLst>
          </p:cNvPr>
          <p:cNvSpPr txBox="1"/>
          <p:nvPr/>
        </p:nvSpPr>
        <p:spPr>
          <a:xfrm>
            <a:off x="127319" y="1221515"/>
            <a:ext cx="11597833" cy="4031873"/>
          </a:xfrm>
          <a:prstGeom prst="rect">
            <a:avLst/>
          </a:prstGeom>
          <a:noFill/>
        </p:spPr>
        <p:txBody>
          <a:bodyPr wrap="square" rtlCol="0">
            <a:spAutoFit/>
          </a:bodyPr>
          <a:lstStyle/>
          <a:p>
            <a:r>
              <a:rPr lang="en-US" sz="3200" dirty="0"/>
              <a:t>But, from the User perspective (us, humans), there are two types of files:</a:t>
            </a:r>
          </a:p>
          <a:p>
            <a:pPr algn="l"/>
            <a:r>
              <a:rPr lang="en-US" sz="3200" dirty="0"/>
              <a:t>1 - Those that only contain bytes that must be interpreted as "chars" (single bytes) so when read by the computer and presented to the user, the user will only see characters from the ASCII code (or </a:t>
            </a:r>
            <a:r>
              <a:rPr lang="en-US" sz="3200" dirty="0" err="1"/>
              <a:t>UTF8</a:t>
            </a:r>
            <a:r>
              <a:rPr lang="en-US" sz="3200" dirty="0"/>
              <a:t>). They receive the name of </a:t>
            </a:r>
            <a:r>
              <a:rPr lang="en-US" sz="3200" b="1" dirty="0"/>
              <a:t>text files </a:t>
            </a:r>
            <a:r>
              <a:rPr lang="en-US" sz="3200" dirty="0"/>
              <a:t>(AKA txt files or flat files or …). The programs (AKA applications or apps or software) that work with them are called </a:t>
            </a:r>
            <a:r>
              <a:rPr lang="en-US" sz="3200" b="1" dirty="0"/>
              <a:t>Text editors</a:t>
            </a:r>
          </a:p>
        </p:txBody>
      </p:sp>
      <p:sp>
        <p:nvSpPr>
          <p:cNvPr id="4" name="TextBox 3">
            <a:extLst>
              <a:ext uri="{FF2B5EF4-FFF2-40B4-BE49-F238E27FC236}">
                <a16:creationId xmlns:a16="http://schemas.microsoft.com/office/drawing/2014/main" id="{A6DC3590-BA59-6077-616E-FA6ED07ABC55}"/>
              </a:ext>
            </a:extLst>
          </p:cNvPr>
          <p:cNvSpPr txBox="1"/>
          <p:nvPr/>
        </p:nvSpPr>
        <p:spPr>
          <a:xfrm>
            <a:off x="127319" y="5155232"/>
            <a:ext cx="11840902" cy="1569660"/>
          </a:xfrm>
          <a:prstGeom prst="rect">
            <a:avLst/>
          </a:prstGeom>
          <a:noFill/>
        </p:spPr>
        <p:txBody>
          <a:bodyPr wrap="square" rtlCol="0">
            <a:spAutoFit/>
          </a:bodyPr>
          <a:lstStyle/>
          <a:p>
            <a:pPr algn="l"/>
            <a:r>
              <a:rPr lang="en-US" sz="3200" dirty="0"/>
              <a:t>2- </a:t>
            </a:r>
            <a:r>
              <a:rPr lang="en-US" sz="3200" b="1" dirty="0"/>
              <a:t>Binary files</a:t>
            </a:r>
            <a:r>
              <a:rPr lang="en-US" sz="3200" dirty="0"/>
              <a:t>: each byte (or group of bytes) will be interpreted according to its type (char, int, float…) specified by the file or by the program reading it.</a:t>
            </a:r>
          </a:p>
        </p:txBody>
      </p:sp>
    </p:spTree>
    <p:extLst>
      <p:ext uri="{BB962C8B-B14F-4D97-AF65-F5344CB8AC3E}">
        <p14:creationId xmlns:p14="http://schemas.microsoft.com/office/powerpoint/2010/main" val="208301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D33837-6C22-7BEF-C2EC-2C6275D21BB3}"/>
              </a:ext>
            </a:extLst>
          </p:cNvPr>
          <p:cNvSpPr txBox="1"/>
          <p:nvPr/>
        </p:nvSpPr>
        <p:spPr>
          <a:xfrm>
            <a:off x="604372" y="287625"/>
            <a:ext cx="11086058" cy="4770537"/>
          </a:xfrm>
          <a:prstGeom prst="rect">
            <a:avLst/>
          </a:prstGeom>
          <a:noFill/>
        </p:spPr>
        <p:txBody>
          <a:bodyPr wrap="square" rtlCol="0">
            <a:spAutoFit/>
          </a:bodyPr>
          <a:lstStyle/>
          <a:p>
            <a:r>
              <a:rPr lang="en-US" sz="4000" dirty="0"/>
              <a:t>Please follow the exercise 2 in you practice script</a:t>
            </a:r>
          </a:p>
          <a:p>
            <a:r>
              <a:rPr lang="en-US" sz="4000" dirty="0"/>
              <a:t>Objectives:</a:t>
            </a:r>
          </a:p>
          <a:p>
            <a:r>
              <a:rPr lang="en-US" sz="3200" dirty="0"/>
              <a:t>- Discover the word URL</a:t>
            </a:r>
          </a:p>
          <a:p>
            <a:r>
              <a:rPr lang="en-US" sz="3200" dirty="0"/>
              <a:t>- How to download a file in a web site</a:t>
            </a:r>
          </a:p>
          <a:p>
            <a:r>
              <a:rPr lang="en-US" sz="3200" dirty="0"/>
              <a:t>- Discover what a text file (AKA txt file, flat file, …) is</a:t>
            </a:r>
          </a:p>
          <a:p>
            <a:r>
              <a:rPr lang="en-US" sz="3200" dirty="0"/>
              <a:t>- </a:t>
            </a:r>
            <a:r>
              <a:rPr lang="en-US" sz="3200" dirty="0" err="1"/>
              <a:t>notepad.exe</a:t>
            </a:r>
            <a:r>
              <a:rPr lang="en-US" sz="3200" dirty="0"/>
              <a:t> is a very basic text editor</a:t>
            </a:r>
          </a:p>
          <a:p>
            <a:r>
              <a:rPr lang="en-US" sz="3200" dirty="0"/>
              <a:t>- Discover that MS Word is not a text editor and docx files are not text files</a:t>
            </a:r>
          </a:p>
          <a:p>
            <a:endParaRPr lang="en-US" sz="3200" dirty="0"/>
          </a:p>
        </p:txBody>
      </p:sp>
    </p:spTree>
    <p:extLst>
      <p:ext uri="{BB962C8B-B14F-4D97-AF65-F5344CB8AC3E}">
        <p14:creationId xmlns:p14="http://schemas.microsoft.com/office/powerpoint/2010/main" val="1027725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89E5F2-38BD-2BF7-7C70-FEC542835A63}"/>
              </a:ext>
            </a:extLst>
          </p:cNvPr>
          <p:cNvSpPr txBox="1"/>
          <p:nvPr/>
        </p:nvSpPr>
        <p:spPr>
          <a:xfrm>
            <a:off x="127320" y="144297"/>
            <a:ext cx="11829328" cy="2062103"/>
          </a:xfrm>
          <a:prstGeom prst="rect">
            <a:avLst/>
          </a:prstGeom>
          <a:noFill/>
        </p:spPr>
        <p:txBody>
          <a:bodyPr wrap="square" rtlCol="0">
            <a:spAutoFit/>
          </a:bodyPr>
          <a:lstStyle/>
          <a:p>
            <a:pPr algn="l"/>
            <a:r>
              <a:rPr lang="en-US" sz="3200" dirty="0"/>
              <a:t>A text file (AKA txt file, flat file, …) contains only "simple" characters defined in a simple encoding system and easily visualized by a human. They do not contain any visualization format (</a:t>
            </a:r>
            <a:r>
              <a:rPr lang="en-US" sz="3200" dirty="0" err="1"/>
              <a:t>e.g</a:t>
            </a:r>
            <a:r>
              <a:rPr lang="en-US" sz="3200" dirty="0"/>
              <a:t>: font types, page sizes, margins, pictures, </a:t>
            </a:r>
            <a:r>
              <a:rPr lang="en-US" sz="3200" dirty="0" err="1"/>
              <a:t>etc</a:t>
            </a:r>
            <a:r>
              <a:rPr lang="en-US" sz="3200" dirty="0"/>
              <a:t>).</a:t>
            </a:r>
          </a:p>
        </p:txBody>
      </p:sp>
      <p:sp>
        <p:nvSpPr>
          <p:cNvPr id="5" name="TextBox 4">
            <a:extLst>
              <a:ext uri="{FF2B5EF4-FFF2-40B4-BE49-F238E27FC236}">
                <a16:creationId xmlns:a16="http://schemas.microsoft.com/office/drawing/2014/main" id="{22AA5FEC-0719-FF9B-4CEB-B3D99276F549}"/>
              </a:ext>
            </a:extLst>
          </p:cNvPr>
          <p:cNvSpPr txBox="1"/>
          <p:nvPr/>
        </p:nvSpPr>
        <p:spPr>
          <a:xfrm>
            <a:off x="127319" y="2343488"/>
            <a:ext cx="11597833" cy="4031873"/>
          </a:xfrm>
          <a:prstGeom prst="rect">
            <a:avLst/>
          </a:prstGeom>
          <a:noFill/>
        </p:spPr>
        <p:txBody>
          <a:bodyPr wrap="square" rtlCol="0">
            <a:spAutoFit/>
          </a:bodyPr>
          <a:lstStyle/>
          <a:p>
            <a:pPr algn="l"/>
            <a:r>
              <a:rPr lang="en-US" sz="3200" dirty="0"/>
              <a:t>However, using those simple characters, we can define internal formats inside those text files that can be interpreted by a program (AKA: application, app, software …) specially created to interpret them and, at the same, since this is a txt file, humans can read this format and also interpret it.</a:t>
            </a:r>
          </a:p>
          <a:p>
            <a:pPr algn="l"/>
            <a:r>
              <a:rPr lang="en-US" sz="3200" dirty="0" err="1"/>
              <a:t>E.g</a:t>
            </a:r>
            <a:r>
              <a:rPr lang="en-US" sz="3200" dirty="0"/>
              <a:t>: web browsers interpret "labels" inside txt files in order to present the colors, fonts, and any other form of formatted text we see in the the web sites we visit</a:t>
            </a:r>
          </a:p>
        </p:txBody>
      </p:sp>
    </p:spTree>
    <p:extLst>
      <p:ext uri="{BB962C8B-B14F-4D97-AF65-F5344CB8AC3E}">
        <p14:creationId xmlns:p14="http://schemas.microsoft.com/office/powerpoint/2010/main" val="40818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D82BB-692B-E3CE-E891-5CD0119B5CB1}"/>
              </a:ext>
            </a:extLst>
          </p:cNvPr>
          <p:cNvSpPr txBox="1"/>
          <p:nvPr/>
        </p:nvSpPr>
        <p:spPr>
          <a:xfrm>
            <a:off x="442327" y="160303"/>
            <a:ext cx="11132357" cy="6863417"/>
          </a:xfrm>
          <a:prstGeom prst="rect">
            <a:avLst/>
          </a:prstGeom>
          <a:noFill/>
        </p:spPr>
        <p:txBody>
          <a:bodyPr wrap="square" rtlCol="0">
            <a:spAutoFit/>
          </a:bodyPr>
          <a:lstStyle/>
          <a:p>
            <a:r>
              <a:rPr lang="en-US" sz="4000" dirty="0"/>
              <a:t>Please follow the exercise 3 in you practice script</a:t>
            </a:r>
          </a:p>
          <a:p>
            <a:r>
              <a:rPr lang="en-US" sz="4000" dirty="0"/>
              <a:t>Objectives:</a:t>
            </a:r>
          </a:p>
          <a:p>
            <a:r>
              <a:rPr lang="en-US" sz="3200" dirty="0"/>
              <a:t>- Discover some parts of a URL and its meaning</a:t>
            </a:r>
          </a:p>
          <a:p>
            <a:r>
              <a:rPr lang="en-US" sz="3200" dirty="0"/>
              <a:t>- Discover how to move along a web site directory tree</a:t>
            </a:r>
          </a:p>
          <a:p>
            <a:r>
              <a:rPr lang="en-US" sz="3200" dirty="0"/>
              <a:t>- Discover how txt files can have internal formats which can be interpreted by both humans and computers</a:t>
            </a:r>
          </a:p>
          <a:p>
            <a:r>
              <a:rPr lang="en-US" sz="3200" dirty="0"/>
              <a:t>- Discover that web pages are txt files interpreted by a browser according to an internal format based on labels</a:t>
            </a:r>
          </a:p>
          <a:p>
            <a:r>
              <a:rPr lang="en-US" sz="3200" dirty="0"/>
              <a:t>- Discover that the extension part of a file does not define the type of this file</a:t>
            </a:r>
          </a:p>
          <a:p>
            <a:r>
              <a:rPr lang="en-US" sz="3200" dirty="0"/>
              <a:t>- Discover how windows only uses the extension (not the type of the file) to decide what program to use to open a file</a:t>
            </a:r>
          </a:p>
          <a:p>
            <a:endParaRPr lang="en-US" sz="4000" dirty="0"/>
          </a:p>
        </p:txBody>
      </p:sp>
    </p:spTree>
    <p:extLst>
      <p:ext uri="{BB962C8B-B14F-4D97-AF65-F5344CB8AC3E}">
        <p14:creationId xmlns:p14="http://schemas.microsoft.com/office/powerpoint/2010/main" val="1458954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6D5A0E-E208-C98F-BA66-4456C2CA045E}"/>
              </a:ext>
            </a:extLst>
          </p:cNvPr>
          <p:cNvSpPr txBox="1"/>
          <p:nvPr/>
        </p:nvSpPr>
        <p:spPr>
          <a:xfrm>
            <a:off x="127320" y="144297"/>
            <a:ext cx="11829328" cy="1077218"/>
          </a:xfrm>
          <a:prstGeom prst="rect">
            <a:avLst/>
          </a:prstGeom>
          <a:noFill/>
        </p:spPr>
        <p:txBody>
          <a:bodyPr wrap="square" rtlCol="0">
            <a:spAutoFit/>
          </a:bodyPr>
          <a:lstStyle/>
          <a:p>
            <a:pPr algn="l"/>
            <a:r>
              <a:rPr lang="en-US" sz="3200" dirty="0"/>
              <a:t>Regarding binary files, the simplest way to classify them would be in three different types:</a:t>
            </a:r>
          </a:p>
        </p:txBody>
      </p:sp>
      <p:sp>
        <p:nvSpPr>
          <p:cNvPr id="3" name="TextBox 2">
            <a:extLst>
              <a:ext uri="{FF2B5EF4-FFF2-40B4-BE49-F238E27FC236}">
                <a16:creationId xmlns:a16="http://schemas.microsoft.com/office/drawing/2014/main" id="{F6C162AD-6823-3750-10D6-52336D640020}"/>
              </a:ext>
            </a:extLst>
          </p:cNvPr>
          <p:cNvSpPr txBox="1"/>
          <p:nvPr/>
        </p:nvSpPr>
        <p:spPr>
          <a:xfrm>
            <a:off x="127320" y="1221515"/>
            <a:ext cx="11829328" cy="1569660"/>
          </a:xfrm>
          <a:prstGeom prst="rect">
            <a:avLst/>
          </a:prstGeom>
          <a:noFill/>
        </p:spPr>
        <p:txBody>
          <a:bodyPr wrap="square" rtlCol="0">
            <a:spAutoFit/>
          </a:bodyPr>
          <a:lstStyle/>
          <a:p>
            <a:pPr algn="l"/>
            <a:r>
              <a:rPr lang="en-US" sz="3200" dirty="0"/>
              <a:t>- Compressed files</a:t>
            </a:r>
          </a:p>
          <a:p>
            <a:pPr algn="l"/>
            <a:r>
              <a:rPr lang="en-US" sz="3200" dirty="0"/>
              <a:t>- Self-executable files</a:t>
            </a:r>
          </a:p>
          <a:p>
            <a:pPr algn="l"/>
            <a:r>
              <a:rPr lang="en-US" sz="3200" dirty="0"/>
              <a:t>- Data files</a:t>
            </a:r>
          </a:p>
        </p:txBody>
      </p:sp>
    </p:spTree>
    <p:extLst>
      <p:ext uri="{BB962C8B-B14F-4D97-AF65-F5344CB8AC3E}">
        <p14:creationId xmlns:p14="http://schemas.microsoft.com/office/powerpoint/2010/main" val="235851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6D5A0E-E208-C98F-BA66-4456C2CA045E}"/>
              </a:ext>
            </a:extLst>
          </p:cNvPr>
          <p:cNvSpPr txBox="1"/>
          <p:nvPr/>
        </p:nvSpPr>
        <p:spPr>
          <a:xfrm>
            <a:off x="127320" y="144297"/>
            <a:ext cx="11829328" cy="1077218"/>
          </a:xfrm>
          <a:prstGeom prst="rect">
            <a:avLst/>
          </a:prstGeom>
          <a:noFill/>
        </p:spPr>
        <p:txBody>
          <a:bodyPr wrap="square" rtlCol="0">
            <a:spAutoFit/>
          </a:bodyPr>
          <a:lstStyle/>
          <a:p>
            <a:pPr algn="l"/>
            <a:r>
              <a:rPr lang="en-US" sz="3200" dirty="0"/>
              <a:t>Regarding binary files, the simplest way to classify them would be in three different types:</a:t>
            </a:r>
          </a:p>
        </p:txBody>
      </p:sp>
      <p:sp>
        <p:nvSpPr>
          <p:cNvPr id="3" name="TextBox 2">
            <a:extLst>
              <a:ext uri="{FF2B5EF4-FFF2-40B4-BE49-F238E27FC236}">
                <a16:creationId xmlns:a16="http://schemas.microsoft.com/office/drawing/2014/main" id="{F6C162AD-6823-3750-10D6-52336D640020}"/>
              </a:ext>
            </a:extLst>
          </p:cNvPr>
          <p:cNvSpPr txBox="1"/>
          <p:nvPr/>
        </p:nvSpPr>
        <p:spPr>
          <a:xfrm>
            <a:off x="127320" y="1221515"/>
            <a:ext cx="11829328" cy="2062103"/>
          </a:xfrm>
          <a:prstGeom prst="rect">
            <a:avLst/>
          </a:prstGeom>
          <a:noFill/>
        </p:spPr>
        <p:txBody>
          <a:bodyPr wrap="square" rtlCol="0">
            <a:spAutoFit/>
          </a:bodyPr>
          <a:lstStyle/>
          <a:p>
            <a:pPr algn="l"/>
            <a:r>
              <a:rPr lang="en-US" sz="3200" dirty="0"/>
              <a:t>- </a:t>
            </a:r>
            <a:r>
              <a:rPr lang="en-US" sz="3200" b="1" dirty="0"/>
              <a:t>Compressed files</a:t>
            </a:r>
            <a:r>
              <a:rPr lang="en-US" sz="3200" dirty="0"/>
              <a:t>: They are files created when applying a method (in this case AKA: an algorithm) to a file, groups of files or groups of folders and files. Compression algorithms can transform groups of bytes to a single byte or to a smaller group of them</a:t>
            </a:r>
          </a:p>
        </p:txBody>
      </p:sp>
      <p:pic>
        <p:nvPicPr>
          <p:cNvPr id="6146" name="Picture 2">
            <a:extLst>
              <a:ext uri="{FF2B5EF4-FFF2-40B4-BE49-F238E27FC236}">
                <a16:creationId xmlns:a16="http://schemas.microsoft.com/office/drawing/2014/main" id="{B1B1BA40-B288-11A7-60AC-278D7AFCA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099" y="3438380"/>
            <a:ext cx="6404575" cy="27569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BDC598-9F8E-F52B-4D73-7C53950182E3}"/>
              </a:ext>
            </a:extLst>
          </p:cNvPr>
          <p:cNvSpPr txBox="1"/>
          <p:nvPr/>
        </p:nvSpPr>
        <p:spPr>
          <a:xfrm>
            <a:off x="127320" y="3283618"/>
            <a:ext cx="5046564" cy="1908215"/>
          </a:xfrm>
          <a:prstGeom prst="rect">
            <a:avLst/>
          </a:prstGeom>
          <a:noFill/>
        </p:spPr>
        <p:txBody>
          <a:bodyPr wrap="square" rtlCol="0">
            <a:spAutoFit/>
          </a:bodyPr>
          <a:lstStyle/>
          <a:p>
            <a:pPr algn="l"/>
            <a:r>
              <a:rPr lang="en-US" sz="3200" dirty="0"/>
              <a:t>There are many compression algorithms: zip, </a:t>
            </a:r>
            <a:r>
              <a:rPr lang="en-US" sz="3200" dirty="0" err="1"/>
              <a:t>rar</a:t>
            </a:r>
            <a:r>
              <a:rPr lang="en-US" sz="3200" dirty="0"/>
              <a:t>, </a:t>
            </a:r>
            <a:r>
              <a:rPr lang="en-US" sz="3200" dirty="0" err="1"/>
              <a:t>7z</a:t>
            </a:r>
            <a:r>
              <a:rPr lang="en-US" sz="3200" dirty="0"/>
              <a:t>…</a:t>
            </a:r>
          </a:p>
          <a:p>
            <a:pPr algn="l"/>
            <a:r>
              <a:rPr lang="en-US" dirty="0"/>
              <a:t>I don't want to make it complicated, so I'm not going to talk about "tar" or "</a:t>
            </a:r>
            <a:r>
              <a:rPr lang="en-US" dirty="0" err="1"/>
              <a:t>gz</a:t>
            </a:r>
            <a:r>
              <a:rPr lang="en-US" dirty="0"/>
              <a:t>" or "</a:t>
            </a:r>
            <a:r>
              <a:rPr lang="en-US" dirty="0" err="1"/>
              <a:t>tar.gz</a:t>
            </a:r>
            <a:r>
              <a:rPr lang="en-US" dirty="0"/>
              <a:t> (AKA: </a:t>
            </a:r>
            <a:r>
              <a:rPr lang="en-US" dirty="0" err="1"/>
              <a:t>tgz</a:t>
            </a:r>
            <a:r>
              <a:rPr lang="en-US" dirty="0"/>
              <a:t>)"</a:t>
            </a:r>
          </a:p>
        </p:txBody>
      </p:sp>
      <p:sp>
        <p:nvSpPr>
          <p:cNvPr id="5" name="TextBox 4">
            <a:extLst>
              <a:ext uri="{FF2B5EF4-FFF2-40B4-BE49-F238E27FC236}">
                <a16:creationId xmlns:a16="http://schemas.microsoft.com/office/drawing/2014/main" id="{8173D028-60D7-9F80-5AD8-BAEC0AC0F434}"/>
              </a:ext>
            </a:extLst>
          </p:cNvPr>
          <p:cNvSpPr txBox="1"/>
          <p:nvPr/>
        </p:nvSpPr>
        <p:spPr>
          <a:xfrm>
            <a:off x="127320" y="5288340"/>
            <a:ext cx="5312779" cy="1569660"/>
          </a:xfrm>
          <a:prstGeom prst="rect">
            <a:avLst/>
          </a:prstGeom>
          <a:noFill/>
        </p:spPr>
        <p:txBody>
          <a:bodyPr wrap="square" rtlCol="0">
            <a:spAutoFit/>
          </a:bodyPr>
          <a:lstStyle/>
          <a:p>
            <a:pPr algn="r"/>
            <a:r>
              <a:rPr lang="en-US" sz="3200" dirty="0"/>
              <a:t>Example of how a compression algorithm works:</a:t>
            </a:r>
          </a:p>
          <a:p>
            <a:pPr algn="r"/>
            <a:r>
              <a:rPr lang="en-US" sz="3200" dirty="0"/>
              <a:t>Run Length Encoding</a:t>
            </a:r>
          </a:p>
        </p:txBody>
      </p:sp>
    </p:spTree>
    <p:extLst>
      <p:ext uri="{BB962C8B-B14F-4D97-AF65-F5344CB8AC3E}">
        <p14:creationId xmlns:p14="http://schemas.microsoft.com/office/powerpoint/2010/main" val="3577475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A65F03-2992-D793-E72B-72D38F8EE463}"/>
              </a:ext>
            </a:extLst>
          </p:cNvPr>
          <p:cNvSpPr txBox="1"/>
          <p:nvPr/>
        </p:nvSpPr>
        <p:spPr>
          <a:xfrm>
            <a:off x="127320" y="144297"/>
            <a:ext cx="11829328" cy="5262979"/>
          </a:xfrm>
          <a:prstGeom prst="rect">
            <a:avLst/>
          </a:prstGeom>
          <a:noFill/>
        </p:spPr>
        <p:txBody>
          <a:bodyPr wrap="square" rtlCol="0">
            <a:spAutoFit/>
          </a:bodyPr>
          <a:lstStyle/>
          <a:p>
            <a:pPr algn="l"/>
            <a:r>
              <a:rPr lang="en-US" sz="3200" dirty="0"/>
              <a:t>Thanks to compression programs (AKA: applications, apps, software…) we can join multiple files and folders in a single file.</a:t>
            </a:r>
          </a:p>
          <a:p>
            <a:pPr algn="l"/>
            <a:r>
              <a:rPr lang="en-US" sz="3200" dirty="0"/>
              <a:t>Advantages:</a:t>
            </a:r>
          </a:p>
          <a:p>
            <a:pPr algn="l"/>
            <a:r>
              <a:rPr lang="en-US" sz="3200" dirty="0"/>
              <a:t>- It is easier and faster to "transport" (download, upload, copy, move…) than a complex branch of the directory tree</a:t>
            </a:r>
          </a:p>
          <a:p>
            <a:pPr algn="l"/>
            <a:r>
              <a:rPr lang="en-US" sz="3200" dirty="0"/>
              <a:t>- It usually takes less disk space than the sum of the space used by the files and folders it contains (here the word "compression")</a:t>
            </a:r>
          </a:p>
          <a:p>
            <a:pPr algn="l"/>
            <a:r>
              <a:rPr lang="en-US" sz="3200" dirty="0"/>
              <a:t>Disadvantages:</a:t>
            </a:r>
          </a:p>
          <a:p>
            <a:pPr algn="l"/>
            <a:r>
              <a:rPr lang="en-US" sz="3200" dirty="0"/>
              <a:t>- Its contents must be extracted in order to be used. </a:t>
            </a:r>
          </a:p>
          <a:p>
            <a:pPr algn="l"/>
            <a:r>
              <a:rPr lang="en-US" sz="2400" dirty="0"/>
              <a:t>Note on this: Sometimes (very few) this is not necessary, but if you want to avoid problems, always decompress them.</a:t>
            </a:r>
          </a:p>
        </p:txBody>
      </p:sp>
    </p:spTree>
    <p:extLst>
      <p:ext uri="{BB962C8B-B14F-4D97-AF65-F5344CB8AC3E}">
        <p14:creationId xmlns:p14="http://schemas.microsoft.com/office/powerpoint/2010/main" val="3649974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D82BB-692B-E3CE-E891-5CD0119B5CB1}"/>
              </a:ext>
            </a:extLst>
          </p:cNvPr>
          <p:cNvSpPr txBox="1"/>
          <p:nvPr/>
        </p:nvSpPr>
        <p:spPr>
          <a:xfrm>
            <a:off x="442327" y="160303"/>
            <a:ext cx="11132357" cy="3785652"/>
          </a:xfrm>
          <a:prstGeom prst="rect">
            <a:avLst/>
          </a:prstGeom>
          <a:noFill/>
        </p:spPr>
        <p:txBody>
          <a:bodyPr wrap="square" rtlCol="0">
            <a:spAutoFit/>
          </a:bodyPr>
          <a:lstStyle/>
          <a:p>
            <a:r>
              <a:rPr lang="en-US" sz="4000" dirty="0"/>
              <a:t>Please follow the exercise 4 in you practice script</a:t>
            </a:r>
          </a:p>
          <a:p>
            <a:r>
              <a:rPr lang="en-US" sz="4000" dirty="0"/>
              <a:t>Objectives:</a:t>
            </a:r>
          </a:p>
          <a:p>
            <a:r>
              <a:rPr lang="en-US" sz="3200" dirty="0"/>
              <a:t>- Discover the most used compressed file: zip</a:t>
            </a:r>
          </a:p>
          <a:p>
            <a:r>
              <a:rPr lang="en-US" sz="3200" dirty="0"/>
              <a:t>- Decompress (AKA: extract) a compressed file</a:t>
            </a:r>
          </a:p>
          <a:p>
            <a:r>
              <a:rPr lang="en-US" sz="3200" dirty="0"/>
              <a:t>- Discover what can be contained inside</a:t>
            </a:r>
          </a:p>
          <a:p>
            <a:r>
              <a:rPr lang="en-US" sz="3200" dirty="0"/>
              <a:t>- Discover the differences between a compressed file and a folder (AKA: directory)</a:t>
            </a:r>
            <a:endParaRPr lang="en-US" sz="4000" dirty="0"/>
          </a:p>
        </p:txBody>
      </p:sp>
    </p:spTree>
    <p:extLst>
      <p:ext uri="{BB962C8B-B14F-4D97-AF65-F5344CB8AC3E}">
        <p14:creationId xmlns:p14="http://schemas.microsoft.com/office/powerpoint/2010/main" val="1680446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6D5A0E-E208-C98F-BA66-4456C2CA045E}"/>
              </a:ext>
            </a:extLst>
          </p:cNvPr>
          <p:cNvSpPr txBox="1"/>
          <p:nvPr/>
        </p:nvSpPr>
        <p:spPr>
          <a:xfrm>
            <a:off x="127320" y="144297"/>
            <a:ext cx="11829328" cy="1077218"/>
          </a:xfrm>
          <a:prstGeom prst="rect">
            <a:avLst/>
          </a:prstGeom>
          <a:noFill/>
        </p:spPr>
        <p:txBody>
          <a:bodyPr wrap="square" rtlCol="0">
            <a:spAutoFit/>
          </a:bodyPr>
          <a:lstStyle/>
          <a:p>
            <a:pPr algn="l"/>
            <a:r>
              <a:rPr lang="en-US" sz="3200" dirty="0"/>
              <a:t>Regarding binary files, the simplest way to classify them would be in three different types:</a:t>
            </a:r>
          </a:p>
        </p:txBody>
      </p:sp>
      <p:sp>
        <p:nvSpPr>
          <p:cNvPr id="3" name="TextBox 2">
            <a:extLst>
              <a:ext uri="{FF2B5EF4-FFF2-40B4-BE49-F238E27FC236}">
                <a16:creationId xmlns:a16="http://schemas.microsoft.com/office/drawing/2014/main" id="{F6C162AD-6823-3750-10D6-52336D640020}"/>
              </a:ext>
            </a:extLst>
          </p:cNvPr>
          <p:cNvSpPr txBox="1"/>
          <p:nvPr/>
        </p:nvSpPr>
        <p:spPr>
          <a:xfrm>
            <a:off x="127320" y="1221515"/>
            <a:ext cx="11829328" cy="4031873"/>
          </a:xfrm>
          <a:prstGeom prst="rect">
            <a:avLst/>
          </a:prstGeom>
          <a:noFill/>
        </p:spPr>
        <p:txBody>
          <a:bodyPr wrap="square" rtlCol="0">
            <a:spAutoFit/>
          </a:bodyPr>
          <a:lstStyle/>
          <a:p>
            <a:pPr algn="l"/>
            <a:endParaRPr lang="en-US" sz="3200" dirty="0"/>
          </a:p>
          <a:p>
            <a:pPr algn="l"/>
            <a:r>
              <a:rPr lang="en-US" sz="3200" dirty="0"/>
              <a:t>- </a:t>
            </a:r>
            <a:r>
              <a:rPr lang="en-US" sz="3200" b="1" dirty="0"/>
              <a:t>Self-executable files</a:t>
            </a:r>
            <a:r>
              <a:rPr lang="en-US" sz="3200" dirty="0"/>
              <a:t>: AKA: programs, applications, apps. They are binary files that contain instructions which can be interpreted by the computer.</a:t>
            </a:r>
          </a:p>
          <a:p>
            <a:pPr algn="l"/>
            <a:r>
              <a:rPr lang="en-US" sz="3200" dirty="0"/>
              <a:t>They do not require the presence of any other program to interpret those instructions.</a:t>
            </a:r>
          </a:p>
          <a:p>
            <a:r>
              <a:rPr lang="en-US" sz="3200" dirty="0"/>
              <a:t>Sometimes they require other files which contain other data needed (or not) for them to work.</a:t>
            </a:r>
          </a:p>
        </p:txBody>
      </p:sp>
    </p:spTree>
    <p:extLst>
      <p:ext uri="{BB962C8B-B14F-4D97-AF65-F5344CB8AC3E}">
        <p14:creationId xmlns:p14="http://schemas.microsoft.com/office/powerpoint/2010/main" val="2106556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01FBC7-85C4-3BA1-DB06-F0D2E3002BB0}"/>
              </a:ext>
            </a:extLst>
          </p:cNvPr>
          <p:cNvSpPr txBox="1"/>
          <p:nvPr/>
        </p:nvSpPr>
        <p:spPr>
          <a:xfrm>
            <a:off x="127320" y="144297"/>
            <a:ext cx="11829328" cy="6494085"/>
          </a:xfrm>
          <a:prstGeom prst="rect">
            <a:avLst/>
          </a:prstGeom>
          <a:noFill/>
        </p:spPr>
        <p:txBody>
          <a:bodyPr wrap="square" rtlCol="0">
            <a:spAutoFit/>
          </a:bodyPr>
          <a:lstStyle/>
          <a:p>
            <a:pPr algn="l"/>
            <a:r>
              <a:rPr lang="en-US" sz="3200" dirty="0"/>
              <a:t>Sometimes some of their instructions can be located in other files called libraries (in windows ".</a:t>
            </a:r>
            <a:r>
              <a:rPr lang="en-US" sz="3200" dirty="0" err="1"/>
              <a:t>dll</a:t>
            </a:r>
            <a:r>
              <a:rPr lang="en-US" sz="3200" dirty="0"/>
              <a:t>" files, in </a:t>
            </a:r>
            <a:r>
              <a:rPr lang="en-US" sz="3200" dirty="0" err="1"/>
              <a:t>linux</a:t>
            </a:r>
            <a:r>
              <a:rPr lang="en-US" sz="3200" dirty="0"/>
              <a:t> ".so" files)</a:t>
            </a:r>
          </a:p>
          <a:p>
            <a:pPr algn="l"/>
            <a:r>
              <a:rPr lang="en-US" sz="3200" dirty="0"/>
              <a:t>Sometimes those libraries do not come with the program. </a:t>
            </a:r>
          </a:p>
          <a:p>
            <a:pPr algn="l"/>
            <a:r>
              <a:rPr lang="en-US" sz="3200" dirty="0"/>
              <a:t>Sometimes those libraries are already in the computer, they were placed there when MS Windows, </a:t>
            </a:r>
            <a:r>
              <a:rPr lang="en-US" sz="3200" dirty="0" err="1"/>
              <a:t>MacOSX</a:t>
            </a:r>
            <a:r>
              <a:rPr lang="en-US" sz="3200" dirty="0"/>
              <a:t> or Linux was installed.</a:t>
            </a:r>
          </a:p>
          <a:p>
            <a:pPr algn="l"/>
            <a:r>
              <a:rPr lang="en-US" sz="3200" dirty="0"/>
              <a:t>Sometimes those libraries neither are provided with the system nor with the program. They require to be installed independently.</a:t>
            </a:r>
          </a:p>
          <a:p>
            <a:pPr algn="l"/>
            <a:r>
              <a:rPr lang="en-US" sz="3200" dirty="0"/>
              <a:t>The main purpose of designing programs like this is that the same library can be reused by multiple programs.</a:t>
            </a:r>
          </a:p>
          <a:p>
            <a:pPr algn="l"/>
            <a:r>
              <a:rPr lang="en-US" sz="3200" dirty="0"/>
              <a:t>This way, developers do not need to write instructions that have already been written. </a:t>
            </a:r>
          </a:p>
          <a:p>
            <a:pPr algn="l"/>
            <a:r>
              <a:rPr lang="en-US" sz="3200" dirty="0"/>
              <a:t>And they do not need to provide files that are already there or can be obtained elsewhere.</a:t>
            </a:r>
          </a:p>
        </p:txBody>
      </p:sp>
    </p:spTree>
    <p:extLst>
      <p:ext uri="{BB962C8B-B14F-4D97-AF65-F5344CB8AC3E}">
        <p14:creationId xmlns:p14="http://schemas.microsoft.com/office/powerpoint/2010/main" val="3542474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01FBC7-85C4-3BA1-DB06-F0D2E3002BB0}"/>
              </a:ext>
            </a:extLst>
          </p:cNvPr>
          <p:cNvSpPr txBox="1"/>
          <p:nvPr/>
        </p:nvSpPr>
        <p:spPr>
          <a:xfrm>
            <a:off x="127320" y="144297"/>
            <a:ext cx="11829328" cy="3539430"/>
          </a:xfrm>
          <a:prstGeom prst="rect">
            <a:avLst/>
          </a:prstGeom>
          <a:noFill/>
        </p:spPr>
        <p:txBody>
          <a:bodyPr wrap="square" rtlCol="0">
            <a:spAutoFit/>
          </a:bodyPr>
          <a:lstStyle/>
          <a:p>
            <a:pPr algn="l"/>
            <a:r>
              <a:rPr lang="en-US" sz="3200" dirty="0"/>
              <a:t>In MS Windows when the program is very complex and requires lots of libraries and data files it needs to be installed.</a:t>
            </a:r>
          </a:p>
          <a:p>
            <a:pPr algn="l"/>
            <a:r>
              <a:rPr lang="en-US" sz="3200" dirty="0"/>
              <a:t>Lots of times the installation process is nothing more than uncompressing lots of files and folders inside a directory. </a:t>
            </a:r>
          </a:p>
          <a:p>
            <a:pPr algn="l"/>
            <a:r>
              <a:rPr lang="en-US" sz="3200" dirty="0"/>
              <a:t>Most of the time any can be selected, but for convenience, in order to keep all the programs (AKA: applications, apps…) together we choose a standard one </a:t>
            </a:r>
            <a:r>
              <a:rPr lang="en-US" sz="3200" dirty="0" err="1"/>
              <a:t>e.g</a:t>
            </a:r>
            <a:r>
              <a:rPr lang="en-US" sz="3200" dirty="0"/>
              <a:t>: "C:\Program Files"</a:t>
            </a:r>
          </a:p>
        </p:txBody>
      </p:sp>
      <p:sp>
        <p:nvSpPr>
          <p:cNvPr id="3" name="TextBox 2">
            <a:extLst>
              <a:ext uri="{FF2B5EF4-FFF2-40B4-BE49-F238E27FC236}">
                <a16:creationId xmlns:a16="http://schemas.microsoft.com/office/drawing/2014/main" id="{D2462C23-3E4F-A8E7-98F9-93269E83F3D1}"/>
              </a:ext>
            </a:extLst>
          </p:cNvPr>
          <p:cNvSpPr txBox="1"/>
          <p:nvPr/>
        </p:nvSpPr>
        <p:spPr>
          <a:xfrm>
            <a:off x="127320" y="4077266"/>
            <a:ext cx="11829328" cy="1569660"/>
          </a:xfrm>
          <a:prstGeom prst="rect">
            <a:avLst/>
          </a:prstGeom>
          <a:noFill/>
        </p:spPr>
        <p:txBody>
          <a:bodyPr wrap="square" rtlCol="0">
            <a:spAutoFit/>
          </a:bodyPr>
          <a:lstStyle/>
          <a:p>
            <a:pPr algn="l"/>
            <a:r>
              <a:rPr lang="en-US" sz="3200" dirty="0"/>
              <a:t>In </a:t>
            </a:r>
            <a:r>
              <a:rPr lang="en-US" sz="3200" dirty="0" err="1"/>
              <a:t>MacOSX</a:t>
            </a:r>
            <a:r>
              <a:rPr lang="en-US" sz="3200" dirty="0"/>
              <a:t> the executable and all its libraries come compressed in a single file that we call "app". Except with very few exceptions we do not install "apps" we just move them to the "/Applications" folder</a:t>
            </a:r>
          </a:p>
        </p:txBody>
      </p:sp>
    </p:spTree>
    <p:extLst>
      <p:ext uri="{BB962C8B-B14F-4D97-AF65-F5344CB8AC3E}">
        <p14:creationId xmlns:p14="http://schemas.microsoft.com/office/powerpoint/2010/main" val="127307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01FBC7-85C4-3BA1-DB06-F0D2E3002BB0}"/>
              </a:ext>
            </a:extLst>
          </p:cNvPr>
          <p:cNvSpPr txBox="1"/>
          <p:nvPr/>
        </p:nvSpPr>
        <p:spPr>
          <a:xfrm>
            <a:off x="127320" y="144297"/>
            <a:ext cx="11829328" cy="4031873"/>
          </a:xfrm>
          <a:prstGeom prst="rect">
            <a:avLst/>
          </a:prstGeom>
          <a:noFill/>
        </p:spPr>
        <p:txBody>
          <a:bodyPr wrap="square" rtlCol="0">
            <a:spAutoFit/>
          </a:bodyPr>
          <a:lstStyle/>
          <a:p>
            <a:pPr algn="l"/>
            <a:r>
              <a:rPr lang="en-US" sz="3200" dirty="0"/>
              <a:t>When we double click a file, we execute a program.</a:t>
            </a:r>
          </a:p>
          <a:p>
            <a:pPr algn="l"/>
            <a:r>
              <a:rPr lang="en-US" sz="3200" dirty="0"/>
              <a:t>If this file is a binary executable, it is executed and it will proceed with the default instructions.</a:t>
            </a:r>
          </a:p>
          <a:p>
            <a:pPr algn="l"/>
            <a:r>
              <a:rPr lang="en-US" sz="3200" dirty="0"/>
              <a:t>if this file is a data file and the system knows the extension in the file name and knows which program is in charge to open the files with this extension, this program will be executed and it will proceed with the instructions programed to be followed when this type of file is given as input</a:t>
            </a:r>
          </a:p>
        </p:txBody>
      </p:sp>
    </p:spTree>
    <p:extLst>
      <p:ext uri="{BB962C8B-B14F-4D97-AF65-F5344CB8AC3E}">
        <p14:creationId xmlns:p14="http://schemas.microsoft.com/office/powerpoint/2010/main" val="2697987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D82BB-692B-E3CE-E891-5CD0119B5CB1}"/>
              </a:ext>
            </a:extLst>
          </p:cNvPr>
          <p:cNvSpPr txBox="1"/>
          <p:nvPr/>
        </p:nvSpPr>
        <p:spPr>
          <a:xfrm>
            <a:off x="442327" y="160303"/>
            <a:ext cx="11132357" cy="6247864"/>
          </a:xfrm>
          <a:prstGeom prst="rect">
            <a:avLst/>
          </a:prstGeom>
          <a:noFill/>
        </p:spPr>
        <p:txBody>
          <a:bodyPr wrap="square" rtlCol="0">
            <a:spAutoFit/>
          </a:bodyPr>
          <a:lstStyle/>
          <a:p>
            <a:r>
              <a:rPr lang="en-US" sz="4000" dirty="0"/>
              <a:t>Please follow the exercise 5 in you practice script</a:t>
            </a:r>
          </a:p>
          <a:p>
            <a:r>
              <a:rPr lang="en-US" sz="4000" dirty="0"/>
              <a:t>Objectives:</a:t>
            </a:r>
          </a:p>
          <a:p>
            <a:r>
              <a:rPr lang="en-US" sz="3200" dirty="0"/>
              <a:t>- Identify programs (AKA: executables, applications, app…)</a:t>
            </a:r>
          </a:p>
          <a:p>
            <a:r>
              <a:rPr lang="en-US" sz="3200" dirty="0"/>
              <a:t>- Execute programs that do not require installation</a:t>
            </a:r>
          </a:p>
          <a:p>
            <a:r>
              <a:rPr lang="en-US" sz="3200" dirty="0"/>
              <a:t>- Discover how programs can require extra files which change how they work or that are </a:t>
            </a:r>
            <a:r>
              <a:rPr lang="en-US" sz="3200" dirty="0" err="1"/>
              <a:t>essencial</a:t>
            </a:r>
            <a:endParaRPr lang="en-US" sz="3200" dirty="0"/>
          </a:p>
          <a:p>
            <a:r>
              <a:rPr lang="en-US" sz="3200" dirty="0"/>
              <a:t>- Discover where are programs installed by default and how to find their executables</a:t>
            </a:r>
          </a:p>
          <a:p>
            <a:r>
              <a:rPr lang="en-US" sz="3200" dirty="0"/>
              <a:t>- Discover what happens when we "doble click" a file</a:t>
            </a:r>
          </a:p>
          <a:p>
            <a:r>
              <a:rPr lang="en-US" sz="3200" dirty="0"/>
              <a:t>- Discover how the extension is just a given name</a:t>
            </a:r>
          </a:p>
          <a:p>
            <a:r>
              <a:rPr lang="en-US" sz="3200" dirty="0"/>
              <a:t>- Discover how executables read and interpret files depending on their extensions, not the type of files they are</a:t>
            </a:r>
          </a:p>
        </p:txBody>
      </p:sp>
    </p:spTree>
    <p:extLst>
      <p:ext uri="{BB962C8B-B14F-4D97-AF65-F5344CB8AC3E}">
        <p14:creationId xmlns:p14="http://schemas.microsoft.com/office/powerpoint/2010/main" val="2030415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0E3A7C-F5AD-69A9-AC7D-6E4946AF4C49}"/>
              </a:ext>
            </a:extLst>
          </p:cNvPr>
          <p:cNvSpPr txBox="1"/>
          <p:nvPr/>
        </p:nvSpPr>
        <p:spPr>
          <a:xfrm>
            <a:off x="2650603" y="636608"/>
            <a:ext cx="3944350" cy="1077218"/>
          </a:xfrm>
          <a:prstGeom prst="rect">
            <a:avLst/>
          </a:prstGeom>
          <a:noFill/>
        </p:spPr>
        <p:txBody>
          <a:bodyPr wrap="none" rtlCol="0">
            <a:spAutoFit/>
          </a:bodyPr>
          <a:lstStyle/>
          <a:p>
            <a:pPr algn="l"/>
            <a:r>
              <a:rPr lang="en-US" sz="3200" dirty="0"/>
              <a:t>END of the 1st part</a:t>
            </a:r>
          </a:p>
          <a:p>
            <a:pPr algn="l"/>
            <a:r>
              <a:rPr lang="en-US" sz="3200" dirty="0"/>
              <a:t>Let's go for the second</a:t>
            </a:r>
          </a:p>
        </p:txBody>
      </p:sp>
      <p:sp>
        <p:nvSpPr>
          <p:cNvPr id="6" name="TextBox 5">
            <a:extLst>
              <a:ext uri="{FF2B5EF4-FFF2-40B4-BE49-F238E27FC236}">
                <a16:creationId xmlns:a16="http://schemas.microsoft.com/office/drawing/2014/main" id="{A46C15FF-A56C-3C7D-58DE-9C236AE4FBD7}"/>
              </a:ext>
            </a:extLst>
          </p:cNvPr>
          <p:cNvSpPr txBox="1"/>
          <p:nvPr/>
        </p:nvSpPr>
        <p:spPr>
          <a:xfrm>
            <a:off x="1564511" y="2640957"/>
            <a:ext cx="7676910" cy="584775"/>
          </a:xfrm>
          <a:prstGeom prst="rect">
            <a:avLst/>
          </a:prstGeom>
          <a:noFill/>
        </p:spPr>
        <p:txBody>
          <a:bodyPr wrap="none" rtlCol="0">
            <a:spAutoFit/>
          </a:bodyPr>
          <a:lstStyle/>
          <a:p>
            <a:pPr algn="l"/>
            <a:r>
              <a:rPr lang="en-US" sz="3200" dirty="0"/>
              <a:t>Let's apply some of this to the bioinformatics</a:t>
            </a:r>
          </a:p>
        </p:txBody>
      </p:sp>
    </p:spTree>
    <p:extLst>
      <p:ext uri="{BB962C8B-B14F-4D97-AF65-F5344CB8AC3E}">
        <p14:creationId xmlns:p14="http://schemas.microsoft.com/office/powerpoint/2010/main" val="300188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07ED82-B47C-6EF8-9EDF-8EBA21A41E51}"/>
              </a:ext>
            </a:extLst>
          </p:cNvPr>
          <p:cNvSpPr txBox="1"/>
          <p:nvPr/>
        </p:nvSpPr>
        <p:spPr>
          <a:xfrm>
            <a:off x="127320" y="144297"/>
            <a:ext cx="11829328" cy="2062103"/>
          </a:xfrm>
          <a:prstGeom prst="rect">
            <a:avLst/>
          </a:prstGeom>
          <a:noFill/>
        </p:spPr>
        <p:txBody>
          <a:bodyPr wrap="square" rtlCol="0">
            <a:spAutoFit/>
          </a:bodyPr>
          <a:lstStyle/>
          <a:p>
            <a:pPr algn="l"/>
            <a:r>
              <a:rPr lang="en-US" sz="3200" dirty="0"/>
              <a:t>As you 've seen in the html example, you can format data made only of text characters, so stored inside text files (AKA txt files, flat files …).</a:t>
            </a:r>
          </a:p>
          <a:p>
            <a:pPr algn="l"/>
            <a:r>
              <a:rPr lang="en-US" sz="3200" dirty="0"/>
              <a:t>You give this data an internal format using different conventions (in the case of html it was "&lt;labels&gt;". </a:t>
            </a:r>
          </a:p>
        </p:txBody>
      </p:sp>
      <p:sp>
        <p:nvSpPr>
          <p:cNvPr id="4" name="TextBox 3">
            <a:extLst>
              <a:ext uri="{FF2B5EF4-FFF2-40B4-BE49-F238E27FC236}">
                <a16:creationId xmlns:a16="http://schemas.microsoft.com/office/drawing/2014/main" id="{B31BB3CE-2CD8-1100-8CF1-DA3D955B8FB3}"/>
              </a:ext>
            </a:extLst>
          </p:cNvPr>
          <p:cNvSpPr txBox="1"/>
          <p:nvPr/>
        </p:nvSpPr>
        <p:spPr>
          <a:xfrm>
            <a:off x="127320" y="2206400"/>
            <a:ext cx="11829328" cy="1077218"/>
          </a:xfrm>
          <a:prstGeom prst="rect">
            <a:avLst/>
          </a:prstGeom>
          <a:noFill/>
        </p:spPr>
        <p:txBody>
          <a:bodyPr wrap="square" rtlCol="0">
            <a:spAutoFit/>
          </a:bodyPr>
          <a:lstStyle/>
          <a:p>
            <a:pPr algn="l"/>
            <a:r>
              <a:rPr lang="en-US" sz="3200" dirty="0"/>
              <a:t>As you can imagine this is widely use in informatics: configurations, data required by software, user profiles, etc.</a:t>
            </a:r>
          </a:p>
        </p:txBody>
      </p:sp>
      <p:sp>
        <p:nvSpPr>
          <p:cNvPr id="5" name="TextBox 4">
            <a:extLst>
              <a:ext uri="{FF2B5EF4-FFF2-40B4-BE49-F238E27FC236}">
                <a16:creationId xmlns:a16="http://schemas.microsoft.com/office/drawing/2014/main" id="{A5F082F0-3CF5-4015-8207-234423B75E4D}"/>
              </a:ext>
            </a:extLst>
          </p:cNvPr>
          <p:cNvSpPr txBox="1"/>
          <p:nvPr/>
        </p:nvSpPr>
        <p:spPr>
          <a:xfrm>
            <a:off x="127320" y="3429000"/>
            <a:ext cx="11829328" cy="1569660"/>
          </a:xfrm>
          <a:prstGeom prst="rect">
            <a:avLst/>
          </a:prstGeom>
          <a:noFill/>
        </p:spPr>
        <p:txBody>
          <a:bodyPr wrap="square" rtlCol="0">
            <a:spAutoFit/>
          </a:bodyPr>
          <a:lstStyle/>
          <a:p>
            <a:pPr algn="l"/>
            <a:r>
              <a:rPr lang="en-US" sz="3200" dirty="0"/>
              <a:t>Biological data is mostly text (Sequences of genes and proteins, Atoms forming a protein, source organisms from where these come from, etc.)</a:t>
            </a:r>
          </a:p>
        </p:txBody>
      </p:sp>
      <p:sp>
        <p:nvSpPr>
          <p:cNvPr id="6" name="TextBox 5">
            <a:extLst>
              <a:ext uri="{FF2B5EF4-FFF2-40B4-BE49-F238E27FC236}">
                <a16:creationId xmlns:a16="http://schemas.microsoft.com/office/drawing/2014/main" id="{3B44355C-657F-A428-026E-806D576C12A4}"/>
              </a:ext>
            </a:extLst>
          </p:cNvPr>
          <p:cNvSpPr txBox="1"/>
          <p:nvPr/>
        </p:nvSpPr>
        <p:spPr>
          <a:xfrm>
            <a:off x="127320" y="4998660"/>
            <a:ext cx="11829328" cy="1569660"/>
          </a:xfrm>
          <a:prstGeom prst="rect">
            <a:avLst/>
          </a:prstGeom>
          <a:noFill/>
        </p:spPr>
        <p:txBody>
          <a:bodyPr wrap="square" rtlCol="0">
            <a:spAutoFit/>
          </a:bodyPr>
          <a:lstStyle/>
          <a:p>
            <a:pPr algn="l"/>
            <a:r>
              <a:rPr lang="en-US" sz="3200" dirty="0"/>
              <a:t>Text files (AKA txt, flat…) are perfect for store biological data, they can be read easily both by humans and computers.</a:t>
            </a:r>
          </a:p>
          <a:p>
            <a:pPr algn="l"/>
            <a:r>
              <a:rPr lang="en-US" sz="3200" dirty="0"/>
              <a:t>This way, several formats for store biological data have been created.</a:t>
            </a:r>
          </a:p>
        </p:txBody>
      </p:sp>
    </p:spTree>
    <p:extLst>
      <p:ext uri="{BB962C8B-B14F-4D97-AF65-F5344CB8AC3E}">
        <p14:creationId xmlns:p14="http://schemas.microsoft.com/office/powerpoint/2010/main" val="372343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E3797C-ED34-DA55-1CD3-5E39E0927614}"/>
              </a:ext>
            </a:extLst>
          </p:cNvPr>
          <p:cNvSpPr txBox="1"/>
          <p:nvPr/>
        </p:nvSpPr>
        <p:spPr>
          <a:xfrm>
            <a:off x="1817225" y="2647936"/>
            <a:ext cx="10504024" cy="2862322"/>
          </a:xfrm>
          <a:prstGeom prst="rect">
            <a:avLst/>
          </a:prstGeom>
          <a:noFill/>
        </p:spPr>
        <p:txBody>
          <a:bodyPr wrap="square" rtlCol="0">
            <a:spAutoFit/>
          </a:bodyPr>
          <a:lstStyle/>
          <a:p>
            <a:pPr algn="l"/>
            <a:r>
              <a:rPr lang="en-GB" sz="1000" dirty="0">
                <a:latin typeface="Consolas" panose="020B0609020204030204" pitchFamily="49" charset="0"/>
                <a:cs typeface="Consolas" panose="020B0609020204030204" pitchFamily="49" charset="0"/>
              </a:rPr>
              <a:t>&gt;</a:t>
            </a:r>
            <a:r>
              <a:rPr lang="en-GB" sz="1000" dirty="0" err="1">
                <a:latin typeface="Consolas" panose="020B0609020204030204" pitchFamily="49" charset="0"/>
                <a:cs typeface="Consolas" panose="020B0609020204030204" pitchFamily="49" charset="0"/>
              </a:rPr>
              <a:t>L02362.1</a:t>
            </a:r>
            <a:r>
              <a:rPr lang="en-GB" sz="1000" dirty="0">
                <a:latin typeface="Consolas" panose="020B0609020204030204" pitchFamily="49" charset="0"/>
                <a:cs typeface="Consolas" panose="020B0609020204030204" pitchFamily="49" charset="0"/>
              </a:rPr>
              <a:t> Escherichia coli repressor protein (</a:t>
            </a:r>
            <a:r>
              <a:rPr lang="en-GB" sz="1000" dirty="0" err="1">
                <a:latin typeface="Consolas" panose="020B0609020204030204" pitchFamily="49" charset="0"/>
                <a:cs typeface="Consolas" panose="020B0609020204030204" pitchFamily="49" charset="0"/>
              </a:rPr>
              <a:t>lexA</a:t>
            </a:r>
            <a:r>
              <a:rPr lang="en-GB" sz="1000" dirty="0">
                <a:latin typeface="Consolas" panose="020B0609020204030204" pitchFamily="49" charset="0"/>
                <a:cs typeface="Consolas" panose="020B0609020204030204" pitchFamily="49" charset="0"/>
              </a:rPr>
              <a:t>) gene 3' end; DNA-damage-inducible protein (</a:t>
            </a:r>
            <a:r>
              <a:rPr lang="en-GB" sz="1000" dirty="0" err="1">
                <a:latin typeface="Consolas" panose="020B0609020204030204" pitchFamily="49" charset="0"/>
                <a:cs typeface="Consolas" panose="020B0609020204030204" pitchFamily="49" charset="0"/>
              </a:rPr>
              <a:t>dinF</a:t>
            </a:r>
            <a:r>
              <a:rPr lang="en-GB" sz="1000" dirty="0">
                <a:latin typeface="Consolas" panose="020B0609020204030204" pitchFamily="49" charset="0"/>
                <a:cs typeface="Consolas" panose="020B0609020204030204" pitchFamily="49" charset="0"/>
              </a:rPr>
              <a:t>) gene, complete </a:t>
            </a:r>
            <a:r>
              <a:rPr lang="en-GB" sz="1000" dirty="0" err="1">
                <a:latin typeface="Consolas" panose="020B0609020204030204" pitchFamily="49" charset="0"/>
                <a:cs typeface="Consolas" panose="020B0609020204030204" pitchFamily="49" charset="0"/>
              </a:rPr>
              <a:t>cds</a:t>
            </a:r>
            <a:endParaRPr lang="en-GB" sz="1000" dirty="0">
              <a:latin typeface="Consolas" panose="020B0609020204030204" pitchFamily="49" charset="0"/>
              <a:cs typeface="Consolas" panose="020B0609020204030204" pitchFamily="49" charset="0"/>
            </a:endParaRPr>
          </a:p>
          <a:p>
            <a:pPr algn="l"/>
            <a:r>
              <a:rPr lang="en-GB" sz="1000" dirty="0">
                <a:latin typeface="Consolas" panose="020B0609020204030204" pitchFamily="49" charset="0"/>
                <a:cs typeface="Consolas" panose="020B0609020204030204" pitchFamily="49" charset="0"/>
              </a:rPr>
              <a:t>GGGTTATTCGCAACGGCGACTGGCTGTAACATATCTCTGAGACCGCGATGCCGCCTGGCGTCGCGGTTTG TTTTTCATCTCTCTTCATCAGGCTTGTCTGCATGGCATTCCTCACTTCATCTGATAAAGCACTCTGGCAT CTCGCCTTACCCATGATTTTCTCCAATATCACCGTTCCGTTGCTGGGACTGGTCGATACGGCGGTAATTG GTCATCTTGATAGCCCGGTTTATTTGGGCGGCGTGGCGGTTGGTGCAACGGCGACCAGCTTTCTCTTTAT GCTGTTGCTGTTTTTACGCATGAGCACCACCGGGCTGACTGCGCAGGCTTATGGTGCCAAAAATCCTCAG GCATTAGCCCGTACGCTGGTGCAACCGTTGCTGTTGGCGTTGGGGGCTGGGGCGTTAATTGCGCTGCTGC GTACGCCGATTATCGATCTGGCGCTGCATATTGTTGGCGGTAGTGAGGCAGTCCTGGAACAGGCGCGGCG CTTTCTTGAAATCCGCTGGTTAAGCGCACCGGCGTCGCTGGCGAATCTGGTATTACTCGGTTGGTTACTC GGCGTGCAATATGCCCGTGCGCCAGTAATTTTGTTAGTGGTCGGCAATATCCTCAACATTGTGCTGGATG TCTGGCTGGTGATGGGGCTGCATATGAACGTGCAGGGCGCGGCGCTGGCGACGGTTATTGCGGAATATGC AACATTGCTGATTGGTCTGCTAATGGTGCGTAAAATCCTCAAACTACGCGGAATTTCCGGCGAAATGCTG AAAACTGCCTGGCGAGGAAACTTCCGTCGCTTGCTGGCGCTTAACCGCGATATCATGCTGCGTTCGCTGT TGTTGCAACTCTGTTTCGGCGCGATCACCGTACTTGGCGCGCGACTGGGGAGTGACATTATCGCTGTTAA CGCGGTTCTGATGACGCTACTCACCTTTACCGCCTATGCGCTGGATGGTTTTGCCTACGCGGTTGAAGCG CACTCCGGTCAGGCATACGGTGCGCGCGACGGTAGCCAGTTGCTGGATGTCTGGCGGGCAGCGTGCCGCC AGTCGGGGATCGTAGCGTTACTGTTTTCGGTGGTTTATTTGCTGGCTGGGGAACACATCATTGCGTTACT GACGTCGTTAACCCAGATTCAGCAGCTGGCTGACCGCTATCTTATCTGGCAGGTGATTTTGCCGGTGGTT GGCGTCTGGTGTTATCTGCTGGACGGCATGTTTATAGGCGCAACGCGTGCCACCGAAATGCGTAACAGTA TGGCGGTGGCCGCCGCAGGTTTTGCGCTGACGCTCCTTACGCTGCCGTGGCTGGGTAATCATGCTTTGTG GCTGGCATTAACCGTCTTTCTGGCGTTGCGCGGGCTTTCTCTGGCGGCTATCTGGCGGCGTCACTGGCGC AATGGTACCTGGTTTGCCGCAACGTGACGGTTAAAAATTCTGAATAAATAATCCTAAGCCAAATTGCTGA CTACACTTAATCTCACGTTCAGAAGAAAAGTGAACGTACTCTCATTCACAACCTAACGATGAGGTCTTGA TTATGAATAAAGATGAAGCCGGCGGTAACTGGAAACAGTTTAAAGGTAAAGTGAAAGAGCAATGGGGCAA ACTGACCGATGATGATATGACGATCATTGAAGGTAAACGTGATCAACTGGTCGGTAAAATCCAGGAACGT TATGGTTATCAGAAAGATCAGGCAGAAAAAGAGGTCGTGGATTGGGAAACCCGCAATGAATATCGCTGGT AATTAATCCCTCCTGCCCGACGTGTACAAGGATGTACGCCCTCTTAACGCGGTTTCTTTTTCACCTGCAC AGAGTGATCATGCTGGCACTGTTCAGGATGACGACACGCTTCCACTTCTACACATGCCGCACAGAGCCCA TGTGCTTCAATCACATTATGCCGCAGGGCAAACCCCATTTTTGCCGCCAGCGTATGCATAATGTCTTCCA CGCCTTCTGCACACTCTTCTTTCACTGCGCCGCAGCGATCGCAAATAAACATGGCTGACGTATGGGTGGG CTGATCGAACAGATGACAGAGCACATAACTGTTGGTGGATTCCACCTTATGCACAAAACCTTGCTCAAGC AGAAAATCCAGCGCGCGATAAACCGTTGGCGGCTTGGCTTGCGGTTCAGCTTCGCGCAGTAAATCAAGCA </a:t>
            </a:r>
            <a:r>
              <a:rPr lang="en-GB" sz="1000" dirty="0" err="1">
                <a:latin typeface="Consolas" panose="020B0609020204030204" pitchFamily="49" charset="0"/>
                <a:cs typeface="Consolas" panose="020B0609020204030204" pitchFamily="49" charset="0"/>
              </a:rPr>
              <a:t>GATCATAAGCGCTGATAGCGCCATCCTGCAG</a:t>
            </a:r>
            <a:r>
              <a:rPr lang="en-GB" sz="1000" dirty="0">
                <a:latin typeface="Consolas" panose="020B0609020204030204" pitchFamily="49" charset="0"/>
                <a:cs typeface="Consolas" panose="020B0609020204030204" pitchFamily="49" charset="0"/>
              </a:rPr>
              <a:t> </a:t>
            </a:r>
            <a:br>
              <a:rPr lang="en-GB" sz="1000" dirty="0">
                <a:latin typeface="Consolas" panose="020B0609020204030204" pitchFamily="49" charset="0"/>
                <a:cs typeface="Consolas" panose="020B0609020204030204" pitchFamily="49" charset="0"/>
              </a:rPr>
            </a:br>
            <a:endParaRPr lang="en-US" sz="10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6E05AD21-01F1-36FC-C0F1-E1DC5E3934B9}"/>
              </a:ext>
            </a:extLst>
          </p:cNvPr>
          <p:cNvSpPr txBox="1"/>
          <p:nvPr/>
        </p:nvSpPr>
        <p:spPr>
          <a:xfrm>
            <a:off x="659757" y="312516"/>
            <a:ext cx="11331615" cy="1569660"/>
          </a:xfrm>
          <a:prstGeom prst="rect">
            <a:avLst/>
          </a:prstGeom>
          <a:noFill/>
        </p:spPr>
        <p:txBody>
          <a:bodyPr wrap="square" rtlCol="0">
            <a:spAutoFit/>
          </a:bodyPr>
          <a:lstStyle/>
          <a:p>
            <a:pPr algn="l"/>
            <a:r>
              <a:rPr lang="en-US" sz="3200" dirty="0"/>
              <a:t>The most used and known format is called "</a:t>
            </a:r>
            <a:r>
              <a:rPr lang="en-US" sz="3200" dirty="0" err="1"/>
              <a:t>Fasta</a:t>
            </a:r>
            <a:r>
              <a:rPr lang="en-US" sz="3200" dirty="0"/>
              <a:t>". It is designed for storing sequence data. It can be nucleotides or peptides. One or many different entries in the same file</a:t>
            </a:r>
          </a:p>
        </p:txBody>
      </p:sp>
      <p:sp>
        <p:nvSpPr>
          <p:cNvPr id="4" name="TextBox 3">
            <a:extLst>
              <a:ext uri="{FF2B5EF4-FFF2-40B4-BE49-F238E27FC236}">
                <a16:creationId xmlns:a16="http://schemas.microsoft.com/office/drawing/2014/main" id="{57238FBD-3A41-1416-A0D8-955F46681301}"/>
              </a:ext>
            </a:extLst>
          </p:cNvPr>
          <p:cNvSpPr txBox="1"/>
          <p:nvPr/>
        </p:nvSpPr>
        <p:spPr>
          <a:xfrm>
            <a:off x="821801" y="1851916"/>
            <a:ext cx="11053823" cy="646331"/>
          </a:xfrm>
          <a:prstGeom prst="rect">
            <a:avLst/>
          </a:prstGeom>
          <a:noFill/>
        </p:spPr>
        <p:txBody>
          <a:bodyPr wrap="square" rtlCol="0">
            <a:spAutoFit/>
          </a:bodyPr>
          <a:lstStyle/>
          <a:p>
            <a:pPr algn="l"/>
            <a:r>
              <a:rPr lang="en-US" dirty="0"/>
              <a:t>An entry starts with a "&gt;" and a description of what it is IN THE SAME LINE. This line can also have an internal format; each DB has its own</a:t>
            </a:r>
          </a:p>
        </p:txBody>
      </p:sp>
      <p:sp>
        <p:nvSpPr>
          <p:cNvPr id="7" name="TextBox 6">
            <a:extLst>
              <a:ext uri="{FF2B5EF4-FFF2-40B4-BE49-F238E27FC236}">
                <a16:creationId xmlns:a16="http://schemas.microsoft.com/office/drawing/2014/main" id="{652E0934-DC00-82A1-297C-1EC573E9090B}"/>
              </a:ext>
            </a:extLst>
          </p:cNvPr>
          <p:cNvSpPr txBox="1"/>
          <p:nvPr/>
        </p:nvSpPr>
        <p:spPr>
          <a:xfrm>
            <a:off x="559442" y="5534116"/>
            <a:ext cx="11532244" cy="369332"/>
          </a:xfrm>
          <a:prstGeom prst="rect">
            <a:avLst/>
          </a:prstGeom>
          <a:noFill/>
        </p:spPr>
        <p:txBody>
          <a:bodyPr wrap="square" rtlCol="0">
            <a:spAutoFit/>
          </a:bodyPr>
          <a:lstStyle/>
          <a:p>
            <a:pPr algn="l"/>
            <a:r>
              <a:rPr lang="en-US" dirty="0"/>
              <a:t>Below, in one or multiple lines, the sequence. Only IUPAC characters and white characters are allowed (NO NUMBERS!!!)</a:t>
            </a:r>
          </a:p>
        </p:txBody>
      </p:sp>
      <p:cxnSp>
        <p:nvCxnSpPr>
          <p:cNvPr id="9" name="Elbow Connector 8">
            <a:extLst>
              <a:ext uri="{FF2B5EF4-FFF2-40B4-BE49-F238E27FC236}">
                <a16:creationId xmlns:a16="http://schemas.microsoft.com/office/drawing/2014/main" id="{F0721EA3-C043-68AB-38DF-86050F823251}"/>
              </a:ext>
            </a:extLst>
          </p:cNvPr>
          <p:cNvCxnSpPr>
            <a:cxnSpLocks/>
          </p:cNvCxnSpPr>
          <p:nvPr/>
        </p:nvCxnSpPr>
        <p:spPr>
          <a:xfrm>
            <a:off x="960699" y="2498247"/>
            <a:ext cx="856526" cy="268102"/>
          </a:xfrm>
          <a:prstGeom prst="bentConnector3">
            <a:avLst>
              <a:gd name="adj1" fmla="val 135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Left Brace 16">
            <a:extLst>
              <a:ext uri="{FF2B5EF4-FFF2-40B4-BE49-F238E27FC236}">
                <a16:creationId xmlns:a16="http://schemas.microsoft.com/office/drawing/2014/main" id="{242DDC35-96B5-22AD-7A92-C1B7603573FA}"/>
              </a:ext>
            </a:extLst>
          </p:cNvPr>
          <p:cNvSpPr/>
          <p:nvPr/>
        </p:nvSpPr>
        <p:spPr>
          <a:xfrm>
            <a:off x="1388962" y="2974694"/>
            <a:ext cx="300942" cy="2210764"/>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8456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8C2F68-BA33-E3F6-53EC-D96A4F3B0AF2}"/>
              </a:ext>
            </a:extLst>
          </p:cNvPr>
          <p:cNvSpPr txBox="1"/>
          <p:nvPr/>
        </p:nvSpPr>
        <p:spPr>
          <a:xfrm>
            <a:off x="2772865" y="58845"/>
            <a:ext cx="4616970" cy="6740307"/>
          </a:xfrm>
          <a:prstGeom prst="rect">
            <a:avLst/>
          </a:prstGeom>
          <a:noFill/>
          <a:ln w="38100">
            <a:solidFill>
              <a:schemeClr val="tx1"/>
            </a:solidFill>
          </a:ln>
        </p:spPr>
        <p:txBody>
          <a:bodyPr wrap="none" rtlCol="0">
            <a:spAutoFit/>
          </a:bodyPr>
          <a:lstStyle/>
          <a:p>
            <a:pPr algn="l"/>
            <a:r>
              <a:rPr lang="en-US" sz="800" dirty="0">
                <a:latin typeface="Consolas" panose="020B0609020204030204" pitchFamily="49" charset="0"/>
                <a:cs typeface="Consolas" panose="020B0609020204030204" pitchFamily="49" charset="0"/>
              </a:rPr>
              <a:t>LOCUS       </a:t>
            </a:r>
            <a:r>
              <a:rPr lang="en-US" sz="800" dirty="0" err="1">
                <a:latin typeface="Consolas" panose="020B0609020204030204" pitchFamily="49" charset="0"/>
                <a:cs typeface="Consolas" panose="020B0609020204030204" pitchFamily="49" charset="0"/>
              </a:rPr>
              <a:t>ECOLEXDIN</a:t>
            </a:r>
            <a:r>
              <a:rPr lang="en-US" sz="800" dirty="0">
                <a:latin typeface="Consolas" panose="020B0609020204030204" pitchFamily="49" charset="0"/>
                <a:cs typeface="Consolas" panose="020B0609020204030204" pitchFamily="49" charset="0"/>
              </a:rPr>
              <a:t>               2201 bp    DNA     linear   </a:t>
            </a:r>
            <a:r>
              <a:rPr lang="en-US" sz="800" dirty="0" err="1">
                <a:latin typeface="Consolas" panose="020B0609020204030204" pitchFamily="49" charset="0"/>
                <a:cs typeface="Consolas" panose="020B0609020204030204" pitchFamily="49" charset="0"/>
              </a:rPr>
              <a:t>BCT</a:t>
            </a:r>
            <a:r>
              <a:rPr lang="en-US" sz="800" dirty="0">
                <a:latin typeface="Consolas" panose="020B0609020204030204" pitchFamily="49" charset="0"/>
                <a:cs typeface="Consolas" panose="020B0609020204030204" pitchFamily="49" charset="0"/>
              </a:rPr>
              <a:t> 28-MAY-1993</a:t>
            </a:r>
          </a:p>
          <a:p>
            <a:pPr algn="l"/>
            <a:r>
              <a:rPr lang="en-US" sz="800" dirty="0">
                <a:latin typeface="Consolas" panose="020B0609020204030204" pitchFamily="49" charset="0"/>
                <a:cs typeface="Consolas" panose="020B0609020204030204" pitchFamily="49" charset="0"/>
              </a:rPr>
              <a:t>DEFINITION  Escherichia coli repressor protein (</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 gene 3' end;</a:t>
            </a:r>
          </a:p>
          <a:p>
            <a:pPr algn="l"/>
            <a:r>
              <a:rPr lang="en-US" sz="800" dirty="0">
                <a:latin typeface="Consolas" panose="020B0609020204030204" pitchFamily="49" charset="0"/>
                <a:cs typeface="Consolas" panose="020B0609020204030204" pitchFamily="49" charset="0"/>
              </a:rPr>
              <a:t>            DNA-damage-inducible protein (</a:t>
            </a:r>
            <a:r>
              <a:rPr lang="en-US" sz="800" dirty="0" err="1">
                <a:latin typeface="Consolas" panose="020B0609020204030204" pitchFamily="49" charset="0"/>
                <a:cs typeface="Consolas" panose="020B0609020204030204" pitchFamily="49" charset="0"/>
              </a:rPr>
              <a:t>dinF</a:t>
            </a:r>
            <a:r>
              <a:rPr lang="en-US" sz="800" dirty="0">
                <a:latin typeface="Consolas" panose="020B0609020204030204" pitchFamily="49" charset="0"/>
                <a:cs typeface="Consolas" panose="020B0609020204030204" pitchFamily="49" charset="0"/>
              </a:rPr>
              <a:t>) gene, complete </a:t>
            </a:r>
            <a:r>
              <a:rPr lang="en-US" sz="800" dirty="0" err="1">
                <a:latin typeface="Consolas" panose="020B0609020204030204" pitchFamily="49" charset="0"/>
                <a:cs typeface="Consolas" panose="020B0609020204030204" pitchFamily="49" charset="0"/>
              </a:rPr>
              <a:t>cds</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ACCESSION   </a:t>
            </a:r>
            <a:r>
              <a:rPr lang="en-US" sz="800" dirty="0" err="1">
                <a:latin typeface="Consolas" panose="020B0609020204030204" pitchFamily="49" charset="0"/>
                <a:cs typeface="Consolas" panose="020B0609020204030204" pitchFamily="49" charset="0"/>
              </a:rPr>
              <a:t>L02362</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VERSION     </a:t>
            </a:r>
            <a:r>
              <a:rPr lang="en-US" sz="800" dirty="0" err="1">
                <a:latin typeface="Consolas" panose="020B0609020204030204" pitchFamily="49" charset="0"/>
                <a:cs typeface="Consolas" panose="020B0609020204030204" pitchFamily="49" charset="0"/>
              </a:rPr>
              <a:t>L02362.1</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KEYWORDS    DNA-damage-inducible protein; </a:t>
            </a:r>
            <a:r>
              <a:rPr lang="en-US" sz="800" dirty="0" err="1">
                <a:latin typeface="Consolas" panose="020B0609020204030204" pitchFamily="49" charset="0"/>
                <a:cs typeface="Consolas" panose="020B0609020204030204" pitchFamily="49" charset="0"/>
              </a:rPr>
              <a:t>dinF</a:t>
            </a:r>
            <a:r>
              <a:rPr lang="en-US" sz="800" dirty="0">
                <a:latin typeface="Consolas" panose="020B0609020204030204" pitchFamily="49" charset="0"/>
                <a:cs typeface="Consolas" panose="020B0609020204030204" pitchFamily="49" charset="0"/>
              </a:rPr>
              <a:t> gene; </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 gene; repressor</a:t>
            </a:r>
          </a:p>
          <a:p>
            <a:pPr algn="l"/>
            <a:r>
              <a:rPr lang="en-US" sz="800" dirty="0">
                <a:latin typeface="Consolas" panose="020B0609020204030204" pitchFamily="49" charset="0"/>
                <a:cs typeface="Consolas" panose="020B0609020204030204" pitchFamily="49" charset="0"/>
              </a:rPr>
              <a:t>            protein.</a:t>
            </a:r>
          </a:p>
          <a:p>
            <a:pPr algn="l"/>
            <a:r>
              <a:rPr lang="en-US" sz="800" dirty="0">
                <a:latin typeface="Consolas" panose="020B0609020204030204" pitchFamily="49" charset="0"/>
                <a:cs typeface="Consolas" panose="020B0609020204030204" pitchFamily="49" charset="0"/>
              </a:rPr>
              <a:t>SOURCE      Escherichia coli</a:t>
            </a:r>
          </a:p>
          <a:p>
            <a:pPr algn="l"/>
            <a:r>
              <a:rPr lang="en-US" sz="800" dirty="0">
                <a:latin typeface="Consolas" panose="020B0609020204030204" pitchFamily="49" charset="0"/>
                <a:cs typeface="Consolas" panose="020B0609020204030204" pitchFamily="49" charset="0"/>
              </a:rPr>
              <a:t>  ORGANISM  Escherichia coli</a:t>
            </a:r>
          </a:p>
          <a:p>
            <a:pPr algn="l"/>
            <a:r>
              <a:rPr lang="en-US" sz="800" dirty="0">
                <a:latin typeface="Consolas" panose="020B0609020204030204" pitchFamily="49" charset="0"/>
                <a:cs typeface="Consolas" panose="020B0609020204030204" pitchFamily="49" charset="0"/>
              </a:rPr>
              <a:t>            Bacteria; </a:t>
            </a:r>
            <a:r>
              <a:rPr lang="en-US" sz="800" dirty="0" err="1">
                <a:latin typeface="Consolas" panose="020B0609020204030204" pitchFamily="49" charset="0"/>
                <a:cs typeface="Consolas" panose="020B0609020204030204" pitchFamily="49" charset="0"/>
              </a:rPr>
              <a:t>Pseudomonadota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Gammaproteobacteria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Enterobacterales</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Enterobacteriaceae; Escherichia.</a:t>
            </a:r>
          </a:p>
          <a:p>
            <a:pPr algn="l"/>
            <a:r>
              <a:rPr lang="en-US" sz="800" dirty="0">
                <a:latin typeface="Consolas" panose="020B0609020204030204" pitchFamily="49" charset="0"/>
                <a:cs typeface="Consolas" panose="020B0609020204030204" pitchFamily="49" charset="0"/>
              </a:rPr>
              <a:t>REFERENCE   1  (sites)</a:t>
            </a:r>
          </a:p>
          <a:p>
            <a:pPr algn="l"/>
            <a:r>
              <a:rPr lang="en-US" sz="800" dirty="0">
                <a:latin typeface="Consolas" panose="020B0609020204030204" pitchFamily="49" charset="0"/>
                <a:cs typeface="Consolas" panose="020B0609020204030204" pitchFamily="49" charset="0"/>
              </a:rPr>
              <a:t>  AUTHORS   </a:t>
            </a:r>
            <a:r>
              <a:rPr lang="en-US" sz="800" dirty="0" err="1">
                <a:latin typeface="Consolas" panose="020B0609020204030204" pitchFamily="49" charset="0"/>
                <a:cs typeface="Consolas" panose="020B0609020204030204" pitchFamily="49" charset="0"/>
              </a:rPr>
              <a:t>Horii,T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Ogawa,T</a:t>
            </a:r>
            <a:r>
              <a:rPr lang="en-US" sz="800" dirty="0">
                <a:latin typeface="Consolas" panose="020B0609020204030204" pitchFamily="49" charset="0"/>
                <a:cs typeface="Consolas" panose="020B0609020204030204" pitchFamily="49" charset="0"/>
              </a:rPr>
              <a:t>. and </a:t>
            </a:r>
            <a:r>
              <a:rPr lang="en-US" sz="800" dirty="0" err="1">
                <a:latin typeface="Consolas" panose="020B0609020204030204" pitchFamily="49" charset="0"/>
                <a:cs typeface="Consolas" panose="020B0609020204030204" pitchFamily="49" charset="0"/>
              </a:rPr>
              <a:t>Ogawa,H</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TITLE     Nucleotide sequence of the </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 gene of E. coli</a:t>
            </a:r>
          </a:p>
          <a:p>
            <a:pPr algn="l"/>
            <a:r>
              <a:rPr lang="en-US" sz="800" dirty="0">
                <a:latin typeface="Consolas" panose="020B0609020204030204" pitchFamily="49" charset="0"/>
                <a:cs typeface="Consolas" panose="020B0609020204030204" pitchFamily="49" charset="0"/>
              </a:rPr>
              <a:t>  JOURNAL   Cell 23 (3), 689-697 (1981)</a:t>
            </a:r>
          </a:p>
          <a:p>
            <a:pPr algn="l"/>
            <a:r>
              <a:rPr lang="en-US" sz="800" dirty="0">
                <a:latin typeface="Consolas" panose="020B0609020204030204" pitchFamily="49" charset="0"/>
                <a:cs typeface="Consolas" panose="020B0609020204030204" pitchFamily="49" charset="0"/>
              </a:rPr>
              <a:t>   PUBMED   7013987</a:t>
            </a:r>
          </a:p>
          <a:p>
            <a:pPr algn="l"/>
            <a:r>
              <a:rPr lang="en-US" sz="800" dirty="0">
                <a:latin typeface="Consolas" panose="020B0609020204030204" pitchFamily="49" charset="0"/>
                <a:cs typeface="Consolas" panose="020B0609020204030204" pitchFamily="49" charset="0"/>
              </a:rPr>
              <a:t>REFERENCE   2  (sites)</a:t>
            </a:r>
          </a:p>
          <a:p>
            <a:pPr algn="l"/>
            <a:r>
              <a:rPr lang="en-US" sz="800" dirty="0">
                <a:latin typeface="Consolas" panose="020B0609020204030204" pitchFamily="49" charset="0"/>
                <a:cs typeface="Consolas" panose="020B0609020204030204" pitchFamily="49" charset="0"/>
              </a:rPr>
              <a:t>  AUTHORS   </a:t>
            </a:r>
            <a:r>
              <a:rPr lang="en-US" sz="800" dirty="0" err="1">
                <a:latin typeface="Consolas" panose="020B0609020204030204" pitchFamily="49" charset="0"/>
                <a:cs typeface="Consolas" panose="020B0609020204030204" pitchFamily="49" charset="0"/>
              </a:rPr>
              <a:t>Markham,B.E</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Little,J.W</a:t>
            </a:r>
            <a:r>
              <a:rPr lang="en-US" sz="800" dirty="0">
                <a:latin typeface="Consolas" panose="020B0609020204030204" pitchFamily="49" charset="0"/>
                <a:cs typeface="Consolas" panose="020B0609020204030204" pitchFamily="49" charset="0"/>
              </a:rPr>
              <a:t>. and </a:t>
            </a:r>
            <a:r>
              <a:rPr lang="en-US" sz="800" dirty="0" err="1">
                <a:latin typeface="Consolas" panose="020B0609020204030204" pitchFamily="49" charset="0"/>
                <a:cs typeface="Consolas" panose="020B0609020204030204" pitchFamily="49" charset="0"/>
              </a:rPr>
              <a:t>Mount,D.W</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TITLE     Nucleotide sequence of the </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 gene of Escherichia coli K-12</a:t>
            </a:r>
          </a:p>
          <a:p>
            <a:pPr algn="l"/>
            <a:r>
              <a:rPr lang="en-US" sz="800" dirty="0">
                <a:latin typeface="Consolas" panose="020B0609020204030204" pitchFamily="49" charset="0"/>
                <a:cs typeface="Consolas" panose="020B0609020204030204" pitchFamily="49" charset="0"/>
              </a:rPr>
              <a:t>  JOURNAL   Nucleic Acids Res. 9 (16), 4149-4161 (1981)</a:t>
            </a:r>
          </a:p>
          <a:p>
            <a:pPr algn="l"/>
            <a:r>
              <a:rPr lang="en-US" sz="800" dirty="0">
                <a:latin typeface="Consolas" panose="020B0609020204030204" pitchFamily="49" charset="0"/>
                <a:cs typeface="Consolas" panose="020B0609020204030204" pitchFamily="49" charset="0"/>
              </a:rPr>
              <a:t>   PUBMED   6272195</a:t>
            </a:r>
          </a:p>
          <a:p>
            <a:pPr algn="l"/>
            <a:r>
              <a:rPr lang="en-US" sz="800" dirty="0">
                <a:latin typeface="Consolas" panose="020B0609020204030204" pitchFamily="49" charset="0"/>
                <a:cs typeface="Consolas" panose="020B0609020204030204" pitchFamily="49" charset="0"/>
              </a:rPr>
              <a:t>REFERENCE   3  (sites)</a:t>
            </a:r>
          </a:p>
          <a:p>
            <a:pPr algn="l"/>
            <a:r>
              <a:rPr lang="en-US" sz="800" dirty="0">
                <a:latin typeface="Consolas" panose="020B0609020204030204" pitchFamily="49" charset="0"/>
                <a:cs typeface="Consolas" panose="020B0609020204030204" pitchFamily="49" charset="0"/>
              </a:rPr>
              <a:t>  AUTHORS   </a:t>
            </a:r>
            <a:r>
              <a:rPr lang="en-US" sz="800" dirty="0" err="1">
                <a:latin typeface="Consolas" panose="020B0609020204030204" pitchFamily="49" charset="0"/>
                <a:cs typeface="Consolas" panose="020B0609020204030204" pitchFamily="49" charset="0"/>
              </a:rPr>
              <a:t>Krueger,J.H</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Elledge,S.J</a:t>
            </a:r>
            <a:r>
              <a:rPr lang="en-US" sz="800" dirty="0">
                <a:latin typeface="Consolas" panose="020B0609020204030204" pitchFamily="49" charset="0"/>
                <a:cs typeface="Consolas" panose="020B0609020204030204" pitchFamily="49" charset="0"/>
              </a:rPr>
              <a:t>. and </a:t>
            </a:r>
            <a:r>
              <a:rPr lang="en-US" sz="800" dirty="0" err="1">
                <a:latin typeface="Consolas" panose="020B0609020204030204" pitchFamily="49" charset="0"/>
                <a:cs typeface="Consolas" panose="020B0609020204030204" pitchFamily="49" charset="0"/>
              </a:rPr>
              <a:t>Walker,G.C</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TITLE     Isolation and characterization of </a:t>
            </a:r>
            <a:r>
              <a:rPr lang="en-US" sz="800" dirty="0" err="1">
                <a:latin typeface="Consolas" panose="020B0609020204030204" pitchFamily="49" charset="0"/>
                <a:cs typeface="Consolas" panose="020B0609020204030204" pitchFamily="49" charset="0"/>
              </a:rPr>
              <a:t>Tn5</a:t>
            </a:r>
            <a:r>
              <a:rPr lang="en-US" sz="800" dirty="0">
                <a:latin typeface="Consolas" panose="020B0609020204030204" pitchFamily="49" charset="0"/>
                <a:cs typeface="Consolas" panose="020B0609020204030204" pitchFamily="49" charset="0"/>
              </a:rPr>
              <a:t> insertion mutations in the</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 gene of Escherichia coli</a:t>
            </a:r>
          </a:p>
          <a:p>
            <a:pPr algn="l"/>
            <a:r>
              <a:rPr lang="en-US" sz="800" dirty="0">
                <a:latin typeface="Consolas" panose="020B0609020204030204" pitchFamily="49" charset="0"/>
                <a:cs typeface="Consolas" panose="020B0609020204030204" pitchFamily="49" charset="0"/>
              </a:rPr>
              <a:t>  JOURNAL   J. </a:t>
            </a:r>
            <a:r>
              <a:rPr lang="en-US" sz="800" dirty="0" err="1">
                <a:latin typeface="Consolas" panose="020B0609020204030204" pitchFamily="49" charset="0"/>
                <a:cs typeface="Consolas" panose="020B0609020204030204" pitchFamily="49" charset="0"/>
              </a:rPr>
              <a:t>Bacteriol</a:t>
            </a:r>
            <a:r>
              <a:rPr lang="en-US" sz="800" dirty="0">
                <a:latin typeface="Consolas" panose="020B0609020204030204" pitchFamily="49" charset="0"/>
                <a:cs typeface="Consolas" panose="020B0609020204030204" pitchFamily="49" charset="0"/>
              </a:rPr>
              <a:t>. 153 (3), 1368-1378 (1983)</a:t>
            </a:r>
          </a:p>
          <a:p>
            <a:pPr algn="l"/>
            <a:r>
              <a:rPr lang="en-US" sz="800" dirty="0">
                <a:latin typeface="Consolas" panose="020B0609020204030204" pitchFamily="49" charset="0"/>
                <a:cs typeface="Consolas" panose="020B0609020204030204" pitchFamily="49" charset="0"/>
              </a:rPr>
              <a:t>   PUBMED   6298183</a:t>
            </a:r>
          </a:p>
          <a:p>
            <a:pPr algn="l"/>
            <a:r>
              <a:rPr lang="en-US" sz="800" dirty="0">
                <a:latin typeface="Consolas" panose="020B0609020204030204" pitchFamily="49" charset="0"/>
                <a:cs typeface="Consolas" panose="020B0609020204030204" pitchFamily="49" charset="0"/>
              </a:rPr>
              <a:t>REFERENCE   4  (bases 1 to 2201)</a:t>
            </a:r>
          </a:p>
          <a:p>
            <a:pPr algn="l"/>
            <a:r>
              <a:rPr lang="en-US" sz="800" dirty="0">
                <a:latin typeface="Consolas" panose="020B0609020204030204" pitchFamily="49" charset="0"/>
                <a:cs typeface="Consolas" panose="020B0609020204030204" pitchFamily="49" charset="0"/>
              </a:rPr>
              <a:t>  AUTHORS   </a:t>
            </a:r>
            <a:r>
              <a:rPr lang="en-US" sz="800" dirty="0" err="1">
                <a:latin typeface="Consolas" panose="020B0609020204030204" pitchFamily="49" charset="0"/>
                <a:cs typeface="Consolas" panose="020B0609020204030204" pitchFamily="49" charset="0"/>
              </a:rPr>
              <a:t>Lilley,P.E</a:t>
            </a:r>
            <a:r>
              <a:rPr lang="en-US" sz="800" dirty="0">
                <a:latin typeface="Consolas" panose="020B0609020204030204" pitchFamily="49" charset="0"/>
                <a:cs typeface="Consolas" panose="020B0609020204030204" pitchFamily="49" charset="0"/>
              </a:rPr>
              <a:t>. and </a:t>
            </a:r>
            <a:r>
              <a:rPr lang="en-US" sz="800" dirty="0" err="1">
                <a:latin typeface="Consolas" panose="020B0609020204030204" pitchFamily="49" charset="0"/>
                <a:cs typeface="Consolas" panose="020B0609020204030204" pitchFamily="49" charset="0"/>
              </a:rPr>
              <a:t>Dixon,N.E</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TITLE     E. coli </a:t>
            </a:r>
            <a:r>
              <a:rPr lang="en-US" sz="800" dirty="0" err="1">
                <a:latin typeface="Consolas" panose="020B0609020204030204" pitchFamily="49" charset="0"/>
                <a:cs typeface="Consolas" panose="020B0609020204030204" pitchFamily="49" charset="0"/>
              </a:rPr>
              <a:t>dinF</a:t>
            </a:r>
            <a:r>
              <a:rPr lang="en-US" sz="800" dirty="0">
                <a:latin typeface="Consolas" panose="020B0609020204030204" pitchFamily="49" charset="0"/>
                <a:cs typeface="Consolas" panose="020B0609020204030204" pitchFamily="49" charset="0"/>
              </a:rPr>
              <a:t> gene</a:t>
            </a:r>
          </a:p>
          <a:p>
            <a:pPr algn="l"/>
            <a:r>
              <a:rPr lang="en-US" sz="800" dirty="0">
                <a:latin typeface="Consolas" panose="020B0609020204030204" pitchFamily="49" charset="0"/>
                <a:cs typeface="Consolas" panose="020B0609020204030204" pitchFamily="49" charset="0"/>
              </a:rPr>
              <a:t>  JOURNAL   Unpublished</a:t>
            </a:r>
          </a:p>
          <a:p>
            <a:pPr algn="l"/>
            <a:r>
              <a:rPr lang="en-US" sz="800" dirty="0">
                <a:latin typeface="Consolas" panose="020B0609020204030204" pitchFamily="49" charset="0"/>
                <a:cs typeface="Consolas" panose="020B0609020204030204" pitchFamily="49" charset="0"/>
              </a:rPr>
              <a:t>FEATURES             Location/Qualifiers</a:t>
            </a:r>
          </a:p>
          <a:p>
            <a:pPr algn="l"/>
            <a:r>
              <a:rPr lang="en-US" sz="800" dirty="0">
                <a:latin typeface="Consolas" panose="020B0609020204030204" pitchFamily="49" charset="0"/>
                <a:cs typeface="Consolas" panose="020B0609020204030204" pitchFamily="49" charset="0"/>
              </a:rPr>
              <a:t>     source          1..2201</a:t>
            </a:r>
          </a:p>
          <a:p>
            <a:pPr algn="l"/>
            <a:r>
              <a:rPr lang="en-US" sz="800" dirty="0">
                <a:latin typeface="Consolas" panose="020B0609020204030204" pitchFamily="49" charset="0"/>
                <a:cs typeface="Consolas" panose="020B0609020204030204" pitchFamily="49" charset="0"/>
              </a:rPr>
              <a:t>                     /organism="Escherichia coli"</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mol_type</a:t>
            </a:r>
            <a:r>
              <a:rPr lang="en-US" sz="800" dirty="0">
                <a:latin typeface="Consolas" panose="020B0609020204030204" pitchFamily="49" charset="0"/>
                <a:cs typeface="Consolas" panose="020B0609020204030204" pitchFamily="49" charset="0"/>
              </a:rPr>
              <a:t>="genomic DNA"</a:t>
            </a:r>
          </a:p>
          <a:p>
            <a:pPr algn="l"/>
            <a:r>
              <a:rPr lang="en-US" sz="800" dirty="0">
                <a:latin typeface="Consolas" panose="020B0609020204030204" pitchFamily="49" charset="0"/>
                <a:cs typeface="Consolas" panose="020B0609020204030204" pitchFamily="49" charset="0"/>
              </a:rPr>
              <a:t>                     /strain="K-12"</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db_xref</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taxon:562</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gene            1..29</a:t>
            </a:r>
          </a:p>
          <a:p>
            <a:pPr algn="l"/>
            <a:r>
              <a:rPr lang="en-US" sz="800" dirty="0">
                <a:latin typeface="Consolas" panose="020B0609020204030204" pitchFamily="49" charset="0"/>
                <a:cs typeface="Consolas" panose="020B0609020204030204" pitchFamily="49" charset="0"/>
              </a:rPr>
              <a:t>                     /gene="</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CDS             &lt;1..29</a:t>
            </a:r>
          </a:p>
          <a:p>
            <a:pPr algn="l"/>
            <a:r>
              <a:rPr lang="en-US" sz="800" dirty="0">
                <a:latin typeface="Consolas" panose="020B0609020204030204" pitchFamily="49" charset="0"/>
                <a:cs typeface="Consolas" panose="020B0609020204030204" pitchFamily="49" charset="0"/>
              </a:rPr>
              <a:t>                     /gene="</a:t>
            </a:r>
            <a:r>
              <a:rPr lang="en-US" sz="800" dirty="0" err="1">
                <a:latin typeface="Consolas" panose="020B0609020204030204" pitchFamily="49" charset="0"/>
                <a:cs typeface="Consolas" panose="020B0609020204030204" pitchFamily="49" charset="0"/>
              </a:rPr>
              <a:t>lexA</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/citation=[1]</a:t>
            </a:r>
          </a:p>
          <a:p>
            <a:pPr algn="l"/>
            <a:r>
              <a:rPr lang="en-US" sz="800" dirty="0">
                <a:latin typeface="Consolas" panose="020B0609020204030204" pitchFamily="49" charset="0"/>
                <a:cs typeface="Consolas" panose="020B0609020204030204" pitchFamily="49" charset="0"/>
              </a:rPr>
              <a:t>                     /citation=[2]</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codon_start</a:t>
            </a:r>
            <a:r>
              <a:rPr lang="en-US" sz="800" dirty="0">
                <a:latin typeface="Consolas" panose="020B0609020204030204" pitchFamily="49" charset="0"/>
                <a:cs typeface="Consolas" panose="020B0609020204030204" pitchFamily="49" charset="0"/>
              </a:rPr>
              <a:t>=3</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transl_table</a:t>
            </a:r>
            <a:r>
              <a:rPr lang="en-US" sz="800" dirty="0">
                <a:latin typeface="Consolas" panose="020B0609020204030204" pitchFamily="49" charset="0"/>
                <a:cs typeface="Consolas" panose="020B0609020204030204" pitchFamily="49" charset="0"/>
              </a:rPr>
              <a:t>=11</a:t>
            </a:r>
          </a:p>
          <a:p>
            <a:pPr algn="l"/>
            <a:r>
              <a:rPr lang="en-US" sz="800" dirty="0">
                <a:latin typeface="Consolas" panose="020B0609020204030204" pitchFamily="49" charset="0"/>
                <a:cs typeface="Consolas" panose="020B0609020204030204" pitchFamily="49" charset="0"/>
              </a:rPr>
              <a:t>                     /product="repressor protein"</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protein_id</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AAA24068.1</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/translation="</a:t>
            </a:r>
            <a:r>
              <a:rPr lang="en-US" sz="800" dirty="0" err="1">
                <a:latin typeface="Consolas" panose="020B0609020204030204" pitchFamily="49" charset="0"/>
                <a:cs typeface="Consolas" panose="020B0609020204030204" pitchFamily="49" charset="0"/>
              </a:rPr>
              <a:t>VIRNGDWL</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gene            48..1427</a:t>
            </a:r>
          </a:p>
          <a:p>
            <a:pPr algn="l"/>
            <a:r>
              <a:rPr lang="en-US" sz="800" dirty="0">
                <a:latin typeface="Consolas" panose="020B0609020204030204" pitchFamily="49" charset="0"/>
                <a:cs typeface="Consolas" panose="020B0609020204030204" pitchFamily="49" charset="0"/>
              </a:rPr>
              <a:t>                     /gene="</a:t>
            </a:r>
            <a:r>
              <a:rPr lang="en-US" sz="800" dirty="0" err="1">
                <a:latin typeface="Consolas" panose="020B0609020204030204" pitchFamily="49" charset="0"/>
                <a:cs typeface="Consolas" panose="020B0609020204030204" pitchFamily="49" charset="0"/>
              </a:rPr>
              <a:t>dinF</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CDS             48..1427</a:t>
            </a:r>
          </a:p>
          <a:p>
            <a:pPr algn="l"/>
            <a:r>
              <a:rPr lang="en-US" sz="800" dirty="0">
                <a:latin typeface="Consolas" panose="020B0609020204030204" pitchFamily="49" charset="0"/>
                <a:cs typeface="Consolas" panose="020B0609020204030204" pitchFamily="49" charset="0"/>
              </a:rPr>
              <a:t>                     /gene="</a:t>
            </a:r>
            <a:r>
              <a:rPr lang="en-US" sz="800" dirty="0" err="1">
                <a:latin typeface="Consolas" panose="020B0609020204030204" pitchFamily="49" charset="0"/>
                <a:cs typeface="Consolas" panose="020B0609020204030204" pitchFamily="49" charset="0"/>
              </a:rPr>
              <a:t>dinF</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/citation=[3]</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codon_start</a:t>
            </a:r>
            <a:r>
              <a:rPr lang="en-US" sz="800" dirty="0">
                <a:latin typeface="Consolas" panose="020B0609020204030204" pitchFamily="49" charset="0"/>
                <a:cs typeface="Consolas" panose="020B0609020204030204" pitchFamily="49" charset="0"/>
              </a:rPr>
              <a:t>=1</a:t>
            </a:r>
          </a:p>
        </p:txBody>
      </p:sp>
      <p:sp>
        <p:nvSpPr>
          <p:cNvPr id="3" name="TextBox 2">
            <a:extLst>
              <a:ext uri="{FF2B5EF4-FFF2-40B4-BE49-F238E27FC236}">
                <a16:creationId xmlns:a16="http://schemas.microsoft.com/office/drawing/2014/main" id="{16CA5DD4-925E-444E-F8AE-D770307F8C47}"/>
              </a:ext>
            </a:extLst>
          </p:cNvPr>
          <p:cNvSpPr txBox="1"/>
          <p:nvPr/>
        </p:nvSpPr>
        <p:spPr>
          <a:xfrm>
            <a:off x="7389835" y="58845"/>
            <a:ext cx="4616970" cy="6740307"/>
          </a:xfrm>
          <a:prstGeom prst="rect">
            <a:avLst/>
          </a:prstGeom>
          <a:noFill/>
          <a:ln w="38100">
            <a:solidFill>
              <a:schemeClr val="tx1"/>
            </a:solidFill>
          </a:ln>
        </p:spPr>
        <p:txBody>
          <a:bodyPr wrap="none" rtlCol="0">
            <a:spAutoFit/>
          </a:bodyPr>
          <a:lstStyle/>
          <a:p>
            <a:pPr algn="l"/>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transl_table</a:t>
            </a:r>
            <a:r>
              <a:rPr lang="en-US" sz="800" dirty="0">
                <a:latin typeface="Consolas" panose="020B0609020204030204" pitchFamily="49" charset="0"/>
                <a:cs typeface="Consolas" panose="020B0609020204030204" pitchFamily="49" charset="0"/>
              </a:rPr>
              <a:t>=11</a:t>
            </a:r>
          </a:p>
          <a:p>
            <a:pPr algn="l"/>
            <a:r>
              <a:rPr lang="en-US" sz="800" dirty="0">
                <a:latin typeface="Consolas" panose="020B0609020204030204" pitchFamily="49" charset="0"/>
                <a:cs typeface="Consolas" panose="020B0609020204030204" pitchFamily="49" charset="0"/>
              </a:rPr>
              <a:t>                     /product="DNA-damage-inducible protein"</a:t>
            </a: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protein_id</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AAA24069.1</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                     /translation="</a:t>
            </a:r>
            <a:r>
              <a:rPr lang="en-US" sz="800" dirty="0" err="1">
                <a:latin typeface="Consolas" panose="020B0609020204030204" pitchFamily="49" charset="0"/>
                <a:cs typeface="Consolas" panose="020B0609020204030204" pitchFamily="49" charset="0"/>
              </a:rPr>
              <a:t>MPPGVAVCFSSLFIRLVCMAFLTSSDKALWHLALPMIFSNITVP</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LLGLVDTAVIGHLDSPVYLGGVAVGATATSFLFMLLLFLRMSTTGLTAQAYGAKNPQA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LARTLVQPLLLALGAGALIALLRTPIIDLALHIVGGSEAVLEQARRFLEIRWLSAPAS</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LANLVLLGWLLGVQYARAPVILLVVGNILNIVLDVWLVMGLHMNVQGAALATVIAEYA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TLLIGLLMVRKILKLRGISGEMLKTAWRGNFRRLLALNRDIMLRSLLLQLCFGAITVL</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GARLGSDIIAVNAVLMTLLTFTAYALDGFAYAVEAHSGQAYGARDGSQLLDVWRAACR</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QSGIVALLFSVVYLLAGEHIIALLTSLTQIQQLADRYLIWQVILPVVGVWCYLLDGMF</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IGATRATEMRNSMAVAAAGFALTLLTLPWLGNHALWLALTVFLALRGLSLAAIWRRHW</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RNGTWFAAT</a:t>
            </a:r>
            <a:r>
              <a:rPr lang="en-US" sz="800" dirty="0">
                <a:latin typeface="Consolas" panose="020B0609020204030204" pitchFamily="49" charset="0"/>
                <a:cs typeface="Consolas" panose="020B0609020204030204" pitchFamily="49" charset="0"/>
              </a:rPr>
              <a:t>"</a:t>
            </a:r>
          </a:p>
          <a:p>
            <a:pPr algn="l"/>
            <a:r>
              <a:rPr lang="en-US" sz="800" dirty="0">
                <a:latin typeface="Consolas" panose="020B0609020204030204" pitchFamily="49" charset="0"/>
                <a:cs typeface="Consolas" panose="020B0609020204030204" pitchFamily="49" charset="0"/>
              </a:rPr>
              <a:t>ORIGIN      </a:t>
            </a:r>
          </a:p>
          <a:p>
            <a:pPr algn="l"/>
            <a:r>
              <a:rPr lang="en-US" sz="800" dirty="0">
                <a:latin typeface="Consolas" panose="020B0609020204030204" pitchFamily="49" charset="0"/>
                <a:cs typeface="Consolas" panose="020B0609020204030204" pitchFamily="49" charset="0"/>
              </a:rPr>
              <a:t>        1 </a:t>
            </a:r>
            <a:r>
              <a:rPr lang="en-US" sz="800" dirty="0" err="1">
                <a:latin typeface="Consolas" panose="020B0609020204030204" pitchFamily="49" charset="0"/>
                <a:cs typeface="Consolas" panose="020B0609020204030204" pitchFamily="49" charset="0"/>
              </a:rPr>
              <a:t>gggttattcg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caacggcgac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tggctgtaac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atatctctga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gaccgcgatg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ccgcctggcg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61 </a:t>
            </a:r>
            <a:r>
              <a:rPr lang="en-US" sz="800" dirty="0" err="1">
                <a:latin typeface="Consolas" panose="020B0609020204030204" pitchFamily="49" charset="0"/>
                <a:cs typeface="Consolas" panose="020B0609020204030204" pitchFamily="49" charset="0"/>
              </a:rPr>
              <a:t>tcgcggtttg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tttttcatct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ctcttcatca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ggcttgtctg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catggcattc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ctcacttcat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121 </a:t>
            </a:r>
            <a:r>
              <a:rPr lang="en-US" sz="800" dirty="0" err="1">
                <a:latin typeface="Consolas" panose="020B0609020204030204" pitchFamily="49" charset="0"/>
                <a:cs typeface="Consolas" panose="020B0609020204030204" pitchFamily="49" charset="0"/>
              </a:rPr>
              <a:t>ctgataaagc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actctggcat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ctcgccttac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ccatgatttt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ctccaatatc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accgttccgt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181 </a:t>
            </a:r>
            <a:r>
              <a:rPr lang="en-US" sz="800" dirty="0" err="1">
                <a:latin typeface="Consolas" panose="020B0609020204030204" pitchFamily="49" charset="0"/>
                <a:cs typeface="Consolas" panose="020B0609020204030204" pitchFamily="49" charset="0"/>
              </a:rPr>
              <a:t>tgctgggact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ggtcgatacg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gcggtaattg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gtcatcttga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tagcccggtt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tatttgggcg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241 </a:t>
            </a:r>
            <a:r>
              <a:rPr lang="en-US" sz="800" dirty="0" err="1">
                <a:latin typeface="Consolas" panose="020B0609020204030204" pitchFamily="49" charset="0"/>
                <a:cs typeface="Consolas" panose="020B0609020204030204" pitchFamily="49" charset="0"/>
              </a:rPr>
              <a:t>gcgtggcggt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tggtgcaacg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gcgaccagct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ttctctttat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gctgttgctg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tttttacgca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301 </a:t>
            </a:r>
            <a:r>
              <a:rPr lang="en-US" sz="800" dirty="0" err="1">
                <a:latin typeface="Consolas" panose="020B0609020204030204" pitchFamily="49" charset="0"/>
                <a:cs typeface="Consolas" panose="020B0609020204030204" pitchFamily="49" charset="0"/>
              </a:rPr>
              <a:t>tgagcaccac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cgggctgact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gcgcaggctt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atggtgccaa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aaatcctcag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gcattagccc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361 </a:t>
            </a:r>
            <a:r>
              <a:rPr lang="en-US" sz="800" dirty="0" err="1">
                <a:latin typeface="Consolas" panose="020B0609020204030204" pitchFamily="49" charset="0"/>
                <a:cs typeface="Consolas" panose="020B0609020204030204" pitchFamily="49" charset="0"/>
              </a:rPr>
              <a:t>gtacgctggt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gcaaccgttg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ctgttggcgt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tgggggctgg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ggcgttaatt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gcgctgctgc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421 </a:t>
            </a:r>
            <a:r>
              <a:rPr lang="en-US" sz="800" dirty="0" err="1">
                <a:latin typeface="Consolas" panose="020B0609020204030204" pitchFamily="49" charset="0"/>
                <a:cs typeface="Consolas" panose="020B0609020204030204" pitchFamily="49" charset="0"/>
              </a:rPr>
              <a:t>gtacgccgat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tatcgatctg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gcgctgcata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ttgttggcgg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tagtgaggca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gtcctggaac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481 </a:t>
            </a:r>
            <a:r>
              <a:rPr lang="en-US" sz="800" dirty="0" err="1">
                <a:latin typeface="Consolas" panose="020B0609020204030204" pitchFamily="49" charset="0"/>
                <a:cs typeface="Consolas" panose="020B0609020204030204" pitchFamily="49" charset="0"/>
              </a:rPr>
              <a:t>aggcgcggcg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ctttcttgaa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atccgctggt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taagcgcacc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ggcgtcgctg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gcgaatctgg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541 </a:t>
            </a:r>
            <a:r>
              <a:rPr lang="en-US" sz="800" dirty="0" err="1">
                <a:latin typeface="Consolas" panose="020B0609020204030204" pitchFamily="49" charset="0"/>
                <a:cs typeface="Consolas" panose="020B0609020204030204" pitchFamily="49" charset="0"/>
              </a:rPr>
              <a:t>tattactcgg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ttggttactc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ggcgtgcaat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atgcccgtgc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gccagtaatt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ttgttagtgg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601 </a:t>
            </a:r>
            <a:r>
              <a:rPr lang="en-US" sz="800" dirty="0" err="1">
                <a:latin typeface="Consolas" panose="020B0609020204030204" pitchFamily="49" charset="0"/>
                <a:cs typeface="Consolas" panose="020B0609020204030204" pitchFamily="49" charset="0"/>
              </a:rPr>
              <a:t>tcggcaatat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cctcaacatt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gtgctggatg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tctggctggt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gatggggctg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catatgaacg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661 </a:t>
            </a:r>
            <a:r>
              <a:rPr lang="en-US" sz="800" dirty="0" err="1">
                <a:latin typeface="Consolas" panose="020B0609020204030204" pitchFamily="49" charset="0"/>
                <a:cs typeface="Consolas" panose="020B0609020204030204" pitchFamily="49" charset="0"/>
              </a:rPr>
              <a:t>tgcagggcgc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ggcgctggcg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acggttattg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cggaatatgc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aacattgctg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attggtctgc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721 </a:t>
            </a:r>
            <a:r>
              <a:rPr lang="en-US" sz="800" dirty="0" err="1">
                <a:latin typeface="Consolas" panose="020B0609020204030204" pitchFamily="49" charset="0"/>
                <a:cs typeface="Consolas" panose="020B0609020204030204" pitchFamily="49" charset="0"/>
              </a:rPr>
              <a:t>taatggtgcg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taaaatcctc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aaactacgcg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gaatttccgg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cgaaatgctg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aaaactgcct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781 </a:t>
            </a:r>
            <a:r>
              <a:rPr lang="en-US" sz="800" dirty="0" err="1">
                <a:latin typeface="Consolas" panose="020B0609020204030204" pitchFamily="49" charset="0"/>
                <a:cs typeface="Consolas" panose="020B0609020204030204" pitchFamily="49" charset="0"/>
              </a:rPr>
              <a:t>ggcgaggaaa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cttccgtcgc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ttgctggcgc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ttaaccgcga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tatcatgctg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cgttcgctgt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841 </a:t>
            </a:r>
            <a:r>
              <a:rPr lang="en-US" sz="800" dirty="0" err="1">
                <a:latin typeface="Consolas" panose="020B0609020204030204" pitchFamily="49" charset="0"/>
                <a:cs typeface="Consolas" panose="020B0609020204030204" pitchFamily="49" charset="0"/>
              </a:rPr>
              <a:t>tgttgcaact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ctgtttcggc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gcgatcaccg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tacttggcgc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gcgactgggg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agtgacatta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901 </a:t>
            </a:r>
            <a:r>
              <a:rPr lang="en-US" sz="800" dirty="0" err="1">
                <a:latin typeface="Consolas" panose="020B0609020204030204" pitchFamily="49" charset="0"/>
                <a:cs typeface="Consolas" panose="020B0609020204030204" pitchFamily="49" charset="0"/>
              </a:rPr>
              <a:t>tcgctgttaa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cgcggttctg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atgacgctac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tcacctttac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cgcctatgcg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ctggatggtt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961 </a:t>
            </a:r>
            <a:r>
              <a:rPr lang="en-US" sz="800" dirty="0" err="1">
                <a:latin typeface="Consolas" panose="020B0609020204030204" pitchFamily="49" charset="0"/>
                <a:cs typeface="Consolas" panose="020B0609020204030204" pitchFamily="49" charset="0"/>
              </a:rPr>
              <a:t>ttgcctacgc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ggttgaagcg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cactccggtc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aggcatacgg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tgcgcgcgac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ggtagccagt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1021 </a:t>
            </a:r>
            <a:r>
              <a:rPr lang="en-US" sz="800" dirty="0" err="1">
                <a:latin typeface="Consolas" panose="020B0609020204030204" pitchFamily="49" charset="0"/>
                <a:cs typeface="Consolas" panose="020B0609020204030204" pitchFamily="49" charset="0"/>
              </a:rPr>
              <a:t>tgctggatgt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ctggcgggca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gcgtgccgcc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agtcggggat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cgtagcgtta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ctgttttcgg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1081 </a:t>
            </a:r>
            <a:r>
              <a:rPr lang="en-US" sz="800" dirty="0" err="1">
                <a:latin typeface="Consolas" panose="020B0609020204030204" pitchFamily="49" charset="0"/>
                <a:cs typeface="Consolas" panose="020B0609020204030204" pitchFamily="49" charset="0"/>
              </a:rPr>
              <a:t>tggtttattt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gctggctggg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gaacacatca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ttgcgttact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gacgtcgtta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acccagattc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1141 </a:t>
            </a:r>
            <a:r>
              <a:rPr lang="en-US" sz="800" dirty="0" err="1">
                <a:latin typeface="Consolas" panose="020B0609020204030204" pitchFamily="49" charset="0"/>
                <a:cs typeface="Consolas" panose="020B0609020204030204" pitchFamily="49" charset="0"/>
              </a:rPr>
              <a:t>agcagctggc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tgaccgctat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cttatctggc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aggtgatttt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gccggtggtt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ggcgtctggt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1201 </a:t>
            </a:r>
            <a:r>
              <a:rPr lang="en-US" sz="800" dirty="0" err="1">
                <a:latin typeface="Consolas" panose="020B0609020204030204" pitchFamily="49" charset="0"/>
                <a:cs typeface="Consolas" panose="020B0609020204030204" pitchFamily="49" charset="0"/>
              </a:rPr>
              <a:t>gttatctgct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ggacggcatg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tttataggcg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caacgcgtgc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caccgaaatg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cgtaacagta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1261 </a:t>
            </a:r>
            <a:r>
              <a:rPr lang="en-US" sz="800" dirty="0" err="1">
                <a:latin typeface="Consolas" panose="020B0609020204030204" pitchFamily="49" charset="0"/>
                <a:cs typeface="Consolas" panose="020B0609020204030204" pitchFamily="49" charset="0"/>
              </a:rPr>
              <a:t>tggcggtggc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cgccgcaggt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tttgcgctga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cgctccttac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gctgccgtgg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ctgggtaatc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1321 </a:t>
            </a:r>
            <a:r>
              <a:rPr lang="en-US" sz="800" dirty="0" err="1">
                <a:latin typeface="Consolas" panose="020B0609020204030204" pitchFamily="49" charset="0"/>
                <a:cs typeface="Consolas" panose="020B0609020204030204" pitchFamily="49" charset="0"/>
              </a:rPr>
              <a:t>atgctttgtg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gctggcatta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accgtctttc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tggcgttgcg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cgggctttct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ctggcggcta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1381 </a:t>
            </a:r>
            <a:r>
              <a:rPr lang="en-US" sz="800" dirty="0" err="1">
                <a:latin typeface="Consolas" panose="020B0609020204030204" pitchFamily="49" charset="0"/>
                <a:cs typeface="Consolas" panose="020B0609020204030204" pitchFamily="49" charset="0"/>
              </a:rPr>
              <a:t>tctggcggcg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tcactggcgc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aatggtacct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ggtttgccgc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aacgtgacgg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ttaaaaattc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1441 </a:t>
            </a:r>
            <a:r>
              <a:rPr lang="en-US" sz="800" dirty="0" err="1">
                <a:latin typeface="Consolas" panose="020B0609020204030204" pitchFamily="49" charset="0"/>
                <a:cs typeface="Consolas" panose="020B0609020204030204" pitchFamily="49" charset="0"/>
              </a:rPr>
              <a:t>tgaataaata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atcctaagcc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aaattgctga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ctacacttaa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tctcacgttc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agaagaaaag</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1501 </a:t>
            </a:r>
            <a:r>
              <a:rPr lang="en-US" sz="800" dirty="0" err="1">
                <a:latin typeface="Consolas" panose="020B0609020204030204" pitchFamily="49" charset="0"/>
                <a:cs typeface="Consolas" panose="020B0609020204030204" pitchFamily="49" charset="0"/>
              </a:rPr>
              <a:t>tgaacgtact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ctcattcaca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acctaacgat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gaggtcttga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ttatgaataa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agatgaagcc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1561 </a:t>
            </a:r>
            <a:r>
              <a:rPr lang="en-US" sz="800" dirty="0" err="1">
                <a:latin typeface="Consolas" panose="020B0609020204030204" pitchFamily="49" charset="0"/>
                <a:cs typeface="Consolas" panose="020B0609020204030204" pitchFamily="49" charset="0"/>
              </a:rPr>
              <a:t>ggcggtaact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ggaaacagtt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taaaggtaaa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gtgaaagagc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aatggggcaa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actgaccgat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1621 </a:t>
            </a:r>
            <a:r>
              <a:rPr lang="en-US" sz="800" dirty="0" err="1">
                <a:latin typeface="Consolas" panose="020B0609020204030204" pitchFamily="49" charset="0"/>
                <a:cs typeface="Consolas" panose="020B0609020204030204" pitchFamily="49" charset="0"/>
              </a:rPr>
              <a:t>gatgatatga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cgatcattga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aggtaaacgt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gatcaactgg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tcggtaaaat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ccaggaacgt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1681 </a:t>
            </a:r>
            <a:r>
              <a:rPr lang="en-US" sz="800" dirty="0" err="1">
                <a:latin typeface="Consolas" panose="020B0609020204030204" pitchFamily="49" charset="0"/>
                <a:cs typeface="Consolas" panose="020B0609020204030204" pitchFamily="49" charset="0"/>
              </a:rPr>
              <a:t>tatggttatc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agaaagatca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ggcagaaaaa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gaggtcgtgg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attgggaaac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ccgcaatgaa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1741 </a:t>
            </a:r>
            <a:r>
              <a:rPr lang="en-US" sz="800" dirty="0" err="1">
                <a:latin typeface="Consolas" panose="020B0609020204030204" pitchFamily="49" charset="0"/>
                <a:cs typeface="Consolas" panose="020B0609020204030204" pitchFamily="49" charset="0"/>
              </a:rPr>
              <a:t>tatcgctggt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aattaatccc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tcctgcccga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cgtgtacaag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gatgtacgcc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ctcttaacgc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1801 </a:t>
            </a:r>
            <a:r>
              <a:rPr lang="en-US" sz="800" dirty="0" err="1">
                <a:latin typeface="Consolas" panose="020B0609020204030204" pitchFamily="49" charset="0"/>
                <a:cs typeface="Consolas" panose="020B0609020204030204" pitchFamily="49" charset="0"/>
              </a:rPr>
              <a:t>ggtttctttt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tcacctgcac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agagtgatca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tgctggcact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gttcaggatg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acgacacgct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1861 </a:t>
            </a:r>
            <a:r>
              <a:rPr lang="en-US" sz="800" dirty="0" err="1">
                <a:latin typeface="Consolas" panose="020B0609020204030204" pitchFamily="49" charset="0"/>
                <a:cs typeface="Consolas" panose="020B0609020204030204" pitchFamily="49" charset="0"/>
              </a:rPr>
              <a:t>tccacttcta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cacatgccgc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acagagccca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tgtgcttcaa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tcacattatg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ccgcagggca</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1921 </a:t>
            </a:r>
            <a:r>
              <a:rPr lang="en-US" sz="800" dirty="0" err="1">
                <a:latin typeface="Consolas" panose="020B0609020204030204" pitchFamily="49" charset="0"/>
                <a:cs typeface="Consolas" panose="020B0609020204030204" pitchFamily="49" charset="0"/>
              </a:rPr>
              <a:t>aaccccattt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ttgccgccag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cgtatgcata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atgtcttcca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cgccttctgc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acactcttct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1981 </a:t>
            </a:r>
            <a:r>
              <a:rPr lang="en-US" sz="800" dirty="0" err="1">
                <a:latin typeface="Consolas" panose="020B0609020204030204" pitchFamily="49" charset="0"/>
                <a:cs typeface="Consolas" panose="020B0609020204030204" pitchFamily="49" charset="0"/>
              </a:rPr>
              <a:t>ttcactgcgc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cgcagcgatc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gcaaataaac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atggctgacg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tatgggtggg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ctgatcgaac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2041 </a:t>
            </a:r>
            <a:r>
              <a:rPr lang="en-US" sz="800" dirty="0" err="1">
                <a:latin typeface="Consolas" panose="020B0609020204030204" pitchFamily="49" charset="0"/>
                <a:cs typeface="Consolas" panose="020B0609020204030204" pitchFamily="49" charset="0"/>
              </a:rPr>
              <a:t>agatgacaga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gcacataact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gttggtggat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tccaccttat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gcacaaaacc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ttgctcaagc</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2101 </a:t>
            </a:r>
            <a:r>
              <a:rPr lang="en-US" sz="800" dirty="0" err="1">
                <a:latin typeface="Consolas" panose="020B0609020204030204" pitchFamily="49" charset="0"/>
                <a:cs typeface="Consolas" panose="020B0609020204030204" pitchFamily="49" charset="0"/>
              </a:rPr>
              <a:t>agaaaatcca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gcgcgcgata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aaccgttggc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ggcttggctt</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gcggttcagc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ttcgcgcagt</a:t>
            </a:r>
            <a:endParaRPr lang="en-US" sz="800" dirty="0">
              <a:latin typeface="Consolas" panose="020B0609020204030204" pitchFamily="49" charset="0"/>
              <a:cs typeface="Consolas" panose="020B0609020204030204" pitchFamily="49" charset="0"/>
            </a:endParaRPr>
          </a:p>
          <a:p>
            <a:pPr algn="l"/>
            <a:r>
              <a:rPr lang="en-US" sz="800" dirty="0">
                <a:latin typeface="Consolas" panose="020B0609020204030204" pitchFamily="49" charset="0"/>
                <a:cs typeface="Consolas" panose="020B0609020204030204" pitchFamily="49" charset="0"/>
              </a:rPr>
              <a:t>     2161 </a:t>
            </a:r>
            <a:r>
              <a:rPr lang="en-US" sz="800" dirty="0" err="1">
                <a:latin typeface="Consolas" panose="020B0609020204030204" pitchFamily="49" charset="0"/>
                <a:cs typeface="Consolas" panose="020B0609020204030204" pitchFamily="49" charset="0"/>
              </a:rPr>
              <a:t>aaatcaagca</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gatcataagc</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gctgatagcg</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ccatcctgca</a:t>
            </a:r>
            <a:r>
              <a:rPr lang="en-US" sz="800" dirty="0">
                <a:latin typeface="Consolas" panose="020B0609020204030204" pitchFamily="49" charset="0"/>
                <a:cs typeface="Consolas" panose="020B0609020204030204" pitchFamily="49" charset="0"/>
              </a:rPr>
              <a:t> g</a:t>
            </a:r>
          </a:p>
          <a:p>
            <a:pPr algn="l"/>
            <a:r>
              <a:rPr lang="en-US" sz="800" dirty="0">
                <a:latin typeface="Consolas" panose="020B0609020204030204" pitchFamily="49" charset="0"/>
                <a:cs typeface="Consolas" panose="020B0609020204030204" pitchFamily="49" charset="0"/>
              </a:rPr>
              <a:t>//</a:t>
            </a:r>
          </a:p>
          <a:p>
            <a:pPr algn="l"/>
            <a:endParaRPr lang="en-US" sz="800" dirty="0">
              <a:latin typeface="Consolas" panose="020B0609020204030204" pitchFamily="49" charset="0"/>
              <a:cs typeface="Consolas" panose="020B0609020204030204" pitchFamily="49" charset="0"/>
            </a:endParaRPr>
          </a:p>
          <a:p>
            <a:pPr algn="l"/>
            <a:endParaRPr lang="en-US" sz="800" dirty="0">
              <a:latin typeface="Consolas" panose="020B0609020204030204" pitchFamily="49" charset="0"/>
              <a:cs typeface="Consolas" panose="020B0609020204030204" pitchFamily="49" charset="0"/>
            </a:endParaRPr>
          </a:p>
        </p:txBody>
      </p:sp>
      <p:sp>
        <p:nvSpPr>
          <p:cNvPr id="4" name="TextBox 3">
            <a:extLst>
              <a:ext uri="{FF2B5EF4-FFF2-40B4-BE49-F238E27FC236}">
                <a16:creationId xmlns:a16="http://schemas.microsoft.com/office/drawing/2014/main" id="{0B8569B3-1C08-1863-1304-87E943689608}"/>
              </a:ext>
            </a:extLst>
          </p:cNvPr>
          <p:cNvSpPr txBox="1"/>
          <p:nvPr/>
        </p:nvSpPr>
        <p:spPr>
          <a:xfrm>
            <a:off x="0" y="181955"/>
            <a:ext cx="2604304" cy="6494085"/>
          </a:xfrm>
          <a:prstGeom prst="rect">
            <a:avLst/>
          </a:prstGeom>
          <a:noFill/>
        </p:spPr>
        <p:txBody>
          <a:bodyPr wrap="square" rtlCol="0">
            <a:spAutoFit/>
          </a:bodyPr>
          <a:lstStyle/>
          <a:p>
            <a:pPr algn="l"/>
            <a:r>
              <a:rPr lang="en-US" sz="3200" dirty="0"/>
              <a:t>Here data about the same gene</a:t>
            </a:r>
          </a:p>
          <a:p>
            <a:pPr algn="l"/>
            <a:r>
              <a:rPr lang="en-US" sz="3200" dirty="0"/>
              <a:t>in "</a:t>
            </a:r>
            <a:r>
              <a:rPr lang="en-US" sz="3200" dirty="0" err="1"/>
              <a:t>gbff</a:t>
            </a:r>
            <a:r>
              <a:rPr lang="en-US" sz="3200" dirty="0"/>
              <a:t>" (AKA </a:t>
            </a:r>
            <a:r>
              <a:rPr lang="en-US" sz="3200" dirty="0" err="1"/>
              <a:t>genbank</a:t>
            </a:r>
            <a:r>
              <a:rPr lang="en-US" sz="3200" dirty="0"/>
              <a:t>, </a:t>
            </a:r>
            <a:r>
              <a:rPr lang="en-US" sz="3200" dirty="0" err="1"/>
              <a:t>gb</a:t>
            </a:r>
            <a:r>
              <a:rPr lang="en-US" sz="3200" dirty="0"/>
              <a:t> or </a:t>
            </a:r>
            <a:r>
              <a:rPr lang="en-US" sz="3200" dirty="0" err="1"/>
              <a:t>gbk</a:t>
            </a:r>
            <a:r>
              <a:rPr lang="en-US" sz="3200" dirty="0"/>
              <a:t>) format.</a:t>
            </a:r>
          </a:p>
          <a:p>
            <a:pPr algn="l"/>
            <a:r>
              <a:rPr lang="en-US" sz="3200" dirty="0"/>
              <a:t>This is a single file. Here it is  presented split in two parts for convenience.</a:t>
            </a:r>
          </a:p>
        </p:txBody>
      </p:sp>
    </p:spTree>
    <p:extLst>
      <p:ext uri="{BB962C8B-B14F-4D97-AF65-F5344CB8AC3E}">
        <p14:creationId xmlns:p14="http://schemas.microsoft.com/office/powerpoint/2010/main" val="2906773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D82BB-692B-E3CE-E891-5CD0119B5CB1}"/>
              </a:ext>
            </a:extLst>
          </p:cNvPr>
          <p:cNvSpPr txBox="1"/>
          <p:nvPr/>
        </p:nvSpPr>
        <p:spPr>
          <a:xfrm>
            <a:off x="442327" y="160303"/>
            <a:ext cx="11132357" cy="4770537"/>
          </a:xfrm>
          <a:prstGeom prst="rect">
            <a:avLst/>
          </a:prstGeom>
          <a:noFill/>
        </p:spPr>
        <p:txBody>
          <a:bodyPr wrap="square" rtlCol="0">
            <a:spAutoFit/>
          </a:bodyPr>
          <a:lstStyle/>
          <a:p>
            <a:r>
              <a:rPr lang="en-US" sz="4000" dirty="0"/>
              <a:t>Please follow the exercise 6 in you practice script</a:t>
            </a:r>
          </a:p>
          <a:p>
            <a:r>
              <a:rPr lang="en-US" sz="4000" dirty="0"/>
              <a:t>Objectives:</a:t>
            </a:r>
          </a:p>
          <a:p>
            <a:r>
              <a:rPr lang="en-US" sz="3200" dirty="0"/>
              <a:t>- Apply some of the concepts introduced in this class when working with biological data</a:t>
            </a:r>
          </a:p>
          <a:p>
            <a:r>
              <a:rPr lang="en-US" sz="3200" dirty="0"/>
              <a:t>- Discover the "Sequence Manipulation Suite"</a:t>
            </a:r>
          </a:p>
          <a:p>
            <a:r>
              <a:rPr lang="en-US" sz="3200" dirty="0"/>
              <a:t>- Work with txt files containing sequences in format </a:t>
            </a:r>
            <a:r>
              <a:rPr lang="en-US" sz="3200" dirty="0" err="1"/>
              <a:t>fasta</a:t>
            </a:r>
            <a:r>
              <a:rPr lang="en-US" sz="3200" dirty="0"/>
              <a:t> AKA: </a:t>
            </a:r>
            <a:r>
              <a:rPr lang="en-US" sz="3200" dirty="0" err="1"/>
              <a:t>fasta</a:t>
            </a:r>
            <a:r>
              <a:rPr lang="en-US" sz="3200" dirty="0"/>
              <a:t> files</a:t>
            </a:r>
          </a:p>
          <a:p>
            <a:r>
              <a:rPr lang="en-US" sz="3200" dirty="0"/>
              <a:t>- Extract regions form sequences</a:t>
            </a:r>
          </a:p>
          <a:p>
            <a:r>
              <a:rPr lang="en-US" sz="3200" dirty="0"/>
              <a:t>- Translate DNA sequences to peptide sequences </a:t>
            </a:r>
          </a:p>
        </p:txBody>
      </p:sp>
    </p:spTree>
    <p:extLst>
      <p:ext uri="{BB962C8B-B14F-4D97-AF65-F5344CB8AC3E}">
        <p14:creationId xmlns:p14="http://schemas.microsoft.com/office/powerpoint/2010/main" val="3318228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632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A1DE952-3618-0CE5-6E70-BCC2E75AA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63579" cy="36920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9C96A9A2-A0F8-BB6A-20F9-71616988DD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6845204" cy="33013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0C174FB-C00E-9FE9-7C05-21FE6EBFC8DF}"/>
              </a:ext>
            </a:extLst>
          </p:cNvPr>
          <p:cNvSpPr txBox="1"/>
          <p:nvPr/>
        </p:nvSpPr>
        <p:spPr>
          <a:xfrm>
            <a:off x="6656439" y="344129"/>
            <a:ext cx="5289755" cy="5909310"/>
          </a:xfrm>
          <a:prstGeom prst="rect">
            <a:avLst/>
          </a:prstGeom>
          <a:noFill/>
        </p:spPr>
        <p:txBody>
          <a:bodyPr wrap="square" rtlCol="0">
            <a:spAutoFit/>
          </a:bodyPr>
          <a:lstStyle/>
          <a:p>
            <a:pPr marL="285750" indent="-285750">
              <a:buFont typeface="Arial" panose="020B0604020202020204" pitchFamily="34" charset="0"/>
              <a:buChar char="•"/>
            </a:pPr>
            <a:r>
              <a:rPr lang="en-US" b="1" dirty="0"/>
              <a:t>CPU (Central Processor Unit) </a:t>
            </a:r>
            <a:r>
              <a:rPr lang="en-US" dirty="0"/>
              <a:t>the one that will process all the data and perform all the instructions we command. (e.g.: Intel </a:t>
            </a:r>
            <a:r>
              <a:rPr lang="en-US" dirty="0" err="1"/>
              <a:t>i7</a:t>
            </a:r>
            <a:r>
              <a:rPr lang="en-US" dirty="0"/>
              <a:t>, AMD Ryzen, Qualcomm Snapdragon, Samsung </a:t>
            </a:r>
            <a:r>
              <a:rPr lang="en-US" dirty="0" err="1"/>
              <a:t>Exynos</a:t>
            </a:r>
            <a:r>
              <a:rPr lang="en-US" dirty="0"/>
              <a:t> …)</a:t>
            </a:r>
          </a:p>
          <a:p>
            <a:pPr marL="285750" indent="-285750">
              <a:buFont typeface="Arial" panose="020B0604020202020204" pitchFamily="34" charset="0"/>
              <a:buChar char="•"/>
            </a:pPr>
            <a:r>
              <a:rPr lang="en-US" b="1" dirty="0"/>
              <a:t>Storage unit</a:t>
            </a:r>
            <a:r>
              <a:rPr lang="en-US" dirty="0"/>
              <a:t>: Data is stored here. It is </a:t>
            </a:r>
            <a:r>
              <a:rPr lang="en-US" u="sng" dirty="0"/>
              <a:t>nonvolatile</a:t>
            </a:r>
            <a:r>
              <a:rPr lang="en-US" dirty="0"/>
              <a:t> (it remains without power). It is slow, data cannot be used as it is here. (e.g.: Hard disk drives, USB pen drives, flash cards, SSD, </a:t>
            </a:r>
            <a:r>
              <a:rPr lang="en-US" dirty="0" err="1"/>
              <a:t>NVME</a:t>
            </a:r>
            <a:r>
              <a:rPr lang="en-US" dirty="0"/>
              <a:t>, DVD …)</a:t>
            </a:r>
          </a:p>
          <a:p>
            <a:pPr marL="285750" indent="-285750">
              <a:buFont typeface="Arial" panose="020B0604020202020204" pitchFamily="34" charset="0"/>
              <a:buChar char="•"/>
            </a:pPr>
            <a:r>
              <a:rPr lang="en-US" b="1" dirty="0"/>
              <a:t>RAM Memory</a:t>
            </a:r>
            <a:r>
              <a:rPr lang="en-US" dirty="0"/>
              <a:t>: Data is placed here to be used by the CPU. It is faster than Storage but it is </a:t>
            </a:r>
            <a:r>
              <a:rPr lang="en-US" u="sng" dirty="0"/>
              <a:t>volatile</a:t>
            </a:r>
            <a:r>
              <a:rPr lang="en-US" dirty="0"/>
              <a:t>. (it is gone when there is no power)</a:t>
            </a:r>
          </a:p>
          <a:p>
            <a:pPr marL="285750" indent="-285750">
              <a:buFont typeface="Arial" panose="020B0604020202020204" pitchFamily="34" charset="0"/>
              <a:buChar char="•"/>
            </a:pPr>
            <a:r>
              <a:rPr lang="en-US" b="1" dirty="0"/>
              <a:t>Graphics card (AKA: Video Adapter or GPU or …)</a:t>
            </a:r>
            <a:r>
              <a:rPr lang="en-US" dirty="0"/>
              <a:t>: Special type of Processor designed specifically to process data with the purpose to be presented in a computer monitor. (e.g.: Nvidia </a:t>
            </a:r>
            <a:r>
              <a:rPr lang="en-US" dirty="0" err="1"/>
              <a:t>RTX</a:t>
            </a:r>
            <a:r>
              <a:rPr lang="en-US" dirty="0"/>
              <a:t> 4090, AMD Radeon, …)</a:t>
            </a:r>
          </a:p>
          <a:p>
            <a:pPr marL="285750" indent="-285750">
              <a:buFont typeface="Arial" panose="020B0604020202020204" pitchFamily="34" charset="0"/>
              <a:buChar char="•"/>
            </a:pPr>
            <a:r>
              <a:rPr lang="en-US" b="1" dirty="0"/>
              <a:t>Other kinds of cards: </a:t>
            </a:r>
            <a:r>
              <a:rPr lang="en-US" dirty="0"/>
              <a:t>They contain other types of dedicated processors designed for specific tasks. (e.g. Network cards, Audio cards, AI accelerators, </a:t>
            </a:r>
            <a:r>
              <a:rPr lang="en-US" dirty="0" err="1"/>
              <a:t>etc</a:t>
            </a:r>
            <a:r>
              <a:rPr lang="en-US" dirty="0"/>
              <a:t>)</a:t>
            </a:r>
          </a:p>
          <a:p>
            <a:endParaRPr lang="en-US" dirty="0"/>
          </a:p>
        </p:txBody>
      </p:sp>
    </p:spTree>
    <p:extLst>
      <p:ext uri="{BB962C8B-B14F-4D97-AF65-F5344CB8AC3E}">
        <p14:creationId xmlns:p14="http://schemas.microsoft.com/office/powerpoint/2010/main" val="40544697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17876</TotalTime>
  <Words>5235</Words>
  <Application>Microsoft Macintosh PowerPoint</Application>
  <PresentationFormat>Widescreen</PresentationFormat>
  <Paragraphs>1372</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Calibri Light</vt:lpstr>
      <vt:lpstr>Consolas</vt:lpstr>
      <vt:lpstr>Courier</vt:lpstr>
      <vt:lpstr>Google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Oscar Conchillo Solé</dc:creator>
  <cp:lastModifiedBy>Oscar Conchillo Solé</cp:lastModifiedBy>
  <cp:revision>17</cp:revision>
  <dcterms:created xsi:type="dcterms:W3CDTF">2024-02-06T14:48:24Z</dcterms:created>
  <dcterms:modified xsi:type="dcterms:W3CDTF">2024-02-19T18:47:30Z</dcterms:modified>
</cp:coreProperties>
</file>