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9" r:id="rId3"/>
    <p:sldId id="266" r:id="rId4"/>
    <p:sldId id="268" r:id="rId5"/>
    <p:sldId id="267" r:id="rId6"/>
    <p:sldId id="270" r:id="rId7"/>
    <p:sldId id="561" r:id="rId8"/>
    <p:sldId id="258" r:id="rId9"/>
    <p:sldId id="259" r:id="rId10"/>
    <p:sldId id="261" r:id="rId11"/>
    <p:sldId id="275" r:id="rId12"/>
    <p:sldId id="355" r:id="rId13"/>
    <p:sldId id="361" r:id="rId14"/>
    <p:sldId id="363" r:id="rId15"/>
    <p:sldId id="418" r:id="rId16"/>
    <p:sldId id="371" r:id="rId17"/>
    <p:sldId id="364" r:id="rId18"/>
    <p:sldId id="365" r:id="rId19"/>
    <p:sldId id="366" r:id="rId20"/>
    <p:sldId id="372" r:id="rId21"/>
    <p:sldId id="367" r:id="rId22"/>
    <p:sldId id="368" r:id="rId23"/>
    <p:sldId id="369" r:id="rId24"/>
    <p:sldId id="370" r:id="rId25"/>
    <p:sldId id="262" r:id="rId26"/>
    <p:sldId id="260" r:id="rId27"/>
    <p:sldId id="560" r:id="rId28"/>
    <p:sldId id="263" r:id="rId29"/>
    <p:sldId id="271" r:id="rId30"/>
    <p:sldId id="272" r:id="rId31"/>
    <p:sldId id="273" r:id="rId32"/>
    <p:sldId id="274" r:id="rId33"/>
    <p:sldId id="276" r:id="rId34"/>
    <p:sldId id="277" r:id="rId35"/>
    <p:sldId id="278" r:id="rId36"/>
  </p:sldIdLst>
  <p:sldSz cx="12192000" cy="6858000"/>
  <p:notesSz cx="6858000" cy="9144000"/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79"/>
    <p:restoredTop sz="94710"/>
  </p:normalViewPr>
  <p:slideViewPr>
    <p:cSldViewPr snapToGrid="0">
      <p:cViewPr>
        <p:scale>
          <a:sx n="120" d="100"/>
          <a:sy n="120" d="100"/>
        </p:scale>
        <p:origin x="1064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1E45B-1D2A-84C7-07EE-86601E9F1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5E647F-50ED-C26E-4B95-A968E4D8DB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6AFF5-3469-F8B8-93CE-FE052D4D7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A586B-C215-1549-AAA5-A2644B0D9B2E}" type="datetimeFigureOut">
              <a:rPr lang="en-US" smtClean="0"/>
              <a:t>12/8/24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02E200-713C-E05B-9E57-363154A30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FEE3C9-96C5-A2E3-001F-7D50BBD09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2221-6139-7245-A412-F6107DF02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55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C0884-AC70-1583-4622-6F8F280AB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43C0C2-95F2-790D-D0B5-7B8E9A39F5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E4C750-DFB6-474A-7618-7005C9C46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A586B-C215-1549-AAA5-A2644B0D9B2E}" type="datetimeFigureOut">
              <a:rPr lang="en-US" smtClean="0"/>
              <a:t>12/8/24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4CFA7F-6EFD-C7AE-1CB5-DC842C7F4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73FCD-4109-C9D2-E503-B9C72F61F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2221-6139-7245-A412-F6107DF02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180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C0AAFC-273A-F9EF-6D27-F902D6CF35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843A3E-4380-D4C4-327A-9661DDA85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9B9B78-7440-1205-FDE0-D773627F1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A586B-C215-1549-AAA5-A2644B0D9B2E}" type="datetimeFigureOut">
              <a:rPr lang="en-US" smtClean="0"/>
              <a:t>12/8/24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085F7F-248E-9E63-705D-A611864C8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86DA6-59BC-F34D-1438-093180F42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2221-6139-7245-A412-F6107DF02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326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8F0D0-9103-2111-C1DE-90700340B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9C61B6-3939-19EA-1E44-0A27C525D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BE3E2-9D13-5F9F-79ED-565350218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A586B-C215-1549-AAA5-A2644B0D9B2E}" type="datetimeFigureOut">
              <a:rPr lang="en-US" smtClean="0"/>
              <a:t>12/8/24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3AD3BE-C25B-9DF7-5829-A58EDA10D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A45BCD-71D1-4395-4906-67A984DE4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2221-6139-7245-A412-F6107DF02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969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4A842-3481-1E33-161F-E08AAF5A8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BA2F18-201C-ED89-8745-9D62094E2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807FF2-F317-69CB-069B-E4D85A0E6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A586B-C215-1549-AAA5-A2644B0D9B2E}" type="datetimeFigureOut">
              <a:rPr lang="en-US" smtClean="0"/>
              <a:t>12/8/24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92DE7-2B4C-BC01-7601-ACAD75D16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A40891-BE84-4D14-7F8C-2C517E73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2221-6139-7245-A412-F6107DF02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889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25D96-5995-CB5C-1E48-E8EE6CF5B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11A33-6188-7CD7-53B8-00FA53F55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755DE4-A3F2-F9F2-3CB1-BF0741EBE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299AB6-6452-B389-E778-39B363F6F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A586B-C215-1549-AAA5-A2644B0D9B2E}" type="datetimeFigureOut">
              <a:rPr lang="en-US" smtClean="0"/>
              <a:t>12/8/24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D7E357-C46E-CADE-6337-9AF70F9CB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B7280-B84F-61DA-91DE-F9086481D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2221-6139-7245-A412-F6107DF02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080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43610-4F8C-F71F-B73D-65B15E746D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3E6974-7D17-22E0-F4CB-5386A7B63A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300B38-CE8A-6CD1-8E1A-1E7CB573AF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0EB74A-B6ED-8CD9-318C-1586AC5B01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E190D6-DF7A-66F1-8681-A6D64B8AAE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69EA44-95F8-9941-F627-36D068DF3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A586B-C215-1549-AAA5-A2644B0D9B2E}" type="datetimeFigureOut">
              <a:rPr lang="en-US" smtClean="0"/>
              <a:t>12/8/24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85E8D7-2971-3434-32B9-0F15616CC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7B9A51-FD91-DF1C-05DD-9D2EA6DEC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2221-6139-7245-A412-F6107DF02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594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8556D-78E3-F3CE-F7BF-627DC07C5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7E9228-AF2A-EEF5-5B0F-DB4B2D168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A586B-C215-1549-AAA5-A2644B0D9B2E}" type="datetimeFigureOut">
              <a:rPr lang="en-US" smtClean="0"/>
              <a:t>12/8/24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5D57BA-1078-C80B-29AB-363D94A6E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FC27F-75FF-1647-9B6A-5DC1A879E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2221-6139-7245-A412-F6107DF02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343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FAD6A3-E6D9-D612-5E2E-86BEBC86A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A586B-C215-1549-AAA5-A2644B0D9B2E}" type="datetimeFigureOut">
              <a:rPr lang="en-US" smtClean="0"/>
              <a:t>12/8/24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9A845C-7FA2-F797-77A7-9868F629D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FECFB9-7EBB-F8C9-A640-B28628326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2221-6139-7245-A412-F6107DF02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915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7FFF0-29B7-E21E-3960-9D7682579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25639F-A339-CAAF-1167-28FE04849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5B9B37-AF18-F9F7-6826-10F23057A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8DBFE-73B2-A07C-BAE0-82DE3B53C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A586B-C215-1549-AAA5-A2644B0D9B2E}" type="datetimeFigureOut">
              <a:rPr lang="en-US" smtClean="0"/>
              <a:t>12/8/24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EA2AF-41CD-0DB8-F425-A361177FC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AB2D1-020B-D90A-5100-D0AFAE111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2221-6139-7245-A412-F6107DF02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902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557B8-F021-636A-A920-A65F70FCA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54E45F-5828-7C38-A83C-3788B690C6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DD5BBF-8EE3-2FB3-0CCE-EFF2493860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055DE2-44D0-B02B-8490-4B4B00B9A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A586B-C215-1549-AAA5-A2644B0D9B2E}" type="datetimeFigureOut">
              <a:rPr lang="en-US" smtClean="0"/>
              <a:t>12/8/24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2A1D8-14F1-9A9E-CA61-89A552405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D3E009-682C-EED3-8577-7CCC17746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362221-6139-7245-A412-F6107DF02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963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B89800-8C36-A84F-F219-D6E6FFE07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0B6670-1451-C919-35E6-3248F1FF7D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8C5015-4E81-D560-2D65-8BAF026C62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4A586B-C215-1549-AAA5-A2644B0D9B2E}" type="datetimeFigureOut">
              <a:rPr lang="en-US" smtClean="0"/>
              <a:t>12/8/24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5E81D-70FE-23D1-1CB8-2C8B37FD59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593223-15D2-37F7-6C57-5C8A9C1C44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362221-6139-7245-A412-F6107DF02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473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tep.edu/science/chemistry/_files/images/facilities/cryo%20em%20microscope.png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hyperlink" Target="https://structbio.vanderbilt.edu/nmr/facility/Renovation_2010_11/900_2012_2_small.jpg" TargetMode="Externa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expasy.org/docs/relnotes/relstat.html" TargetMode="External"/><Relationship Id="rId2" Type="http://schemas.openxmlformats.org/officeDocument/2006/relationships/hyperlink" Target="http://www.ebi.ac.uk/uniprot/TrEMBLstat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827E4-7C5D-23E4-BDC9-D366F6C13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379D37D-94BD-595F-F322-CFF3500C1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086" y="626198"/>
            <a:ext cx="4691743" cy="351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836B2E-4F47-B9D6-403B-739E536C3322}"/>
              </a:ext>
            </a:extLst>
          </p:cNvPr>
          <p:cNvSpPr txBox="1"/>
          <p:nvPr/>
        </p:nvSpPr>
        <p:spPr>
          <a:xfrm>
            <a:off x="174171" y="369332"/>
            <a:ext cx="67818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5788" indent="-585788">
              <a:buFont typeface="+mj-lt"/>
              <a:buAutoNum type="arabicPeriod" startAt="2017"/>
            </a:pPr>
            <a:r>
              <a:rPr lang="en-US" dirty="0"/>
              <a:t> * PhD thesis: </a:t>
            </a:r>
            <a:r>
              <a:rPr lang="en-US" i="1" dirty="0"/>
              <a:t>New Methods Using Rigorous Machine Learning for Coarse-Grained Protein Folding and Dynamics</a:t>
            </a:r>
            <a:r>
              <a:rPr lang="en-US" dirty="0"/>
              <a:t> (University of Chicago).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* Joins Google Deep Mind</a:t>
            </a:r>
            <a:br>
              <a:rPr lang="en-US" dirty="0"/>
            </a:br>
            <a:endParaRPr lang="en-US" dirty="0"/>
          </a:p>
          <a:p>
            <a:pPr marL="585788" indent="-585788">
              <a:buFont typeface="+mj-lt"/>
              <a:buAutoNum type="arabicPeriod" startAt="2017"/>
            </a:pPr>
            <a:r>
              <a:rPr lang="en-US" dirty="0"/>
              <a:t> * Member of the team that won </a:t>
            </a:r>
            <a:r>
              <a:rPr lang="en-US" dirty="0" err="1"/>
              <a:t>CASP13</a:t>
            </a:r>
            <a:r>
              <a:rPr lang="en-US" dirty="0"/>
              <a:t> (AlphaFold </a:t>
            </a:r>
            <a:r>
              <a:rPr lang="en-US" dirty="0" err="1"/>
              <a:t>v1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2020. * AlphaFold </a:t>
            </a:r>
            <a:r>
              <a:rPr lang="en-US" dirty="0" err="1"/>
              <a:t>v1</a:t>
            </a:r>
            <a:r>
              <a:rPr lang="en-US" dirty="0"/>
              <a:t> paper (</a:t>
            </a:r>
            <a:r>
              <a:rPr lang="en-US" dirty="0" err="1"/>
              <a:t>3rA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/>
              <a:t>* Leder of the team that won </a:t>
            </a:r>
            <a:r>
              <a:rPr lang="en-US" dirty="0" err="1"/>
              <a:t>CASP14</a:t>
            </a:r>
            <a:r>
              <a:rPr lang="en-US" dirty="0"/>
              <a:t>  (AlphaFold </a:t>
            </a:r>
            <a:r>
              <a:rPr lang="en-US" dirty="0" err="1"/>
              <a:t>v2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2021. * AlphaFold </a:t>
            </a:r>
            <a:r>
              <a:rPr lang="en-US" dirty="0" err="1"/>
              <a:t>v2</a:t>
            </a:r>
            <a:r>
              <a:rPr lang="en-US" dirty="0"/>
              <a:t> Nature paper (</a:t>
            </a:r>
            <a:r>
              <a:rPr lang="en-US" dirty="0" err="1"/>
              <a:t>FcC</a:t>
            </a:r>
            <a:r>
              <a:rPr lang="en-US" dirty="0"/>
              <a:t>) &amp; source code release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* Highly accurate protein structure prediction for the human proteome (</a:t>
            </a:r>
            <a:r>
              <a:rPr lang="en-US" dirty="0" err="1"/>
              <a:t>cC</a:t>
            </a:r>
            <a:r>
              <a:rPr lang="en-US" dirty="0"/>
              <a:t>) (</a:t>
            </a:r>
            <a:r>
              <a:rPr lang="en-US" dirty="0" err="1"/>
              <a:t>pTM</a:t>
            </a:r>
            <a:r>
              <a:rPr lang="en-US" dirty="0"/>
              <a:t> score)</a:t>
            </a:r>
            <a:br>
              <a:rPr lang="en-US" dirty="0"/>
            </a:br>
            <a:endParaRPr lang="en-US" dirty="0"/>
          </a:p>
          <a:p>
            <a:pPr marL="585788" indent="-585788"/>
            <a:r>
              <a:rPr lang="en-US" dirty="0"/>
              <a:t>2022. * AlphaFold Protein Structure Database (</a:t>
            </a:r>
            <a:r>
              <a:rPr lang="en-US" dirty="0" err="1"/>
              <a:t>cC</a:t>
            </a:r>
            <a:r>
              <a:rPr lang="en-US" dirty="0"/>
              <a:t>) (</a:t>
            </a:r>
            <a:r>
              <a:rPr lang="en-US" dirty="0" err="1"/>
              <a:t>PAE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	* AlphaFold-Multimer (</a:t>
            </a:r>
            <a:r>
              <a:rPr lang="en-US" dirty="0" err="1"/>
              <a:t>cC</a:t>
            </a:r>
            <a:r>
              <a:rPr lang="en-US" dirty="0"/>
              <a:t>) 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NOW. * Google Deep mind director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AF7A32-C8D6-F80D-995E-B04201B7CC7F}"/>
              </a:ext>
            </a:extLst>
          </p:cNvPr>
          <p:cNvSpPr txBox="1"/>
          <p:nvPr/>
        </p:nvSpPr>
        <p:spPr>
          <a:xfrm>
            <a:off x="7137904" y="0"/>
            <a:ext cx="50540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John M. Jumper (1985, Little Rock, Arkansas, U.S.)</a:t>
            </a:r>
          </a:p>
        </p:txBody>
      </p:sp>
    </p:spTree>
    <p:extLst>
      <p:ext uri="{BB962C8B-B14F-4D97-AF65-F5344CB8AC3E}">
        <p14:creationId xmlns:p14="http://schemas.microsoft.com/office/powerpoint/2010/main" val="26910199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50BC6-6585-8AFB-51A3-1A00121EC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857C2D41-27FE-C4DB-4472-8DF535EFF3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281" y="557386"/>
            <a:ext cx="2937837" cy="587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6">
            <a:extLst>
              <a:ext uri="{FF2B5EF4-FFF2-40B4-BE49-F238E27FC236}">
                <a16:creationId xmlns:a16="http://schemas.microsoft.com/office/drawing/2014/main" id="{A74BCC8F-F364-2E9E-C17F-69D7E7038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1179" y="607748"/>
            <a:ext cx="3212102" cy="5774950"/>
          </a:xfrm>
          <a:prstGeom prst="rect">
            <a:avLst/>
          </a:prstGeom>
        </p:spPr>
      </p:pic>
      <p:sp>
        <p:nvSpPr>
          <p:cNvPr id="6" name="3 Rectángulo">
            <a:extLst>
              <a:ext uri="{FF2B5EF4-FFF2-40B4-BE49-F238E27FC236}">
                <a16:creationId xmlns:a16="http://schemas.microsoft.com/office/drawing/2014/main" id="{E10A93C6-2087-88B7-8C2A-219C1820A9ED}"/>
              </a:ext>
            </a:extLst>
          </p:cNvPr>
          <p:cNvSpPr/>
          <p:nvPr/>
        </p:nvSpPr>
        <p:spPr>
          <a:xfrm>
            <a:off x="395536" y="162650"/>
            <a:ext cx="7313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  <a:ea typeface="MS Mincho" pitchFamily="49" charset="-128"/>
                <a:cs typeface="Arial" pitchFamily="34" charset="0"/>
              </a:rPr>
              <a:t>The number seqs vs numbers of structures vs number of folds</a:t>
            </a:r>
            <a:endParaRPr lang="es-ES" sz="2400" b="1" dirty="0">
              <a:solidFill>
                <a:schemeClr val="tx2"/>
              </a:solidFill>
              <a:ea typeface="MS Mincho" pitchFamily="49" charset="-128"/>
              <a:cs typeface="Arial" pitchFamily="34" charset="0"/>
            </a:endParaRPr>
          </a:p>
        </p:txBody>
      </p:sp>
      <p:pic>
        <p:nvPicPr>
          <p:cNvPr id="7" name="Imagen 34" descr="1.tiff">
            <a:extLst>
              <a:ext uri="{FF2B5EF4-FFF2-40B4-BE49-F238E27FC236}">
                <a16:creationId xmlns:a16="http://schemas.microsoft.com/office/drawing/2014/main" id="{D131CAC8-7655-4DD0-06D2-ABEB144F0A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588" y="5764206"/>
            <a:ext cx="1977047" cy="536408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909967A2-2246-AE73-32CF-7EA7459B5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82" y="886091"/>
            <a:ext cx="4692891" cy="245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0A6E53-7D11-5771-1A11-1C101883CF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71"/>
          <a:stretch/>
        </p:blipFill>
        <p:spPr bwMode="auto">
          <a:xfrm>
            <a:off x="295402" y="3752000"/>
            <a:ext cx="4595714" cy="236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CB61E9-2BEC-60AA-7C3E-705247D8D122}"/>
              </a:ext>
            </a:extLst>
          </p:cNvPr>
          <p:cNvSpPr txBox="1"/>
          <p:nvPr/>
        </p:nvSpPr>
        <p:spPr>
          <a:xfrm>
            <a:off x="4265981" y="3752000"/>
            <a:ext cx="13727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571 864 </a:t>
            </a:r>
            <a:r>
              <a:rPr lang="en-GB" dirty="0" err="1"/>
              <a:t>seq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9EDAD6-631C-A082-0D96-29A7087C516A}"/>
              </a:ext>
            </a:extLst>
          </p:cNvPr>
          <p:cNvSpPr txBox="1"/>
          <p:nvPr/>
        </p:nvSpPr>
        <p:spPr>
          <a:xfrm>
            <a:off x="3774579" y="886091"/>
            <a:ext cx="18641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245 324 902 </a:t>
            </a:r>
            <a:r>
              <a:rPr lang="en-GB" dirty="0" err="1"/>
              <a:t>seq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2657EF-69DC-FB0D-B398-512CA8FC3E76}"/>
              </a:ext>
            </a:extLst>
          </p:cNvPr>
          <p:cNvSpPr txBox="1"/>
          <p:nvPr/>
        </p:nvSpPr>
        <p:spPr>
          <a:xfrm>
            <a:off x="10352567" y="-22016"/>
            <a:ext cx="1839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2019 :1400 folds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30F8F1-5C0D-144A-7F1B-9A85B46B6AAF}"/>
              </a:ext>
            </a:extLst>
          </p:cNvPr>
          <p:cNvSpPr txBox="1"/>
          <p:nvPr/>
        </p:nvSpPr>
        <p:spPr>
          <a:xfrm>
            <a:off x="7709272" y="-819"/>
            <a:ext cx="1977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2019: 158 792 str.</a:t>
            </a:r>
          </a:p>
          <a:p>
            <a:r>
              <a:rPr lang="en-US" dirty="0"/>
              <a:t>2024: 228 227 str.</a:t>
            </a:r>
          </a:p>
        </p:txBody>
      </p:sp>
    </p:spTree>
    <p:extLst>
      <p:ext uri="{BB962C8B-B14F-4D97-AF65-F5344CB8AC3E}">
        <p14:creationId xmlns:p14="http://schemas.microsoft.com/office/powerpoint/2010/main" val="1619040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2B07F3-7129-C1D7-4894-9A68E308B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D91B1443-363C-037E-9760-6812090B0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5720" y="-11127"/>
            <a:ext cx="48965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2400" b="1" dirty="0">
                <a:solidFill>
                  <a:schemeClr val="tx2"/>
                </a:solidFill>
                <a:ea typeface="MS Mincho" pitchFamily="49" charset="-128"/>
                <a:cs typeface="Arial" pitchFamily="34" charset="0"/>
              </a:rPr>
              <a:t>The structure levels in proteins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3" name="1 Rectángulo">
            <a:extLst>
              <a:ext uri="{FF2B5EF4-FFF2-40B4-BE49-F238E27FC236}">
                <a16:creationId xmlns:a16="http://schemas.microsoft.com/office/drawing/2014/main" id="{F711616E-2302-6F33-0F24-866D725AED25}"/>
              </a:ext>
            </a:extLst>
          </p:cNvPr>
          <p:cNvSpPr/>
          <p:nvPr/>
        </p:nvSpPr>
        <p:spPr>
          <a:xfrm>
            <a:off x="315687" y="568079"/>
            <a:ext cx="30380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</a:t>
            </a:r>
            <a:r>
              <a:rPr lang="en-US" b="1" dirty="0"/>
              <a:t>primary structure </a:t>
            </a:r>
            <a:r>
              <a:rPr lang="en-US" dirty="0"/>
              <a:t>is the "one-dimensional" sequence of amino acids in the protein or peptide.</a:t>
            </a:r>
            <a:endParaRPr lang="es-ES" dirty="0"/>
          </a:p>
        </p:txBody>
      </p:sp>
      <p:pic>
        <p:nvPicPr>
          <p:cNvPr id="4" name="Picture 2" descr="Resultado de imagen de protein n-terminal C-terminal peptidic">
            <a:extLst>
              <a:ext uri="{FF2B5EF4-FFF2-40B4-BE49-F238E27FC236}">
                <a16:creationId xmlns:a16="http://schemas.microsoft.com/office/drawing/2014/main" id="{FBFF0B21-EFE2-D56F-000E-B2EC58151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686" y="1885949"/>
            <a:ext cx="3038062" cy="227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3 Rectángulo">
            <a:extLst>
              <a:ext uri="{FF2B5EF4-FFF2-40B4-BE49-F238E27FC236}">
                <a16:creationId xmlns:a16="http://schemas.microsoft.com/office/drawing/2014/main" id="{A2FA3999-7C6D-6EE6-449C-36AF7CCAA989}"/>
              </a:ext>
            </a:extLst>
          </p:cNvPr>
          <p:cNvSpPr/>
          <p:nvPr/>
        </p:nvSpPr>
        <p:spPr>
          <a:xfrm>
            <a:off x="226438" y="4720140"/>
            <a:ext cx="3222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b="1" dirty="0">
                <a:latin typeface="Courier New" pitchFamily="49" charset="0"/>
                <a:cs typeface="Courier New" pitchFamily="49" charset="0"/>
              </a:rPr>
              <a:t>&gt;NP_000508.1</a:t>
            </a:r>
          </a:p>
          <a:p>
            <a:r>
              <a:rPr lang="es-ES" sz="1200" b="1" dirty="0">
                <a:latin typeface="Courier New" pitchFamily="49" charset="0"/>
                <a:cs typeface="Courier New" pitchFamily="49" charset="0"/>
              </a:rPr>
              <a:t>MVLSPADKTNVKAAWGKVGAHAGEYGAEALERMFLSFPTTKTYFPHFDLSHGSAQVKGHGKKVADALTNAVAHVDDMPNALSALSDLHAHKLRVDPVNFKLLSHCLLVTLAAHLPAEFTPAVHASLDKFLASVSTVLTSKYR</a:t>
            </a:r>
          </a:p>
        </p:txBody>
      </p:sp>
      <p:sp>
        <p:nvSpPr>
          <p:cNvPr id="6" name="1 Rectángulo">
            <a:extLst>
              <a:ext uri="{FF2B5EF4-FFF2-40B4-BE49-F238E27FC236}">
                <a16:creationId xmlns:a16="http://schemas.microsoft.com/office/drawing/2014/main" id="{A3324844-C42E-846A-2662-617344D77B98}"/>
              </a:ext>
            </a:extLst>
          </p:cNvPr>
          <p:cNvSpPr/>
          <p:nvPr/>
        </p:nvSpPr>
        <p:spPr>
          <a:xfrm>
            <a:off x="3519737" y="450538"/>
            <a:ext cx="33152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Secundary</a:t>
            </a:r>
            <a:r>
              <a:rPr lang="en-US" b="1" dirty="0"/>
              <a:t> structure</a:t>
            </a:r>
            <a:r>
              <a:rPr lang="en-US" dirty="0"/>
              <a:t>: Regular structural unit formed by sequence regions in a protein (from a sequence perspective: two-dimensional). Basically, these are of two types: α-helices and β-sheets.</a:t>
            </a:r>
            <a:endParaRPr lang="es-E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E4EC55-077C-719A-A040-FF30DBE4A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9737" y="2683565"/>
            <a:ext cx="4057252" cy="3836312"/>
          </a:xfrm>
          <a:prstGeom prst="rect">
            <a:avLst/>
          </a:prstGeom>
        </p:spPr>
      </p:pic>
      <p:sp>
        <p:nvSpPr>
          <p:cNvPr id="8" name="1 Rectángulo">
            <a:extLst>
              <a:ext uri="{FF2B5EF4-FFF2-40B4-BE49-F238E27FC236}">
                <a16:creationId xmlns:a16="http://schemas.microsoft.com/office/drawing/2014/main" id="{3CD6ADF9-E9E2-8A6A-EF2E-1D5A771B1694}"/>
              </a:ext>
            </a:extLst>
          </p:cNvPr>
          <p:cNvSpPr/>
          <p:nvPr/>
        </p:nvSpPr>
        <p:spPr>
          <a:xfrm>
            <a:off x="7090927" y="450538"/>
            <a:ext cx="4896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Tertiary structure </a:t>
            </a:r>
            <a:r>
              <a:rPr lang="en-US" dirty="0"/>
              <a:t>is the three-dimensional fold of the protein, or how the secondary structure elements are packed against each other.</a:t>
            </a:r>
            <a:endParaRPr lang="es-ES" dirty="0"/>
          </a:p>
        </p:txBody>
      </p:sp>
      <p:pic>
        <p:nvPicPr>
          <p:cNvPr id="10" name="Picture 9" descr="A structure of a protein&#10;&#10;Description automatically generated">
            <a:extLst>
              <a:ext uri="{FF2B5EF4-FFF2-40B4-BE49-F238E27FC236}">
                <a16:creationId xmlns:a16="http://schemas.microsoft.com/office/drawing/2014/main" id="{39A77D11-75ED-3233-81EF-327A84B9ECA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6241" y="1373867"/>
            <a:ext cx="4781229" cy="563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382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tructure of a protein&#10;&#10;Description automatically generated">
            <a:extLst>
              <a:ext uri="{FF2B5EF4-FFF2-40B4-BE49-F238E27FC236}">
                <a16:creationId xmlns:a16="http://schemas.microsoft.com/office/drawing/2014/main" id="{DB5D77C9-2795-A538-D256-DC149C392D7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812" y="196873"/>
            <a:ext cx="5243227" cy="6178811"/>
          </a:xfrm>
          <a:prstGeom prst="rect">
            <a:avLst/>
          </a:prstGeom>
        </p:spPr>
      </p:pic>
      <p:pic>
        <p:nvPicPr>
          <p:cNvPr id="6" name="Picture 5" descr="A close up of a structure&#10;&#10;Description automatically generated with medium confidence">
            <a:extLst>
              <a:ext uri="{FF2B5EF4-FFF2-40B4-BE49-F238E27FC236}">
                <a16:creationId xmlns:a16="http://schemas.microsoft.com/office/drawing/2014/main" id="{DB148530-2C9C-D77A-ACE5-77423BB152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961" y="1839016"/>
            <a:ext cx="5933109" cy="3488359"/>
          </a:xfrm>
          <a:prstGeom prst="rect">
            <a:avLst/>
          </a:prstGeom>
          <a:ln w="50800">
            <a:solidFill>
              <a:schemeClr val="tx1"/>
            </a:solidFill>
          </a:ln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4C44BCA-5E3F-7B69-B2F8-245841D2BAFD}"/>
              </a:ext>
            </a:extLst>
          </p:cNvPr>
          <p:cNvGrpSpPr/>
          <p:nvPr/>
        </p:nvGrpSpPr>
        <p:grpSpPr>
          <a:xfrm>
            <a:off x="4979963" y="134926"/>
            <a:ext cx="3904017" cy="954107"/>
            <a:chOff x="4979963" y="134926"/>
            <a:chExt cx="3904017" cy="95410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DD5D13A-138D-1907-6802-BAA166A7F6D2}"/>
                </a:ext>
              </a:extLst>
            </p:cNvPr>
            <p:cNvSpPr txBox="1"/>
            <p:nvPr/>
          </p:nvSpPr>
          <p:spPr>
            <a:xfrm>
              <a:off x="4979963" y="365760"/>
              <a:ext cx="17073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800" dirty="0"/>
                <a:t>Structure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8330AC3-DC90-2467-9AC4-A5F083031EB8}"/>
                </a:ext>
              </a:extLst>
            </p:cNvPr>
            <p:cNvSpPr txBox="1"/>
            <p:nvPr/>
          </p:nvSpPr>
          <p:spPr>
            <a:xfrm>
              <a:off x="7256740" y="365760"/>
              <a:ext cx="16272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Function 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D677386-B122-3C8D-7F21-507981C00B04}"/>
                </a:ext>
              </a:extLst>
            </p:cNvPr>
            <p:cNvSpPr txBox="1"/>
            <p:nvPr/>
          </p:nvSpPr>
          <p:spPr>
            <a:xfrm>
              <a:off x="6687353" y="134926"/>
              <a:ext cx="56938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=&gt;</a:t>
              </a:r>
            </a:p>
            <a:p>
              <a:r>
                <a:rPr lang="en-US" sz="2800" dirty="0"/>
                <a:t>&lt;=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44BE9CC-C957-1454-C099-B05AE5AA4B97}"/>
              </a:ext>
            </a:extLst>
          </p:cNvPr>
          <p:cNvSpPr txBox="1"/>
          <p:nvPr/>
        </p:nvSpPr>
        <p:spPr>
          <a:xfrm>
            <a:off x="8209280" y="4202853"/>
            <a:ext cx="253274" cy="18466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 err="1"/>
              <a:t>H69</a:t>
            </a:r>
            <a:endParaRPr lang="en-US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8466C5-CC4D-E3DD-7722-A6250D16E4E1}"/>
              </a:ext>
            </a:extLst>
          </p:cNvPr>
          <p:cNvSpPr txBox="1"/>
          <p:nvPr/>
        </p:nvSpPr>
        <p:spPr>
          <a:xfrm>
            <a:off x="7349067" y="3429000"/>
            <a:ext cx="232436" cy="18466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 err="1"/>
              <a:t>E72</a:t>
            </a:r>
            <a:endParaRPr lang="en-US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9FF48A-0214-449E-FB2B-C65AC86E41E2}"/>
              </a:ext>
            </a:extLst>
          </p:cNvPr>
          <p:cNvSpPr txBox="1"/>
          <p:nvPr/>
        </p:nvSpPr>
        <p:spPr>
          <a:xfrm>
            <a:off x="8727440" y="2946399"/>
            <a:ext cx="331822" cy="18466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 err="1"/>
              <a:t>H196</a:t>
            </a:r>
            <a:endParaRPr lang="en-US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526726-07E9-C0C8-15B0-E531619AA186}"/>
              </a:ext>
            </a:extLst>
          </p:cNvPr>
          <p:cNvSpPr txBox="1"/>
          <p:nvPr/>
        </p:nvSpPr>
        <p:spPr>
          <a:xfrm>
            <a:off x="9286240" y="2600960"/>
            <a:ext cx="331822" cy="18466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 err="1"/>
              <a:t>H270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E24094-0ABD-0B70-F7E3-0140B58ECCBC}"/>
              </a:ext>
            </a:extLst>
          </p:cNvPr>
          <p:cNvSpPr txBox="1"/>
          <p:nvPr/>
        </p:nvSpPr>
        <p:spPr>
          <a:xfrm>
            <a:off x="9847328" y="4202853"/>
            <a:ext cx="310983" cy="18466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 err="1"/>
              <a:t>Y248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59517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DCC4E-A21C-2EC5-7319-515CC0F52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tructure of a protein&#10;&#10;Description automatically generated">
            <a:extLst>
              <a:ext uri="{FF2B5EF4-FFF2-40B4-BE49-F238E27FC236}">
                <a16:creationId xmlns:a16="http://schemas.microsoft.com/office/drawing/2014/main" id="{ABB91836-C914-C4C8-59B2-38176806817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812" y="196873"/>
            <a:ext cx="5243227" cy="6178811"/>
          </a:xfrm>
          <a:prstGeom prst="rect">
            <a:avLst/>
          </a:prstGeom>
        </p:spPr>
      </p:pic>
      <p:pic>
        <p:nvPicPr>
          <p:cNvPr id="6" name="Picture 5" descr="A close up of a structure&#10;&#10;Description automatically generated with medium confidence">
            <a:extLst>
              <a:ext uri="{FF2B5EF4-FFF2-40B4-BE49-F238E27FC236}">
                <a16:creationId xmlns:a16="http://schemas.microsoft.com/office/drawing/2014/main" id="{7118E018-C4D4-D24D-D74A-6491E3120B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961" y="1839016"/>
            <a:ext cx="5933109" cy="3488359"/>
          </a:xfrm>
          <a:prstGeom prst="rect">
            <a:avLst/>
          </a:prstGeom>
          <a:ln w="50800">
            <a:solidFill>
              <a:schemeClr val="tx1"/>
            </a:solidFill>
          </a:ln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D02E1A0-B9C5-AC47-376E-0853C93DD94A}"/>
              </a:ext>
            </a:extLst>
          </p:cNvPr>
          <p:cNvGrpSpPr/>
          <p:nvPr/>
        </p:nvGrpSpPr>
        <p:grpSpPr>
          <a:xfrm>
            <a:off x="0" y="196873"/>
            <a:ext cx="5526157" cy="6336449"/>
            <a:chOff x="0" y="196873"/>
            <a:chExt cx="5526157" cy="633644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7E6ADA2-72C4-BBDA-47DA-AB8D45986CA0}"/>
                </a:ext>
              </a:extLst>
            </p:cNvPr>
            <p:cNvSpPr/>
            <p:nvPr/>
          </p:nvSpPr>
          <p:spPr>
            <a:xfrm>
              <a:off x="1325217" y="2756452"/>
              <a:ext cx="3127513" cy="1550505"/>
            </a:xfrm>
            <a:prstGeom prst="rect">
              <a:avLst/>
            </a:prstGeom>
            <a:noFill/>
            <a:ln w="508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49F7BF1-4C0C-3069-D30F-F1EACE2135C9}"/>
                </a:ext>
              </a:extLst>
            </p:cNvPr>
            <p:cNvSpPr/>
            <p:nvPr/>
          </p:nvSpPr>
          <p:spPr>
            <a:xfrm>
              <a:off x="117812" y="196873"/>
              <a:ext cx="5408345" cy="2559579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C7CDFB1-AE26-83AC-4EE1-4E458661E628}"/>
                </a:ext>
              </a:extLst>
            </p:cNvPr>
            <p:cNvSpPr/>
            <p:nvPr/>
          </p:nvSpPr>
          <p:spPr>
            <a:xfrm>
              <a:off x="0" y="4345931"/>
              <a:ext cx="5243227" cy="2187391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6A69383-BD10-72CC-8274-46139F042C8E}"/>
                </a:ext>
              </a:extLst>
            </p:cNvPr>
            <p:cNvSpPr/>
            <p:nvPr/>
          </p:nvSpPr>
          <p:spPr>
            <a:xfrm>
              <a:off x="4452730" y="2795426"/>
              <a:ext cx="1057856" cy="1511531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DE44DA4-863D-6E54-B191-CCEAFF7B885A}"/>
                </a:ext>
              </a:extLst>
            </p:cNvPr>
            <p:cNvSpPr/>
            <p:nvPr/>
          </p:nvSpPr>
          <p:spPr>
            <a:xfrm>
              <a:off x="259966" y="2756452"/>
              <a:ext cx="1057856" cy="1589479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709E071-7CC4-B68A-2B6B-C60BEF751579}"/>
              </a:ext>
            </a:extLst>
          </p:cNvPr>
          <p:cNvGrpSpPr/>
          <p:nvPr/>
        </p:nvGrpSpPr>
        <p:grpSpPr>
          <a:xfrm>
            <a:off x="4979963" y="134926"/>
            <a:ext cx="3904017" cy="954107"/>
            <a:chOff x="4979963" y="134926"/>
            <a:chExt cx="3904017" cy="95410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852B151-A88F-D207-1BBA-2B0086AE96F2}"/>
                </a:ext>
              </a:extLst>
            </p:cNvPr>
            <p:cNvSpPr txBox="1"/>
            <p:nvPr/>
          </p:nvSpPr>
          <p:spPr>
            <a:xfrm>
              <a:off x="4979963" y="365760"/>
              <a:ext cx="17073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800" dirty="0"/>
                <a:t>Structure 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588B429-99D7-22E1-3B40-85775CFB79C3}"/>
                </a:ext>
              </a:extLst>
            </p:cNvPr>
            <p:cNvSpPr txBox="1"/>
            <p:nvPr/>
          </p:nvSpPr>
          <p:spPr>
            <a:xfrm>
              <a:off x="7256740" y="365760"/>
              <a:ext cx="16272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Function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491BBE5-2CD1-B735-9C52-47013DBB0DB8}"/>
                </a:ext>
              </a:extLst>
            </p:cNvPr>
            <p:cNvSpPr txBox="1"/>
            <p:nvPr/>
          </p:nvSpPr>
          <p:spPr>
            <a:xfrm>
              <a:off x="6687353" y="134926"/>
              <a:ext cx="569387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=&gt;</a:t>
              </a:r>
            </a:p>
            <a:p>
              <a:r>
                <a:rPr lang="en-US" sz="2800" dirty="0"/>
                <a:t>&lt;=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BD5929AD-5B0A-3F8D-B5DA-4855813192A3}"/>
              </a:ext>
            </a:extLst>
          </p:cNvPr>
          <p:cNvSpPr txBox="1"/>
          <p:nvPr/>
        </p:nvSpPr>
        <p:spPr>
          <a:xfrm>
            <a:off x="8209280" y="4202853"/>
            <a:ext cx="253274" cy="18466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 err="1"/>
              <a:t>H69</a:t>
            </a:r>
            <a:endParaRPr lang="en-US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15B85A-154F-5017-393A-2FFE456A1762}"/>
              </a:ext>
            </a:extLst>
          </p:cNvPr>
          <p:cNvSpPr txBox="1"/>
          <p:nvPr/>
        </p:nvSpPr>
        <p:spPr>
          <a:xfrm>
            <a:off x="7349067" y="3429000"/>
            <a:ext cx="232436" cy="18466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 err="1"/>
              <a:t>E72</a:t>
            </a:r>
            <a:endParaRPr lang="en-US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3F867A-7508-B066-B4E7-D83578C58DF5}"/>
              </a:ext>
            </a:extLst>
          </p:cNvPr>
          <p:cNvSpPr txBox="1"/>
          <p:nvPr/>
        </p:nvSpPr>
        <p:spPr>
          <a:xfrm>
            <a:off x="8727440" y="2946399"/>
            <a:ext cx="331822" cy="18466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 err="1"/>
              <a:t>H196</a:t>
            </a:r>
            <a:endParaRPr lang="en-US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6433FAF-8AB0-2DC4-93E0-1F9D64619351}"/>
              </a:ext>
            </a:extLst>
          </p:cNvPr>
          <p:cNvSpPr txBox="1"/>
          <p:nvPr/>
        </p:nvSpPr>
        <p:spPr>
          <a:xfrm>
            <a:off x="9286240" y="2600960"/>
            <a:ext cx="331822" cy="18466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 err="1"/>
              <a:t>H270</a:t>
            </a:r>
            <a:endParaRPr lang="en-US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BF8501-199F-F622-F8FA-01B18C973556}"/>
              </a:ext>
            </a:extLst>
          </p:cNvPr>
          <p:cNvSpPr txBox="1"/>
          <p:nvPr/>
        </p:nvSpPr>
        <p:spPr>
          <a:xfrm>
            <a:off x="9847328" y="4202853"/>
            <a:ext cx="310983" cy="18466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sz="1200" dirty="0" err="1"/>
              <a:t>Y248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69185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91971D-9457-79D0-076F-D0E03E724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close up of a structure&#10;&#10;Description automatically generated">
            <a:extLst>
              <a:ext uri="{FF2B5EF4-FFF2-40B4-BE49-F238E27FC236}">
                <a16:creationId xmlns:a16="http://schemas.microsoft.com/office/drawing/2014/main" id="{6F71C579-E5B4-B9BB-7251-A00EC4B89E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92" r="16048"/>
          <a:stretch/>
        </p:blipFill>
        <p:spPr>
          <a:xfrm>
            <a:off x="64021" y="214803"/>
            <a:ext cx="5243227" cy="650653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6909CC46-355B-C502-33E2-6F717906AA11}"/>
              </a:ext>
            </a:extLst>
          </p:cNvPr>
          <p:cNvSpPr txBox="1"/>
          <p:nvPr/>
        </p:nvSpPr>
        <p:spPr>
          <a:xfrm>
            <a:off x="8104094" y="36362"/>
            <a:ext cx="4213412" cy="686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Query=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4cpaA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800" b="1" dirty="0" err="1">
                <a:solidFill>
                  <a:srgbClr val="00B0F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7eqzA</a:t>
            </a:r>
            <a:endParaRPr lang="en-US" sz="800" b="1" dirty="0">
              <a:solidFill>
                <a:srgbClr val="00B0F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Chain   Z  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rmsd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lali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nres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%id  Description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7eqz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-A 43.9  1.6  296   299   33  MOLECULE: CARBOXYPEPTIDASE B;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arstntFNYATYHTLDEIYDFMDLLVAQHPELVSKLQIGRSYEGRPIYVLKFSTGgSNRP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 60</a:t>
            </a: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ident            |    ||      |    | |||    | ||||| |             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------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DVSTSYLRHNEINEYLQTLSQKYPSLVSVEEAGTSYEGRSIKTITINKK-PGNA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 53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AIWIDLGIHSREWITQATGVWFAKKFTENYGQnpsFTAILDSMDIFLEIVTNPNGFAFTH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120</a:t>
            </a: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ident     | ||| ||||  ||         |           |         | || |  | |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VVFLDAGIHAREWIAPATALYAIEQLVEHSSE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---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NQEVLSNLTWVIMPVVNPDGYEFSH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110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SENRLWRKTRSVTSsSLCVGVDANRNWDAGFGKAGASSSPCSETYHGKYANSEVEVKSIV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180</a:t>
            </a: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ident    | |||||  |    | | | ||| |   |  |||   |  |  |  | || |     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ETDRFWRKTRKPTG-KSCKGTDGNRNFDYHWGEVGASTQACADTFRGETAFSEPETRAVR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169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DFVKNHG-NFKAFLSIHSYSQLLLYPYGYTTQSIPDKTELNQVAKSAVAALKSLYGTSYK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239</a:t>
            </a: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ident | |       |  || |||    ||| | |            ||     | |   |  | 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DAVMKLKgSCKFYLSLHSYGNYILYPWGWTSKLPETWEAIDEVAQAGAEAIKQSTGSRYT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229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YGSIITTIYQASGGSIDWSYN-QGIKYSFTFELRDTGRYGFLLPASQIIPTAQETWLGVL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298</a:t>
            </a: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ident  ||     | | ||| ||         | | ||   |  ||  | | |     | | |  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VGSSTNVLYAAAGGSDDWAFAvAEVPISITMELPGGGNGGFNPPPSSIEKIVNESWVGIK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289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TIMEHTVNNg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308</a:t>
            </a: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ident           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AMALKVAQMf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299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Query=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4cpaA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800" b="1" dirty="0" err="1">
                <a:solidFill>
                  <a:srgbClr val="F630C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2c1cA</a:t>
            </a:r>
            <a:endParaRPr lang="en-US" sz="800" b="1" dirty="0">
              <a:solidFill>
                <a:srgbClr val="F630C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Chain   Z  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rmsd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lali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nres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%id  Description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2c1c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-A 43.3  1.6  297   312   33  MOLECULE: CARBOXYPEPTIDASE B;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arstntFNYATYHTLDEIYDFMDLLVAQHPELVSKLQIGRSYEGRPIYVLKFST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--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GGSN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 58</a:t>
            </a: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ident         |  |  |  |    |      |          | |||||   | ||      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------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LPYDNYQELEVIDEYLDYIGEKYPDVATVVNAAESFEGRPIKYIKISTtnFEDE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 54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 -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RPAIWIDLGIHSREWITQATGVWFAKKFTENYGqnpsFTAILDSMDIFLEIVTNPNGFA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117</a:t>
            </a: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ident   | | || ||| ||||      |   |  |           |   |  |  | || |  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nKPVIFIDGGIHAREWISPPSVTWAIHKLVEDVT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----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ENDLLEKFDWILLPVVNPDGYK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110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FTHSENRLWRKTRSVTSS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---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SLCVGVDANRNWDAGFGKAGASSSPCSETYHGKYANSEV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174</a:t>
            </a: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ident  |    | ||||||         | | | ||| |      | | ||||  | |  | |||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YTFTNERFWRKTRSTNNNplsQICRGADGNRNFDFVWNSIGTSNSPCSDIYAGTSAFSEV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170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EVKSIVDFVKNH-GNFKAFLSIHSYSQLLLYPYGYTTQSIPDKTELNQVAKSAVAALKSL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233</a:t>
            </a: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ident |     |    |       |  ||     ||| |           |  |         | 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ETRVVRDILHEHlARMALYLTMHSFGSMILYPWGHDGSLSQNALGLHTVGVAMASVIQSN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230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 YG---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TSYKYGSIITTI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YQASGGSIDWSYNQGIKYSFTFELRDTGR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--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YGFLLPASQII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287</a:t>
            </a: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ident        |  |     | |   | | |     |   | | ||        || ||   | 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ALpnfPPYTVGNSALVIgYYIAGSSEDYAHSIGVPLSYTYELPGLSSgwDGFHLPPQYIE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290</a:t>
            </a:r>
          </a:p>
          <a:p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PTAQETWLGVLTIMEHTVNN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-g  308</a:t>
            </a:r>
          </a:p>
          <a:p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ident     ||| |             </a:t>
            </a:r>
          </a:p>
          <a:p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800" dirty="0" err="1">
                <a:latin typeface="Consolas" panose="020B0609020204030204" pitchFamily="49" charset="0"/>
                <a:cs typeface="Consolas" panose="020B0609020204030204" pitchFamily="49" charset="0"/>
              </a:rPr>
              <a:t>QVCRETWEGIVVGARRAGDLfr</a:t>
            </a:r>
            <a:r>
              <a:rPr lang="en-US" sz="800" dirty="0">
                <a:latin typeface="Consolas" panose="020B0609020204030204" pitchFamily="49" charset="0"/>
                <a:cs typeface="Consolas" panose="020B0609020204030204" pitchFamily="49" charset="0"/>
              </a:rPr>
              <a:t>  312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CF50B87-FBF7-3A84-0FBB-15068EF09010}"/>
              </a:ext>
            </a:extLst>
          </p:cNvPr>
          <p:cNvSpPr txBox="1"/>
          <p:nvPr/>
        </p:nvSpPr>
        <p:spPr>
          <a:xfrm>
            <a:off x="3349255" y="136661"/>
            <a:ext cx="45609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C000"/>
                </a:solidFill>
              </a:rPr>
              <a:t>4</a:t>
            </a:r>
            <a:r>
              <a:rPr lang="en-US" dirty="0" err="1">
                <a:solidFill>
                  <a:srgbClr val="92D050"/>
                </a:solidFill>
              </a:rPr>
              <a:t>C</a:t>
            </a:r>
            <a:r>
              <a:rPr lang="en-US" dirty="0" err="1">
                <a:solidFill>
                  <a:srgbClr val="FFC000"/>
                </a:solidFill>
              </a:rPr>
              <a:t>PA</a:t>
            </a:r>
            <a:r>
              <a:rPr lang="en-US" dirty="0" err="1">
                <a:solidFill>
                  <a:srgbClr val="92D050"/>
                </a:solidFill>
              </a:rPr>
              <a:t>_A</a:t>
            </a:r>
            <a:r>
              <a:rPr lang="en-US" dirty="0"/>
              <a:t>: </a:t>
            </a:r>
            <a:r>
              <a:rPr lang="en-GB" dirty="0">
                <a:solidFill>
                  <a:srgbClr val="FFC000"/>
                </a:solidFill>
              </a:rPr>
              <a:t>Carb</a:t>
            </a:r>
            <a:r>
              <a:rPr lang="en-GB" dirty="0">
                <a:solidFill>
                  <a:srgbClr val="92D050"/>
                </a:solidFill>
              </a:rPr>
              <a:t>oxype</a:t>
            </a:r>
            <a:r>
              <a:rPr lang="en-GB" dirty="0">
                <a:solidFill>
                  <a:srgbClr val="FFC000"/>
                </a:solidFill>
              </a:rPr>
              <a:t>ptida</a:t>
            </a:r>
            <a:r>
              <a:rPr lang="en-GB" dirty="0">
                <a:solidFill>
                  <a:srgbClr val="92D050"/>
                </a:solidFill>
              </a:rPr>
              <a:t>se A</a:t>
            </a:r>
            <a:r>
              <a:rPr lang="en-GB" dirty="0"/>
              <a:t> (Bos taurus)</a:t>
            </a:r>
          </a:p>
          <a:p>
            <a:r>
              <a:rPr lang="en-GB" dirty="0" err="1">
                <a:solidFill>
                  <a:srgbClr val="00B0F0"/>
                </a:solidFill>
              </a:rPr>
              <a:t>7EQZ_A</a:t>
            </a:r>
            <a:r>
              <a:rPr lang="en-GB" dirty="0">
                <a:solidFill>
                  <a:srgbClr val="00B0F0"/>
                </a:solidFill>
              </a:rPr>
              <a:t>: Carboxypeptidase B </a:t>
            </a:r>
            <a:r>
              <a:rPr lang="en-GB" dirty="0"/>
              <a:t>(Aedes aegypti)</a:t>
            </a:r>
          </a:p>
          <a:p>
            <a:r>
              <a:rPr lang="en-GB" dirty="0" err="1">
                <a:solidFill>
                  <a:srgbClr val="F630C4"/>
                </a:solidFill>
              </a:rPr>
              <a:t>2C1C_A</a:t>
            </a:r>
            <a:r>
              <a:rPr lang="en-GB" dirty="0">
                <a:solidFill>
                  <a:srgbClr val="F630C4"/>
                </a:solidFill>
              </a:rPr>
              <a:t>: Carboxypeptidase B </a:t>
            </a:r>
            <a:r>
              <a:rPr lang="en-GB" dirty="0"/>
              <a:t>(</a:t>
            </a:r>
            <a:r>
              <a:rPr lang="en-GB" dirty="0" err="1"/>
              <a:t>Helicoverpa</a:t>
            </a:r>
            <a:r>
              <a:rPr lang="en-GB" dirty="0"/>
              <a:t> </a:t>
            </a:r>
            <a:r>
              <a:rPr lang="en-GB" dirty="0" err="1"/>
              <a:t>zea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86438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6753412" y="7470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041" y="1256217"/>
            <a:ext cx="8802588" cy="5170293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1785796" y="236710"/>
            <a:ext cx="8666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 err="1"/>
              <a:t>Structural</a:t>
            </a:r>
            <a:r>
              <a:rPr lang="es-ES" sz="2000" dirty="0"/>
              <a:t> </a:t>
            </a:r>
            <a:r>
              <a:rPr lang="es-ES" sz="2000" dirty="0" err="1"/>
              <a:t>domains</a:t>
            </a:r>
            <a:r>
              <a:rPr lang="es-ES" sz="2000" dirty="0"/>
              <a:t> </a:t>
            </a:r>
            <a:r>
              <a:rPr lang="es-ES" sz="2000" dirty="0" err="1"/>
              <a:t>may</a:t>
            </a:r>
            <a:r>
              <a:rPr lang="es-ES" sz="2000" dirty="0"/>
              <a:t> </a:t>
            </a:r>
            <a:r>
              <a:rPr lang="es-ES" sz="2000" dirty="0" err="1"/>
              <a:t>appear</a:t>
            </a:r>
            <a:r>
              <a:rPr lang="es-ES" sz="2000" dirty="0"/>
              <a:t> </a:t>
            </a:r>
            <a:r>
              <a:rPr lang="es-ES" sz="2000" dirty="0" err="1"/>
              <a:t>shared</a:t>
            </a:r>
            <a:r>
              <a:rPr lang="es-ES" sz="2000" dirty="0"/>
              <a:t> </a:t>
            </a:r>
            <a:r>
              <a:rPr lang="es-ES" sz="2000" dirty="0" err="1"/>
              <a:t>by</a:t>
            </a:r>
            <a:r>
              <a:rPr lang="es-ES" sz="2000" dirty="0"/>
              <a:t> </a:t>
            </a:r>
            <a:r>
              <a:rPr lang="es-ES" sz="2000" dirty="0" err="1"/>
              <a:t>several</a:t>
            </a:r>
            <a:r>
              <a:rPr lang="es-ES" sz="2000" dirty="0"/>
              <a:t> </a:t>
            </a:r>
            <a:r>
              <a:rPr lang="es-ES" sz="2000" dirty="0" err="1"/>
              <a:t>families</a:t>
            </a:r>
            <a:r>
              <a:rPr lang="es-ES" sz="2000" dirty="0"/>
              <a:t> of </a:t>
            </a:r>
            <a:r>
              <a:rPr lang="es-ES" sz="2000" dirty="0" err="1"/>
              <a:t>proteins</a:t>
            </a:r>
            <a:r>
              <a:rPr lang="es-ES" sz="2000" dirty="0"/>
              <a:t> </a:t>
            </a:r>
            <a:r>
              <a:rPr lang="es-ES" sz="2000" dirty="0" err="1"/>
              <a:t>each</a:t>
            </a:r>
            <a:r>
              <a:rPr lang="es-ES" sz="2000" dirty="0"/>
              <a:t> </a:t>
            </a:r>
            <a:r>
              <a:rPr lang="es-ES" sz="2000" dirty="0" err="1"/>
              <a:t>associated</a:t>
            </a:r>
            <a:r>
              <a:rPr lang="es-ES" sz="2000" dirty="0"/>
              <a:t> </a:t>
            </a:r>
            <a:r>
              <a:rPr lang="es-ES" sz="2000" dirty="0" err="1"/>
              <a:t>with</a:t>
            </a:r>
            <a:r>
              <a:rPr lang="es-ES" sz="2000" dirty="0"/>
              <a:t> a particular </a:t>
            </a:r>
            <a:r>
              <a:rPr lang="es-ES" sz="2000" dirty="0" err="1"/>
              <a:t>function</a:t>
            </a:r>
            <a:r>
              <a:rPr lang="es-ES" sz="2000" dirty="0"/>
              <a:t>.</a:t>
            </a:r>
          </a:p>
        </p:txBody>
      </p:sp>
      <p:sp>
        <p:nvSpPr>
          <p:cNvPr id="7" name="Rectángulo 6"/>
          <p:cNvSpPr/>
          <p:nvPr/>
        </p:nvSpPr>
        <p:spPr>
          <a:xfrm>
            <a:off x="8993710" y="6352248"/>
            <a:ext cx="1930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000" b="1" dirty="0"/>
              <a:t>etc…</a:t>
            </a:r>
          </a:p>
        </p:txBody>
      </p:sp>
    </p:spTree>
    <p:extLst>
      <p:ext uri="{BB962C8B-B14F-4D97-AF65-F5344CB8AC3E}">
        <p14:creationId xmlns:p14="http://schemas.microsoft.com/office/powerpoint/2010/main" val="3199045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3A2B984-2452-044E-43C5-E5FB7C219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365" y="923365"/>
            <a:ext cx="3303495" cy="473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6E58DB-7762-5CD2-6388-9363F2FC5BCC}"/>
              </a:ext>
            </a:extLst>
          </p:cNvPr>
          <p:cNvSpPr txBox="1"/>
          <p:nvPr/>
        </p:nvSpPr>
        <p:spPr>
          <a:xfrm>
            <a:off x="161365" y="5897905"/>
            <a:ext cx="338865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hlinkClick r:id="rId3"/>
              </a:rPr>
              <a:t>https://www.utep.edu/science/chemistry/_files/images/facilities/cryo%20em%20microscope.png</a:t>
            </a:r>
            <a:r>
              <a:rPr lang="en-US" sz="800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5D37E488-19DD-4C5F-E1F5-2E88D12D0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1389" y="923364"/>
            <a:ext cx="3548930" cy="473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F9D7C68-A1DC-D6B9-2FAB-60F18FC7B5E7}"/>
              </a:ext>
            </a:extLst>
          </p:cNvPr>
          <p:cNvSpPr txBox="1"/>
          <p:nvPr/>
        </p:nvSpPr>
        <p:spPr>
          <a:xfrm>
            <a:off x="3711389" y="5897905"/>
            <a:ext cx="366547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hlinkClick r:id="rId5"/>
              </a:rPr>
              <a:t>https://structbio.vanderbilt.edu/nmr/facility/Renovation_2010_11/900_2012_2_small.jpg</a:t>
            </a:r>
            <a:r>
              <a:rPr lang="en-US" sz="800" dirty="0"/>
              <a:t> 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D61DDDCF-15D0-744B-2DC5-D8188A74E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3364" y="1210235"/>
            <a:ext cx="4647271" cy="348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5064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93CB04-CBE7-0AEA-FC57-4A661D0FBACB}"/>
              </a:ext>
            </a:extLst>
          </p:cNvPr>
          <p:cNvSpPr txBox="1"/>
          <p:nvPr/>
        </p:nvSpPr>
        <p:spPr>
          <a:xfrm>
            <a:off x="144855" y="99588"/>
            <a:ext cx="55769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Gene: </a:t>
            </a:r>
            <a:r>
              <a:rPr lang="en-US" dirty="0"/>
              <a:t>Leghemoglobin-1</a:t>
            </a:r>
          </a:p>
          <a:p>
            <a:r>
              <a:rPr lang="en-US" b="1" dirty="0"/>
              <a:t>Organism: </a:t>
            </a:r>
            <a:r>
              <a:rPr lang="en-US" i="1" dirty="0"/>
              <a:t>Lupinus luteus </a:t>
            </a:r>
            <a:r>
              <a:rPr lang="en-US" dirty="0"/>
              <a:t>(</a:t>
            </a:r>
            <a:r>
              <a:rPr lang="en-US" dirty="0" err="1"/>
              <a:t>Llobí</a:t>
            </a:r>
            <a:r>
              <a:rPr lang="en-US" dirty="0"/>
              <a:t> </a:t>
            </a:r>
            <a:r>
              <a:rPr lang="en-US" dirty="0" err="1"/>
              <a:t>groc</a:t>
            </a:r>
            <a:r>
              <a:rPr lang="en-US" dirty="0"/>
              <a:t>)</a:t>
            </a:r>
          </a:p>
          <a:p>
            <a:r>
              <a:rPr lang="en-US" b="1" dirty="0"/>
              <a:t>Function:  </a:t>
            </a:r>
            <a:r>
              <a:rPr lang="en-US" dirty="0"/>
              <a:t>It facilitates the diffusion of oxygen to symbiotic </a:t>
            </a:r>
            <a:r>
              <a:rPr lang="en-US" dirty="0" err="1"/>
              <a:t>bacteriods</a:t>
            </a:r>
            <a:r>
              <a:rPr lang="en-US" dirty="0"/>
              <a:t> in order to promote nitrogen fixation.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BFE202A-880F-C5B9-E68A-F2D8B6521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636" y="2018357"/>
            <a:ext cx="4768912" cy="357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8BC589-C77D-DDEA-1F26-4C7E39431BB0}"/>
              </a:ext>
            </a:extLst>
          </p:cNvPr>
          <p:cNvSpPr txBox="1"/>
          <p:nvPr/>
        </p:nvSpPr>
        <p:spPr>
          <a:xfrm>
            <a:off x="6615065" y="99588"/>
            <a:ext cx="55769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Gene: </a:t>
            </a:r>
            <a:r>
              <a:rPr lang="en-US" dirty="0"/>
              <a:t>Hemoglobin subunit beta</a:t>
            </a:r>
          </a:p>
          <a:p>
            <a:r>
              <a:rPr lang="en-US" b="1" dirty="0"/>
              <a:t>Organism: </a:t>
            </a:r>
            <a:r>
              <a:rPr lang="en-US" i="1" dirty="0"/>
              <a:t>Homo sapiens </a:t>
            </a:r>
            <a:r>
              <a:rPr lang="en-US" dirty="0"/>
              <a:t>(</a:t>
            </a:r>
            <a:r>
              <a:rPr lang="en-US" dirty="0" err="1"/>
              <a:t>Humà</a:t>
            </a:r>
            <a:r>
              <a:rPr lang="en-US" dirty="0"/>
              <a:t>)</a:t>
            </a:r>
          </a:p>
          <a:p>
            <a:r>
              <a:rPr lang="en-US" b="1" dirty="0"/>
              <a:t>Function:  </a:t>
            </a:r>
            <a:r>
              <a:rPr lang="en-US" dirty="0"/>
              <a:t>Involved in oxygen transport from the lung to the various peripheral tissues.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077F18F-8799-5B0F-9358-84B196436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6532" y="1469899"/>
            <a:ext cx="2794000" cy="467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9904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A1C82CE-911F-2297-B496-A8F09D3BCCEA}"/>
              </a:ext>
            </a:extLst>
          </p:cNvPr>
          <p:cNvSpPr txBox="1"/>
          <p:nvPr/>
        </p:nvSpPr>
        <p:spPr>
          <a:xfrm>
            <a:off x="0" y="0"/>
            <a:ext cx="6215063" cy="5847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########################################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Program: needle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Aligned_sequences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: 2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1: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2: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Matrix: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EBLOSUM62</a:t>
            </a:r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Gap_penalty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: 10.0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Extend_penalty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: 0.5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Length: 187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Identity:      34/187 (18.2%)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Similarity:    54/187 (28.9%)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Gaps:          73/187 (39.0%)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Score: 39.5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#=======================================</a:t>
            </a:r>
          </a:p>
          <a:p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1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MGVLTDVQVALVKSSFEEFNA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--------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NIPKNTHRFFTLVLEIAPGAK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42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    :|..:.||.:|        |:.:........:|.:.|..:</a:t>
            </a: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 1 ----------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MVHLTPEEKSAVTALWGKVNVDEVGGEALGRLLVVYPWTQ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40</a:t>
            </a:r>
          </a:p>
          <a:p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43 DLF-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SFLKGSSEVP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---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QNNPDLQAHAGKV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-------------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FKLTYEA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75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..| ||  |....|   ..||.::||..||             .|.|:..</a:t>
            </a: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41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RFFESF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GDLSTPDAVMGNPKVKAHGKKVLGAFSDGLAHLDNLKGTFAT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88</a:t>
            </a:r>
          </a:p>
          <a:p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76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AIQLQVNGAVASDATLKSLGSVHVSKGVVDAHF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-----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PVVKEAILKTIK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120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..:|..:.........:.||:|.|.  |:..||     |.|:.|..|.:.</a:t>
            </a: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89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LSELHCDKLHVDPENFRLLGNVLVC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VLAHHFGKEFTPPVQAAYQKVVA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136</a:t>
            </a:r>
          </a:p>
          <a:p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121 EV---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VGDKWSEELNTAWTIAYDELAIIIKKEMKDAA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154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.|   :..|:.                          </a:t>
            </a: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137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GVANALAHKYH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--------------------------    147</a:t>
            </a:r>
          </a:p>
          <a:p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B3E29C-8456-9BDC-D658-FAE4A20F5A97}"/>
              </a:ext>
            </a:extLst>
          </p:cNvPr>
          <p:cNvSpPr txBox="1"/>
          <p:nvPr/>
        </p:nvSpPr>
        <p:spPr>
          <a:xfrm>
            <a:off x="6522244" y="0"/>
            <a:ext cx="6100762" cy="56784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########################################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Program: water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Aligned_sequences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: 2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1: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2: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Matrix: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EBLOSUM62</a:t>
            </a:r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Gap_penalty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: 10.0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Extend_penalty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: 0.5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Length: 117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Identity:      29/117 (24.8%)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Similarity:    39/117 (33.3%)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Gaps:          38/117 (32.5%)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Score: 51.0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 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#=======================================</a:t>
            </a:r>
          </a:p>
          <a:p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27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THRFFTLVLEIAPGAKDLFSFLKGSSEVP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---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QNNPDLQAHAGKV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-----     68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|.|||.             ||  |....|   ..||.::||..||     </a:t>
            </a: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39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TQRFFE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-------------SF--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GDLSTPDAVMGNPKVKAHGKKVLGAFS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73</a:t>
            </a:r>
          </a:p>
          <a:p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69 --------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FKLTYEAAIQLQVNGAVASDATLKSLGSVHVSKGVVDAHF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--    108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  .|.|:....:|..:.........:.||:|.|.  |:..||  </a:t>
            </a: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74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DGLAHLDNLKGTFATLSELHCDKLHVDPENFRLLGNVLVC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VLAHHFGK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121</a:t>
            </a:r>
          </a:p>
          <a:p>
            <a:endParaRPr lang="en-US" sz="11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109 ---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PVVKEAILKTIKEV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122</a:t>
            </a:r>
          </a:p>
          <a:p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|.|:.|..|.:..|</a:t>
            </a:r>
          </a:p>
          <a:p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    122 </a:t>
            </a:r>
            <a:r>
              <a:rPr lang="en-US" sz="1100" dirty="0" err="1">
                <a:latin typeface="Consolas" panose="020B0609020204030204" pitchFamily="49" charset="0"/>
                <a:cs typeface="Consolas" panose="020B0609020204030204" pitchFamily="49" charset="0"/>
              </a:rPr>
              <a:t>EFTPPVQAAYQKVVAGV</a:t>
            </a:r>
            <a:r>
              <a:rPr lang="en-US" sz="1100" dirty="0">
                <a:latin typeface="Consolas" panose="020B0609020204030204" pitchFamily="49" charset="0"/>
                <a:cs typeface="Consolas" panose="020B0609020204030204" pitchFamily="49" charset="0"/>
              </a:rPr>
              <a:t>    138</a:t>
            </a:r>
          </a:p>
        </p:txBody>
      </p:sp>
    </p:spTree>
    <p:extLst>
      <p:ext uri="{BB962C8B-B14F-4D97-AF65-F5344CB8AC3E}">
        <p14:creationId xmlns:p14="http://schemas.microsoft.com/office/powerpoint/2010/main" val="384514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057968-5C35-DCCE-0568-BEDACF389381}"/>
              </a:ext>
            </a:extLst>
          </p:cNvPr>
          <p:cNvSpPr txBox="1"/>
          <p:nvPr/>
        </p:nvSpPr>
        <p:spPr>
          <a:xfrm>
            <a:off x="6615065" y="99588"/>
            <a:ext cx="55769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Gene: </a:t>
            </a:r>
            <a:r>
              <a:rPr lang="en-US" dirty="0"/>
              <a:t>Hemoglobin subunit beta</a:t>
            </a:r>
          </a:p>
          <a:p>
            <a:r>
              <a:rPr lang="en-US" b="1" dirty="0"/>
              <a:t>Organism: </a:t>
            </a:r>
            <a:r>
              <a:rPr lang="en-US" i="1" dirty="0"/>
              <a:t>Homo sapiens </a:t>
            </a:r>
            <a:r>
              <a:rPr lang="en-US" dirty="0"/>
              <a:t>(</a:t>
            </a:r>
            <a:r>
              <a:rPr lang="en-US" dirty="0" err="1"/>
              <a:t>Humà</a:t>
            </a:r>
            <a:r>
              <a:rPr lang="en-US" dirty="0"/>
              <a:t>)</a:t>
            </a:r>
          </a:p>
          <a:p>
            <a:r>
              <a:rPr lang="en-US" b="1" dirty="0"/>
              <a:t>Function:  </a:t>
            </a:r>
            <a:r>
              <a:rPr lang="en-US" dirty="0"/>
              <a:t>Involved in oxygen transport from the lung to the various peripheral tissues.</a:t>
            </a:r>
          </a:p>
          <a:p>
            <a:r>
              <a:rPr lang="en-US" b="1" dirty="0"/>
              <a:t>Structure</a:t>
            </a:r>
            <a:r>
              <a:rPr lang="en-US" dirty="0"/>
              <a:t>: </a:t>
            </a:r>
            <a:r>
              <a:rPr lang="en-US" u="sng" dirty="0" err="1"/>
              <a:t>pdb</a:t>
            </a:r>
            <a:r>
              <a:rPr lang="en-US" u="sng" dirty="0"/>
              <a:t> code</a:t>
            </a:r>
            <a:r>
              <a:rPr lang="en-US" dirty="0"/>
              <a:t>: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1IRD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chain 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857342-3019-EEDF-4694-C7179B315B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5065" y="1897487"/>
            <a:ext cx="5081587" cy="48609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0686E4-CA42-1184-26F8-46608D42CD0E}"/>
              </a:ext>
            </a:extLst>
          </p:cNvPr>
          <p:cNvSpPr txBox="1"/>
          <p:nvPr/>
        </p:nvSpPr>
        <p:spPr>
          <a:xfrm>
            <a:off x="144855" y="99588"/>
            <a:ext cx="59511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Gene: </a:t>
            </a:r>
            <a:r>
              <a:rPr lang="en-US" dirty="0"/>
              <a:t>Leghemoglobin-1</a:t>
            </a:r>
          </a:p>
          <a:p>
            <a:r>
              <a:rPr lang="en-US" b="1" dirty="0"/>
              <a:t>Organism: </a:t>
            </a:r>
            <a:r>
              <a:rPr lang="en-US" i="1" dirty="0"/>
              <a:t>Lupinus luteus </a:t>
            </a:r>
            <a:r>
              <a:rPr lang="en-US" dirty="0"/>
              <a:t>(</a:t>
            </a:r>
            <a:r>
              <a:rPr lang="en-US" dirty="0" err="1"/>
              <a:t>Llobí</a:t>
            </a:r>
            <a:r>
              <a:rPr lang="en-US" dirty="0"/>
              <a:t> </a:t>
            </a:r>
            <a:r>
              <a:rPr lang="en-US" dirty="0" err="1"/>
              <a:t>groc</a:t>
            </a:r>
            <a:r>
              <a:rPr lang="en-US" dirty="0"/>
              <a:t>)</a:t>
            </a:r>
          </a:p>
          <a:p>
            <a:r>
              <a:rPr lang="en-US" b="1" dirty="0"/>
              <a:t>Function:  </a:t>
            </a:r>
            <a:r>
              <a:rPr lang="en-US" dirty="0"/>
              <a:t>It facilitates the diffusion of oxygen to symbiotic </a:t>
            </a:r>
            <a:r>
              <a:rPr lang="en-US" dirty="0" err="1"/>
              <a:t>bacteriods</a:t>
            </a:r>
            <a:r>
              <a:rPr lang="en-US" dirty="0"/>
              <a:t> in order to promote nitrogen fixation.</a:t>
            </a:r>
          </a:p>
          <a:p>
            <a:r>
              <a:rPr lang="en-US" b="1" dirty="0"/>
              <a:t>Structure</a:t>
            </a:r>
            <a:r>
              <a:rPr lang="en-US" dirty="0"/>
              <a:t>: NO </a:t>
            </a:r>
            <a:r>
              <a:rPr lang="en-US" dirty="0" err="1"/>
              <a:t>pdb</a:t>
            </a:r>
            <a:r>
              <a:rPr lang="en-US" dirty="0"/>
              <a:t> code (No experimentally solved structure)</a:t>
            </a:r>
          </a:p>
        </p:txBody>
      </p:sp>
    </p:spTree>
    <p:extLst>
      <p:ext uri="{BB962C8B-B14F-4D97-AF65-F5344CB8AC3E}">
        <p14:creationId xmlns:p14="http://schemas.microsoft.com/office/powerpoint/2010/main" val="1078310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6B72C-6BE9-B630-31F7-9D65970D9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C251497-DAD7-222B-0534-CF57543A9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086" y="626198"/>
            <a:ext cx="4691743" cy="351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9D033FF-B4C6-AE76-3B62-A7DB6C1E3544}"/>
              </a:ext>
            </a:extLst>
          </p:cNvPr>
          <p:cNvSpPr txBox="1"/>
          <p:nvPr/>
        </p:nvSpPr>
        <p:spPr>
          <a:xfrm>
            <a:off x="174171" y="369332"/>
            <a:ext cx="67818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5788" indent="-585788">
              <a:buFont typeface="+mj-lt"/>
              <a:buAutoNum type="arabicPeriod" startAt="2017"/>
            </a:pPr>
            <a:r>
              <a:rPr lang="en-US" dirty="0"/>
              <a:t> * PhD thesis: </a:t>
            </a:r>
            <a:r>
              <a:rPr lang="en-US" i="1" dirty="0"/>
              <a:t>New Methods Using Rigorous Machine Learning for Coarse-Grained Protein Folding and Dynamics</a:t>
            </a:r>
            <a:r>
              <a:rPr lang="en-US" dirty="0"/>
              <a:t> (University of Chicago).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* Joins Google Deep Mind</a:t>
            </a:r>
            <a:br>
              <a:rPr lang="en-US" dirty="0"/>
            </a:br>
            <a:endParaRPr lang="en-US" dirty="0"/>
          </a:p>
          <a:p>
            <a:pPr marL="585788" indent="-585788">
              <a:buFont typeface="+mj-lt"/>
              <a:buAutoNum type="arabicPeriod" startAt="2017"/>
            </a:pPr>
            <a:r>
              <a:rPr lang="en-US" dirty="0"/>
              <a:t> * Member of the team that won </a:t>
            </a:r>
            <a:r>
              <a:rPr lang="en-US" dirty="0" err="1"/>
              <a:t>CASP13</a:t>
            </a:r>
            <a:r>
              <a:rPr lang="en-US" dirty="0"/>
              <a:t> (AlphaFold </a:t>
            </a:r>
            <a:r>
              <a:rPr lang="en-US" dirty="0" err="1"/>
              <a:t>v1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2020. * AlphaFold </a:t>
            </a:r>
            <a:r>
              <a:rPr lang="en-US" dirty="0" err="1"/>
              <a:t>v1</a:t>
            </a:r>
            <a:r>
              <a:rPr lang="en-US" dirty="0"/>
              <a:t> paper (</a:t>
            </a:r>
            <a:r>
              <a:rPr lang="en-US" dirty="0" err="1"/>
              <a:t>3rA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/>
              <a:t>* Leder of the team that won </a:t>
            </a:r>
            <a:r>
              <a:rPr lang="en-US" dirty="0" err="1"/>
              <a:t>CASP14</a:t>
            </a:r>
            <a:r>
              <a:rPr lang="en-US" dirty="0"/>
              <a:t>  (AlphaFold </a:t>
            </a:r>
            <a:r>
              <a:rPr lang="en-US" dirty="0" err="1"/>
              <a:t>v2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2021. * AlphaFold </a:t>
            </a:r>
            <a:r>
              <a:rPr lang="en-US" dirty="0" err="1"/>
              <a:t>v2</a:t>
            </a:r>
            <a:r>
              <a:rPr lang="en-US" dirty="0"/>
              <a:t> Nature paper (</a:t>
            </a:r>
            <a:r>
              <a:rPr lang="en-US" dirty="0" err="1"/>
              <a:t>FcC</a:t>
            </a:r>
            <a:r>
              <a:rPr lang="en-US" dirty="0"/>
              <a:t>) &amp; source code release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* Highly accurate protein structure prediction for the human proteome (</a:t>
            </a:r>
            <a:r>
              <a:rPr lang="en-US" dirty="0" err="1"/>
              <a:t>cC</a:t>
            </a:r>
            <a:r>
              <a:rPr lang="en-US" dirty="0"/>
              <a:t>) (</a:t>
            </a:r>
            <a:r>
              <a:rPr lang="en-US" dirty="0" err="1"/>
              <a:t>pTM</a:t>
            </a:r>
            <a:r>
              <a:rPr lang="en-US" dirty="0"/>
              <a:t> score)</a:t>
            </a:r>
            <a:br>
              <a:rPr lang="en-US" dirty="0"/>
            </a:br>
            <a:endParaRPr lang="en-US" dirty="0"/>
          </a:p>
          <a:p>
            <a:pPr marL="585788" indent="-585788"/>
            <a:r>
              <a:rPr lang="en-US" dirty="0"/>
              <a:t>2022. * AlphaFold Protein Structure Database (</a:t>
            </a:r>
            <a:r>
              <a:rPr lang="en-US" dirty="0" err="1"/>
              <a:t>cC</a:t>
            </a:r>
            <a:r>
              <a:rPr lang="en-US" dirty="0"/>
              <a:t>) (</a:t>
            </a:r>
            <a:r>
              <a:rPr lang="en-US" dirty="0" err="1"/>
              <a:t>PAE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	* AlphaFold-Multimer (</a:t>
            </a:r>
            <a:r>
              <a:rPr lang="en-US" dirty="0" err="1"/>
              <a:t>cC</a:t>
            </a:r>
            <a:r>
              <a:rPr lang="en-US" dirty="0"/>
              <a:t>) 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NOW. * Google Deep mind director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EBDEBF-4E1F-403C-1ED0-13C24BC22772}"/>
              </a:ext>
            </a:extLst>
          </p:cNvPr>
          <p:cNvSpPr txBox="1"/>
          <p:nvPr/>
        </p:nvSpPr>
        <p:spPr>
          <a:xfrm>
            <a:off x="7137904" y="0"/>
            <a:ext cx="50540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John M. Jumper (1985, Little Rock, Arkansas, U.S.)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16CC813-705A-16A0-581A-9611C746C6EF}"/>
              </a:ext>
            </a:extLst>
          </p:cNvPr>
          <p:cNvGrpSpPr/>
          <p:nvPr/>
        </p:nvGrpSpPr>
        <p:grpSpPr>
          <a:xfrm>
            <a:off x="85630" y="292091"/>
            <a:ext cx="7546818" cy="3131452"/>
            <a:chOff x="4645182" y="463236"/>
            <a:chExt cx="7546818" cy="313145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2903199-DA75-50D9-3E57-30887DE88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903" t="2367"/>
            <a:stretch/>
          </p:blipFill>
          <p:spPr>
            <a:xfrm>
              <a:off x="4645182" y="463236"/>
              <a:ext cx="7546818" cy="313145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7604936-538F-3E29-6824-3ECF63D4701B}"/>
                </a:ext>
              </a:extLst>
            </p:cNvPr>
            <p:cNvSpPr txBox="1"/>
            <p:nvPr/>
          </p:nvSpPr>
          <p:spPr>
            <a:xfrm>
              <a:off x="7976103" y="1222218"/>
              <a:ext cx="16407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rgbClr val="FF0000"/>
                  </a:solidFill>
                </a:rPr>
                <a:t>CASP13</a:t>
              </a:r>
              <a:r>
                <a:rPr lang="en-US" b="1" dirty="0">
                  <a:solidFill>
                    <a:srgbClr val="FF0000"/>
                  </a:solidFill>
                </a:rPr>
                <a:t>(2018)</a:t>
              </a:r>
            </a:p>
          </p:txBody>
        </p:sp>
        <p:sp>
          <p:nvSpPr>
            <p:cNvPr id="6" name="Right Arrow 5">
              <a:extLst>
                <a:ext uri="{FF2B5EF4-FFF2-40B4-BE49-F238E27FC236}">
                  <a16:creationId xmlns:a16="http://schemas.microsoft.com/office/drawing/2014/main" id="{6961BAD1-A0B5-698D-1BE6-24A1A427BBAF}"/>
                </a:ext>
              </a:extLst>
            </p:cNvPr>
            <p:cNvSpPr/>
            <p:nvPr/>
          </p:nvSpPr>
          <p:spPr>
            <a:xfrm flipH="1" flipV="1">
              <a:off x="5142368" y="544653"/>
              <a:ext cx="497941" cy="336838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34647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6541276-1BCA-A95A-A75D-7E92DE186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0430" y="1712259"/>
            <a:ext cx="7415525" cy="284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18DA7D-3A8E-0079-F1F3-5BA9ABF1BA39}"/>
              </a:ext>
            </a:extLst>
          </p:cNvPr>
          <p:cNvSpPr txBox="1"/>
          <p:nvPr/>
        </p:nvSpPr>
        <p:spPr>
          <a:xfrm>
            <a:off x="1255059" y="493059"/>
            <a:ext cx="5467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AlphaFold</a:t>
            </a:r>
            <a:r>
              <a:rPr lang="en-US" sz="2400" dirty="0"/>
              <a:t>:</a:t>
            </a:r>
          </a:p>
          <a:p>
            <a:r>
              <a:rPr lang="en-US" sz="2400" dirty="0"/>
              <a:t>High </a:t>
            </a:r>
            <a:r>
              <a:rPr lang="en-US" sz="2400" dirty="0" err="1"/>
              <a:t>Acuracy</a:t>
            </a:r>
            <a:r>
              <a:rPr lang="en-US" sz="2400" dirty="0"/>
              <a:t> protein structure predictions</a:t>
            </a:r>
          </a:p>
        </p:txBody>
      </p:sp>
      <p:pic>
        <p:nvPicPr>
          <p:cNvPr id="6" name="Picture 5" descr="A computer tower with a few parts&#10;&#10;Description automatically generated with medium confidence">
            <a:extLst>
              <a:ext uri="{FF2B5EF4-FFF2-40B4-BE49-F238E27FC236}">
                <a16:creationId xmlns:a16="http://schemas.microsoft.com/office/drawing/2014/main" id="{CDA654B2-D61D-EFC2-B271-1EC0F7A16B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29986" y="2109788"/>
            <a:ext cx="4652681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583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057968-5C35-DCCE-0568-BEDACF389381}"/>
              </a:ext>
            </a:extLst>
          </p:cNvPr>
          <p:cNvSpPr txBox="1"/>
          <p:nvPr/>
        </p:nvSpPr>
        <p:spPr>
          <a:xfrm>
            <a:off x="6615065" y="99588"/>
            <a:ext cx="55769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Gene: </a:t>
            </a:r>
            <a:r>
              <a:rPr lang="en-US" dirty="0"/>
              <a:t>Hemoglobin subunit beta</a:t>
            </a:r>
          </a:p>
          <a:p>
            <a:r>
              <a:rPr lang="en-US" b="1" dirty="0"/>
              <a:t>Organism: </a:t>
            </a:r>
            <a:r>
              <a:rPr lang="en-US" i="1" dirty="0"/>
              <a:t>Homo sapiens </a:t>
            </a:r>
            <a:r>
              <a:rPr lang="en-US" dirty="0"/>
              <a:t>(</a:t>
            </a:r>
            <a:r>
              <a:rPr lang="en-US" dirty="0" err="1"/>
              <a:t>Humà</a:t>
            </a:r>
            <a:r>
              <a:rPr lang="en-US" dirty="0"/>
              <a:t>)</a:t>
            </a:r>
          </a:p>
          <a:p>
            <a:r>
              <a:rPr lang="en-US" b="1" dirty="0"/>
              <a:t>Function:  </a:t>
            </a:r>
            <a:r>
              <a:rPr lang="en-US" dirty="0"/>
              <a:t>Involved in oxygen transport from the lung to the various peripheral tissues.</a:t>
            </a:r>
          </a:p>
          <a:p>
            <a:r>
              <a:rPr lang="en-US" b="1" dirty="0"/>
              <a:t>Structure</a:t>
            </a:r>
            <a:r>
              <a:rPr lang="en-US" dirty="0"/>
              <a:t>: </a:t>
            </a:r>
            <a:r>
              <a:rPr lang="en-US" u="sng" dirty="0" err="1"/>
              <a:t>pdb</a:t>
            </a:r>
            <a:r>
              <a:rPr lang="en-US" u="sng" dirty="0"/>
              <a:t> code</a:t>
            </a:r>
            <a:r>
              <a:rPr lang="en-US" dirty="0"/>
              <a:t>: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1IRD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chain 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857342-3019-EEDF-4694-C7179B315B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5065" y="1897487"/>
            <a:ext cx="5081587" cy="48609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0686E4-CA42-1184-26F8-46608D42CD0E}"/>
              </a:ext>
            </a:extLst>
          </p:cNvPr>
          <p:cNvSpPr txBox="1"/>
          <p:nvPr/>
        </p:nvSpPr>
        <p:spPr>
          <a:xfrm>
            <a:off x="144855" y="99588"/>
            <a:ext cx="59511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Gene: </a:t>
            </a:r>
            <a:r>
              <a:rPr lang="en-US" dirty="0"/>
              <a:t>Leghemoglobin-1</a:t>
            </a:r>
          </a:p>
          <a:p>
            <a:r>
              <a:rPr lang="en-US" b="1" dirty="0"/>
              <a:t>Organism: </a:t>
            </a:r>
            <a:r>
              <a:rPr lang="en-US" i="1" dirty="0"/>
              <a:t>Lupinus luteus </a:t>
            </a:r>
            <a:r>
              <a:rPr lang="en-US" dirty="0"/>
              <a:t>(</a:t>
            </a:r>
            <a:r>
              <a:rPr lang="en-US" dirty="0" err="1"/>
              <a:t>Llobí</a:t>
            </a:r>
            <a:r>
              <a:rPr lang="en-US" dirty="0"/>
              <a:t> </a:t>
            </a:r>
            <a:r>
              <a:rPr lang="en-US" dirty="0" err="1"/>
              <a:t>groc</a:t>
            </a:r>
            <a:r>
              <a:rPr lang="en-US" dirty="0"/>
              <a:t>)</a:t>
            </a:r>
          </a:p>
          <a:p>
            <a:r>
              <a:rPr lang="en-US" b="1" dirty="0"/>
              <a:t>Function:  </a:t>
            </a:r>
            <a:r>
              <a:rPr lang="en-US" dirty="0"/>
              <a:t>It facilitates the diffusion of oxygen to symbiotic </a:t>
            </a:r>
            <a:r>
              <a:rPr lang="en-US" dirty="0" err="1"/>
              <a:t>bacteriods</a:t>
            </a:r>
            <a:r>
              <a:rPr lang="en-US" dirty="0"/>
              <a:t> in order to promote nitrogen fixation.</a:t>
            </a:r>
          </a:p>
          <a:p>
            <a:r>
              <a:rPr lang="en-US" b="1" dirty="0"/>
              <a:t>Structure</a:t>
            </a:r>
            <a:r>
              <a:rPr lang="en-US" dirty="0"/>
              <a:t>: </a:t>
            </a:r>
            <a:r>
              <a:rPr lang="en-US" u="sng" dirty="0" err="1"/>
              <a:t>AlphaFoldDB</a:t>
            </a:r>
            <a:r>
              <a:rPr lang="en-US" dirty="0"/>
              <a:t>: AF-</a:t>
            </a:r>
            <a:r>
              <a:rPr lang="en-US" dirty="0" err="1"/>
              <a:t>P02239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0ED767-550D-3166-9D7B-0039964C01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475" y="1757362"/>
            <a:ext cx="5841402" cy="510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364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044C3A-582C-8CB4-3FDD-F6792C9C41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800" y="292894"/>
            <a:ext cx="5918200" cy="51292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6FFBCE-9BF2-4DF9-FB71-89CB1680BC2D}"/>
              </a:ext>
            </a:extLst>
          </p:cNvPr>
          <p:cNvSpPr txBox="1"/>
          <p:nvPr/>
        </p:nvSpPr>
        <p:spPr>
          <a:xfrm>
            <a:off x="4583906" y="136089"/>
            <a:ext cx="760809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# Job: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1IRD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# Query: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s001A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# No:  Chain   Z   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rmsd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lali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nres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%id PDB  Description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1: 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s001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-A 32.0  0.0  154   154  100   MOLECULE: LEGHEMOGLOBIN-1;                                           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2: 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t002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-B 14.1  2.5  138   146   12   MOLECULE: HEMOGLOBIN ALPHA CHAIN;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FDAFD6-7A12-6763-0073-D408E273992D}"/>
              </a:ext>
            </a:extLst>
          </p:cNvPr>
          <p:cNvSpPr txBox="1"/>
          <p:nvPr/>
        </p:nvSpPr>
        <p:spPr>
          <a:xfrm>
            <a:off x="5086351" y="3828811"/>
            <a:ext cx="8958262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mgVLTDVQVALVKSSFEEFnaNIPKNTHRFFTLVLEIAPGAKDLFSFLKGSS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EVPQ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56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ident    ||      |         |            |   |     |      |        </a:t>
            </a: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vHLTPEEKSAVTALWGKV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NVDEVGGEALGRLLVVYPWTQRFFESFGDLStpdaVMGN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57</a:t>
            </a: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Query NN-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PDLQAHAGKVFKLTYEAAiqlqvnGAVASdatLKSLGSVHV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SKGVVDAHFPVVKEA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114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ident              |                        |   |     |    |      </a:t>
            </a: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PKvKAHGKKVLGAFSDGLAHL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------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DNLKG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tFATLSELHCdKLHVDPENFRLLGNV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109</a:t>
            </a: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ILKTIKEVVGDKWSEELNTAWTIAYDELAIIIKKEMKdaa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154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ident          |         |        |           </a:t>
            </a: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LVCVLAHHFGKEFTPPVQAAYQKVVAGVANALAHKYH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---  146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00D5CEC-A88B-B6FD-A439-88E63C5510D4}"/>
              </a:ext>
            </a:extLst>
          </p:cNvPr>
          <p:cNvSpPr/>
          <p:nvPr/>
        </p:nvSpPr>
        <p:spPr>
          <a:xfrm>
            <a:off x="7751134" y="4795284"/>
            <a:ext cx="786809" cy="95693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5F7870-51C2-F4E9-80E1-23D3A729A176}"/>
              </a:ext>
            </a:extLst>
          </p:cNvPr>
          <p:cNvSpPr/>
          <p:nvPr/>
        </p:nvSpPr>
        <p:spPr>
          <a:xfrm>
            <a:off x="167166" y="3108251"/>
            <a:ext cx="1672267" cy="95693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68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AFDAFD6-7A12-6763-0073-D408E273992D}"/>
              </a:ext>
            </a:extLst>
          </p:cNvPr>
          <p:cNvSpPr txBox="1"/>
          <p:nvPr/>
        </p:nvSpPr>
        <p:spPr>
          <a:xfrm>
            <a:off x="683673" y="3964900"/>
            <a:ext cx="8958262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mgVLTDVQVALVKSSFEEFnaNIPKNTHRFFTLVLEIAPGAKDLFSFLKGSS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EVPQ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56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ident    ||      |         |            |   |     |      |        </a:t>
            </a: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vHLTPEEKSAVTALWGKV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NVDEVGGEALGRLLVVYPWTQRFFESFGDLStpdaVMGN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57</a:t>
            </a: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Query NN-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PDLQAHAGKVFKLTYEAA</a:t>
            </a:r>
            <a:r>
              <a:rPr lang="en-US" sz="14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iqlqvn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GAVASdatLKSLGSVHV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SKGVVDAHFPVVKEA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114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ident              |                        |   |     |    |      </a:t>
            </a: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PKvKAHGKKVLGAFSDGLAHL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------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DNLKG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tFATLSELHCdKLHVDPENFRLLGNV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109</a:t>
            </a: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Query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ILKTIKEVVGDKWSEELNTAWTIAYDELAIIIKKEMKdaa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154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ident          |         |        |           </a:t>
            </a: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Sbjct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LVCVLAHHFGKEFTPPVQAAYQKVVAGVANALAHKYH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---  146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259A6C-9A5D-CF7D-85D5-17C26212F844}"/>
              </a:ext>
            </a:extLst>
          </p:cNvPr>
          <p:cNvSpPr txBox="1"/>
          <p:nvPr/>
        </p:nvSpPr>
        <p:spPr>
          <a:xfrm>
            <a:off x="0" y="0"/>
            <a:ext cx="7915275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   1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MGVLTDVQVALVKSSFEEFNA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--------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NIPKNTHRFFTLVLEIAPGAK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42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    :|..:.||.:|        |:.:........:|.:.|..:</a:t>
            </a: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    1 ----------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MVHLTPEEKSAVTALWGKVNVDEVGGEALGRLLVVYPWTQ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40</a:t>
            </a: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  43 DLF-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SFLKGSSEVP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QNNPDLQAHAGKV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-------------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FKLTYEA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75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..| ||  |....|   ..||.::||..||             .|.|:..</a:t>
            </a: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   41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RFFESF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GDLSTPDAVMGNPKVKAHGKKVLGAFSDGLAHLDNLKGTFAT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88</a:t>
            </a: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  76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  <a:r>
              <a:rPr lang="en-US" sz="14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IQLQVN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GAVASDATLKSLGSVHVSKGVVDAHF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-----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PVVKEAILKTIK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120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..:|..:.........:.||:|.|.  |:..||     |.|:.|..|.:.</a:t>
            </a: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   89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LSELHCDKLHVDPENFRLLGNVLVC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VLAHHFGKEFTPPVQAAYQKVVA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136</a:t>
            </a: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LGB1_LUPLU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 121 EV---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VGDKWSEELNTAWTIAYDELAIIIKKEMKDAA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154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.|   :..|:.                          </a:t>
            </a:r>
          </a:p>
          <a:p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HBB_HUMAN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    137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GVANALAHKYH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--------------------------    147</a:t>
            </a: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3D01E2-71E9-AFF2-B6FC-52A6E8961747}"/>
              </a:ext>
            </a:extLst>
          </p:cNvPr>
          <p:cNvSpPr txBox="1"/>
          <p:nvPr/>
        </p:nvSpPr>
        <p:spPr>
          <a:xfrm>
            <a:off x="8972550" y="1554271"/>
            <a:ext cx="24817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Needle: sequence based</a:t>
            </a:r>
          </a:p>
          <a:p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18.2% ident.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1B026C-2F5B-5B5B-F361-F0D8DB26AFD1}"/>
              </a:ext>
            </a:extLst>
          </p:cNvPr>
          <p:cNvSpPr txBox="1"/>
          <p:nvPr/>
        </p:nvSpPr>
        <p:spPr>
          <a:xfrm>
            <a:off x="9150067" y="4980563"/>
            <a:ext cx="2126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Dali: structure based</a:t>
            </a:r>
          </a:p>
          <a:p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12% ident.</a:t>
            </a:r>
            <a:endParaRPr lang="en-US" dirty="0"/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8541296D-9BFC-548E-CE59-A076F9073587}"/>
              </a:ext>
            </a:extLst>
          </p:cNvPr>
          <p:cNvSpPr/>
          <p:nvPr/>
        </p:nvSpPr>
        <p:spPr>
          <a:xfrm>
            <a:off x="8315325" y="342900"/>
            <a:ext cx="400050" cy="3086100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5F2F273B-C287-1119-0307-33A9B5C1A3D4}"/>
              </a:ext>
            </a:extLst>
          </p:cNvPr>
          <p:cNvSpPr/>
          <p:nvPr/>
        </p:nvSpPr>
        <p:spPr>
          <a:xfrm>
            <a:off x="8243887" y="3964900"/>
            <a:ext cx="542925" cy="2737525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1323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32971E-2E39-4957-0D41-B4A83D51EB1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4495" y="1295221"/>
            <a:ext cx="4399673" cy="506968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9C0965-77D2-2621-1C02-9FD8438071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721" y="1529621"/>
            <a:ext cx="2163536" cy="370269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DFBAC7A-025F-911B-DF2E-9685AF2AE18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5981" y="1815880"/>
            <a:ext cx="611930" cy="6098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A4D9DC-18FD-C54F-7757-C7765064991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1737" y="5201201"/>
            <a:ext cx="1406402" cy="116163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60E5405-E05B-61CA-5349-BB8C7EC4BAA8}"/>
              </a:ext>
            </a:extLst>
          </p:cNvPr>
          <p:cNvSpPr/>
          <p:nvPr/>
        </p:nvSpPr>
        <p:spPr>
          <a:xfrm>
            <a:off x="2782818" y="397896"/>
            <a:ext cx="6511350" cy="298704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algn="ctr"/>
            <a:r>
              <a:rPr lang="en-US" sz="2400" dirty="0"/>
              <a:t>What can we do with the structural knowledge?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C1010D-0BFF-F4DB-EF96-B20237EC31AA}"/>
              </a:ext>
            </a:extLst>
          </p:cNvPr>
          <p:cNvSpPr/>
          <p:nvPr/>
        </p:nvSpPr>
        <p:spPr>
          <a:xfrm>
            <a:off x="1805804" y="1033854"/>
            <a:ext cx="2514098" cy="17009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r>
              <a:rPr lang="en-US" sz="1200" dirty="0"/>
              <a:t>Electrostatics Surface Properties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6B0C38-171E-7931-57E7-EA41A03A0B29}"/>
              </a:ext>
            </a:extLst>
          </p:cNvPr>
          <p:cNvSpPr/>
          <p:nvPr/>
        </p:nvSpPr>
        <p:spPr>
          <a:xfrm>
            <a:off x="2247638" y="1201876"/>
            <a:ext cx="4407970" cy="365083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defTabSz="1978881">
              <a:tabLst>
                <a:tab pos="1978881" algn="l"/>
              </a:tabLst>
            </a:pPr>
            <a:r>
              <a:rPr lang="en-US" sz="1200"/>
              <a:t>(Predict interactions)	Compare structure of proteins</a:t>
            </a:r>
          </a:p>
          <a:p>
            <a:pPr marL="2341356">
              <a:lnSpc>
                <a:spcPct val="88000"/>
              </a:lnSpc>
            </a:pPr>
            <a:r>
              <a:rPr lang="en-US" sz="1200"/>
              <a:t>(molecular evolution)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6E653C-2F7C-7DBF-B626-ED5E7891AE70}"/>
              </a:ext>
            </a:extLst>
          </p:cNvPr>
          <p:cNvSpPr/>
          <p:nvPr/>
        </p:nvSpPr>
        <p:spPr>
          <a:xfrm>
            <a:off x="8138761" y="4458587"/>
            <a:ext cx="1524639" cy="37960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algn="ctr"/>
            <a:r>
              <a:rPr lang="en-US" sz="1200"/>
              <a:t>Define ligand binding site regions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9C35A4-0F99-286F-7431-85AB22A889E0}"/>
              </a:ext>
            </a:extLst>
          </p:cNvPr>
          <p:cNvSpPr/>
          <p:nvPr/>
        </p:nvSpPr>
        <p:spPr>
          <a:xfrm>
            <a:off x="1969676" y="5188755"/>
            <a:ext cx="2306666" cy="37960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algn="ctr"/>
            <a:r>
              <a:rPr lang="en-US" sz="1200"/>
              <a:t>Find exposed-buried residues (design of mutations)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8752538-D596-1D30-5916-540439B12E1E}"/>
              </a:ext>
            </a:extLst>
          </p:cNvPr>
          <p:cNvSpPr/>
          <p:nvPr/>
        </p:nvSpPr>
        <p:spPr>
          <a:xfrm>
            <a:off x="3622925" y="6012267"/>
            <a:ext cx="1026798" cy="184616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r>
              <a:rPr lang="en-US" sz="1200"/>
              <a:t>Design drugs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938F02-E03A-C728-4B1B-15BDE7930DF6}"/>
              </a:ext>
            </a:extLst>
          </p:cNvPr>
          <p:cNvSpPr/>
          <p:nvPr/>
        </p:nvSpPr>
        <p:spPr>
          <a:xfrm>
            <a:off x="8325452" y="5282101"/>
            <a:ext cx="1638727" cy="182542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algn="r"/>
            <a:r>
              <a:rPr lang="en-US" sz="1200"/>
              <a:t>Map hydrophobicity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73F0901-E410-EE2B-8CDA-3AEB6D4BE261}"/>
              </a:ext>
            </a:extLst>
          </p:cNvPr>
          <p:cNvSpPr/>
          <p:nvPr/>
        </p:nvSpPr>
        <p:spPr>
          <a:xfrm>
            <a:off x="7557946" y="1708014"/>
            <a:ext cx="2306665" cy="182542"/>
          </a:xfrm>
          <a:prstGeom prst="rect">
            <a:avLst/>
          </a:prstGeom>
          <a:solidFill>
            <a:srgbClr val="FFFFFF"/>
          </a:solidFill>
        </p:spPr>
        <p:txBody>
          <a:bodyPr wrap="none" lIns="0" tIns="0" rIns="0" bIns="0">
            <a:noAutofit/>
          </a:bodyPr>
          <a:lstStyle/>
          <a:p>
            <a:pPr algn="r"/>
            <a:r>
              <a:rPr lang="en-US" sz="1200" dirty="0"/>
              <a:t>Find cavities within the protein</a:t>
            </a:r>
          </a:p>
        </p:txBody>
      </p:sp>
    </p:spTree>
    <p:extLst>
      <p:ext uri="{BB962C8B-B14F-4D97-AF65-F5344CB8AC3E}">
        <p14:creationId xmlns:p14="http://schemas.microsoft.com/office/powerpoint/2010/main" val="42221238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0DA0FE-AB13-5F03-0053-648F4E82E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7417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EB7D5-8390-B202-B747-C2A238EE4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B88491-DA51-8195-5808-15AF02F78A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551634"/>
            <a:ext cx="7772400" cy="375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0671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6454494" y="2273959"/>
            <a:ext cx="4413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dirty="0">
                <a:hlinkClick r:id="rId2"/>
              </a:rPr>
              <a:t>http://www.ebi.ac.uk/uniprot/TrEMBLstats</a:t>
            </a:r>
            <a:r>
              <a:rPr lang="es-ES" dirty="0"/>
              <a:t> </a:t>
            </a:r>
          </a:p>
        </p:txBody>
      </p:sp>
      <p:sp>
        <p:nvSpPr>
          <p:cNvPr id="5" name="4 Rectángulo"/>
          <p:cNvSpPr/>
          <p:nvPr/>
        </p:nvSpPr>
        <p:spPr>
          <a:xfrm>
            <a:off x="868101" y="823909"/>
            <a:ext cx="96923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Release 2024_04 of 24-Jul-2024 of </a:t>
            </a:r>
            <a:r>
              <a:rPr lang="en-GB" dirty="0" err="1"/>
              <a:t>UniProtKB</a:t>
            </a:r>
            <a:r>
              <a:rPr lang="en-GB" dirty="0"/>
              <a:t>/</a:t>
            </a:r>
            <a:r>
              <a:rPr lang="en-GB" dirty="0" err="1"/>
              <a:t>TrEMBL</a:t>
            </a:r>
            <a:r>
              <a:rPr lang="en-GB" dirty="0"/>
              <a:t> contains 245324902 sequence entries</a:t>
            </a:r>
            <a:endParaRPr lang="es-ES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02905" y="222381"/>
            <a:ext cx="46269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s-ES" altLang="es-ES" sz="2400" b="1" dirty="0" err="1">
                <a:solidFill>
                  <a:schemeClr val="tx2"/>
                </a:solidFill>
                <a:ea typeface="MS Mincho" pitchFamily="49" charset="-128"/>
                <a:cs typeface="Arial" pitchFamily="34" charset="0"/>
              </a:rPr>
              <a:t>Growth</a:t>
            </a:r>
            <a:r>
              <a:rPr lang="es-ES" altLang="es-ES" sz="2400" b="1" dirty="0">
                <a:solidFill>
                  <a:schemeClr val="tx2"/>
                </a:solidFill>
                <a:ea typeface="MS Mincho" pitchFamily="49" charset="-128"/>
                <a:cs typeface="Arial" pitchFamily="34" charset="0"/>
              </a:rPr>
              <a:t> of </a:t>
            </a:r>
            <a:r>
              <a:rPr lang="es-ES" altLang="es-ES" sz="2400" b="1" dirty="0" err="1">
                <a:solidFill>
                  <a:schemeClr val="tx2"/>
                </a:solidFill>
                <a:ea typeface="MS Mincho" pitchFamily="49" charset="-128"/>
                <a:cs typeface="Arial" pitchFamily="34" charset="0"/>
              </a:rPr>
              <a:t>the</a:t>
            </a:r>
            <a:r>
              <a:rPr lang="es-ES" altLang="es-ES" sz="2400" b="1" dirty="0">
                <a:solidFill>
                  <a:schemeClr val="tx2"/>
                </a:solidFill>
                <a:ea typeface="MS Mincho" pitchFamily="49" charset="-128"/>
                <a:cs typeface="Arial" pitchFamily="34" charset="0"/>
              </a:rPr>
              <a:t> </a:t>
            </a:r>
            <a:r>
              <a:rPr lang="es-ES" altLang="es-ES" sz="2400" b="1" dirty="0" err="1">
                <a:solidFill>
                  <a:schemeClr val="tx2"/>
                </a:solidFill>
                <a:ea typeface="MS Mincho" pitchFamily="49" charset="-128"/>
                <a:cs typeface="Arial" pitchFamily="34" charset="0"/>
              </a:rPr>
              <a:t>UniProt</a:t>
            </a:r>
            <a:r>
              <a:rPr lang="es-ES" altLang="es-ES" sz="2400" b="1" dirty="0">
                <a:solidFill>
                  <a:schemeClr val="tx2"/>
                </a:solidFill>
                <a:ea typeface="MS Mincho" pitchFamily="49" charset="-128"/>
                <a:cs typeface="Arial" pitchFamily="34" charset="0"/>
              </a:rPr>
              <a:t> </a:t>
            </a:r>
            <a:r>
              <a:rPr lang="es-ES" altLang="es-ES" sz="2400" b="1" dirty="0" err="1">
                <a:solidFill>
                  <a:schemeClr val="tx2"/>
                </a:solidFill>
                <a:ea typeface="MS Mincho" pitchFamily="49" charset="-128"/>
                <a:cs typeface="Arial" pitchFamily="34" charset="0"/>
              </a:rPr>
              <a:t>database</a:t>
            </a:r>
            <a:r>
              <a:rPr lang="es-ES" altLang="es-ES" sz="2400" b="1" dirty="0">
                <a:solidFill>
                  <a:schemeClr val="tx2"/>
                </a:solidFill>
                <a:ea typeface="MS Mincho" pitchFamily="49" charset="-128"/>
                <a:cs typeface="Arial" pitchFamily="34" charset="0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86822A4-975F-E940-8A76-D32CA1EFDDD6}"/>
              </a:ext>
            </a:extLst>
          </p:cNvPr>
          <p:cNvSpPr txBox="1"/>
          <p:nvPr/>
        </p:nvSpPr>
        <p:spPr>
          <a:xfrm>
            <a:off x="868101" y="3688774"/>
            <a:ext cx="943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Release 2024_04 of 24-Jul-2024 of </a:t>
            </a:r>
            <a:r>
              <a:rPr lang="en-GB" dirty="0" err="1"/>
              <a:t>UniProtKB</a:t>
            </a:r>
            <a:r>
              <a:rPr lang="en-GB" dirty="0"/>
              <a:t>/Swiss-</a:t>
            </a:r>
            <a:r>
              <a:rPr lang="en-GB" dirty="0" err="1"/>
              <a:t>Prot</a:t>
            </a:r>
            <a:r>
              <a:rPr lang="en-GB" dirty="0"/>
              <a:t> contains 571864 sequence entries.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0DDAA8-8111-F5A7-2BAB-07AA9D9977FB}"/>
              </a:ext>
            </a:extLst>
          </p:cNvPr>
          <p:cNvSpPr txBox="1"/>
          <p:nvPr/>
        </p:nvSpPr>
        <p:spPr>
          <a:xfrm>
            <a:off x="6454494" y="4947442"/>
            <a:ext cx="51324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https://web.expasy.org/docs/relnotes/relstat.html</a:t>
            </a: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7A3CA84-B27D-1464-D6F3-C5A7DF5A0D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638" y="1212268"/>
            <a:ext cx="4692891" cy="245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0A55B15-36ED-4169-2358-225C77047F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71"/>
          <a:stretch/>
        </p:blipFill>
        <p:spPr bwMode="auto">
          <a:xfrm>
            <a:off x="1358658" y="4078177"/>
            <a:ext cx="4595714" cy="236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0016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23529-CC1A-4E36-8A20-407D8F7DC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00096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AFD01A-D417-5957-DB2B-ADF8B17EE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477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C171E-36CE-BC93-0FFA-E18033451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EA79C22-1AE5-F361-5978-A0EC45FFB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086" y="626198"/>
            <a:ext cx="4691743" cy="351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94330B-1DF8-5C76-6F3B-E8822516D5D6}"/>
              </a:ext>
            </a:extLst>
          </p:cNvPr>
          <p:cNvSpPr txBox="1"/>
          <p:nvPr/>
        </p:nvSpPr>
        <p:spPr>
          <a:xfrm>
            <a:off x="174171" y="369332"/>
            <a:ext cx="67818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5788" indent="-585788">
              <a:buFont typeface="+mj-lt"/>
              <a:buAutoNum type="arabicPeriod" startAt="2017"/>
            </a:pPr>
            <a:r>
              <a:rPr lang="en-US" dirty="0"/>
              <a:t> * PhD thesis: </a:t>
            </a:r>
            <a:r>
              <a:rPr lang="en-US" i="1" dirty="0"/>
              <a:t>New Methods Using Rigorous Machine Learning for Coarse-Grained Protein Folding and Dynamics</a:t>
            </a:r>
            <a:r>
              <a:rPr lang="en-US" dirty="0"/>
              <a:t> (University of Chicago).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* Joins Google Deep Mind</a:t>
            </a:r>
            <a:br>
              <a:rPr lang="en-US" dirty="0"/>
            </a:br>
            <a:endParaRPr lang="en-US" dirty="0"/>
          </a:p>
          <a:p>
            <a:pPr marL="585788" indent="-585788">
              <a:buFont typeface="+mj-lt"/>
              <a:buAutoNum type="arabicPeriod" startAt="2017"/>
            </a:pPr>
            <a:r>
              <a:rPr lang="en-US" dirty="0"/>
              <a:t> * Member of the team that won </a:t>
            </a:r>
            <a:r>
              <a:rPr lang="en-US" dirty="0" err="1"/>
              <a:t>CASP13</a:t>
            </a:r>
            <a:r>
              <a:rPr lang="en-US" dirty="0"/>
              <a:t> (AlphaFold </a:t>
            </a:r>
            <a:r>
              <a:rPr lang="en-US" dirty="0" err="1"/>
              <a:t>v1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2020. * AlphaFold </a:t>
            </a:r>
            <a:r>
              <a:rPr lang="en-US" dirty="0" err="1"/>
              <a:t>v1</a:t>
            </a:r>
            <a:r>
              <a:rPr lang="en-US" dirty="0"/>
              <a:t> Nature paper (</a:t>
            </a:r>
            <a:r>
              <a:rPr lang="en-US" dirty="0" err="1"/>
              <a:t>3rA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/>
              <a:t>* Leder of the team that won </a:t>
            </a:r>
            <a:r>
              <a:rPr lang="en-US" dirty="0" err="1"/>
              <a:t>CASP14</a:t>
            </a:r>
            <a:r>
              <a:rPr lang="en-US" dirty="0"/>
              <a:t>  (AlphaFold </a:t>
            </a:r>
            <a:r>
              <a:rPr lang="en-US" dirty="0" err="1"/>
              <a:t>v2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2021. * AlphaFold </a:t>
            </a:r>
            <a:r>
              <a:rPr lang="en-US" dirty="0" err="1"/>
              <a:t>v2</a:t>
            </a:r>
            <a:r>
              <a:rPr lang="en-US" dirty="0"/>
              <a:t> Nature paper (</a:t>
            </a:r>
            <a:r>
              <a:rPr lang="en-US" dirty="0" err="1"/>
              <a:t>FcC</a:t>
            </a:r>
            <a:r>
              <a:rPr lang="en-US" dirty="0"/>
              <a:t>) &amp; source code release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* Highly accurate protein structure prediction for the human proteome (</a:t>
            </a:r>
            <a:r>
              <a:rPr lang="en-US" dirty="0" err="1"/>
              <a:t>cC</a:t>
            </a:r>
            <a:r>
              <a:rPr lang="en-US" dirty="0"/>
              <a:t>) (</a:t>
            </a:r>
            <a:r>
              <a:rPr lang="en-US" dirty="0" err="1"/>
              <a:t>pTM</a:t>
            </a:r>
            <a:r>
              <a:rPr lang="en-US" dirty="0"/>
              <a:t> score)</a:t>
            </a:r>
            <a:br>
              <a:rPr lang="en-US" dirty="0"/>
            </a:br>
            <a:endParaRPr lang="en-US" dirty="0"/>
          </a:p>
          <a:p>
            <a:pPr marL="585788" indent="-585788"/>
            <a:r>
              <a:rPr lang="en-US" dirty="0"/>
              <a:t>2022. * AlphaFold Protein Structure Database (</a:t>
            </a:r>
            <a:r>
              <a:rPr lang="en-US" dirty="0" err="1"/>
              <a:t>cC</a:t>
            </a:r>
            <a:r>
              <a:rPr lang="en-US" dirty="0"/>
              <a:t>) (</a:t>
            </a:r>
            <a:r>
              <a:rPr lang="en-US" dirty="0" err="1"/>
              <a:t>PAE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	* AlphaFold-Multimer (</a:t>
            </a:r>
            <a:r>
              <a:rPr lang="en-US" dirty="0" err="1"/>
              <a:t>cC</a:t>
            </a:r>
            <a:r>
              <a:rPr lang="en-US" dirty="0"/>
              <a:t>) 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NOW. * Google Deep mind director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6376EB-5C29-514F-02F5-816926C08445}"/>
              </a:ext>
            </a:extLst>
          </p:cNvPr>
          <p:cNvSpPr txBox="1"/>
          <p:nvPr/>
        </p:nvSpPr>
        <p:spPr>
          <a:xfrm>
            <a:off x="7137904" y="0"/>
            <a:ext cx="50540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John M. Jumper (1985, Little Rock, Arkansas, U.S.)</a:t>
            </a:r>
          </a:p>
        </p:txBody>
      </p:sp>
    </p:spTree>
    <p:extLst>
      <p:ext uri="{BB962C8B-B14F-4D97-AF65-F5344CB8AC3E}">
        <p14:creationId xmlns:p14="http://schemas.microsoft.com/office/powerpoint/2010/main" val="3487552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3BD47-8B09-E1F6-944D-4F3D7327D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74367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87391-D39E-6356-8A04-3490A4FEE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8963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7807C-FF3C-D755-63DC-3E5EEFDFF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5268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2667ED-B876-0AA7-3C2A-B54C5DC2F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412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810F74-7012-1B4D-18FE-675D80313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3179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04A73-B082-F961-7DE6-89B09B1D6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065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1AAD7-AB38-200D-2532-DBEABA111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A9D4AD0-E76E-7FFF-199C-7FF202F271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086" y="626198"/>
            <a:ext cx="4691743" cy="351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461CF5-1358-02EE-DAED-B41CA69A26F6}"/>
              </a:ext>
            </a:extLst>
          </p:cNvPr>
          <p:cNvSpPr txBox="1"/>
          <p:nvPr/>
        </p:nvSpPr>
        <p:spPr>
          <a:xfrm>
            <a:off x="174171" y="369332"/>
            <a:ext cx="67818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5788" indent="-585788">
              <a:buFont typeface="+mj-lt"/>
              <a:buAutoNum type="arabicPeriod" startAt="2017"/>
            </a:pPr>
            <a:r>
              <a:rPr lang="en-US" dirty="0"/>
              <a:t> * PhD thesis: </a:t>
            </a:r>
            <a:r>
              <a:rPr lang="en-US" i="1" dirty="0"/>
              <a:t>New Methods Using Rigorous Machine Learning for Coarse-Grained Protein Folding and Dynamics</a:t>
            </a:r>
            <a:r>
              <a:rPr lang="en-US" dirty="0"/>
              <a:t> (University of Chicago).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* Joins Google Deep Mind</a:t>
            </a:r>
            <a:br>
              <a:rPr lang="en-US" dirty="0"/>
            </a:br>
            <a:endParaRPr lang="en-US" dirty="0"/>
          </a:p>
          <a:p>
            <a:pPr marL="585788" indent="-585788">
              <a:buFont typeface="+mj-lt"/>
              <a:buAutoNum type="arabicPeriod" startAt="2017"/>
            </a:pPr>
            <a:r>
              <a:rPr lang="en-US" dirty="0"/>
              <a:t> * Member of the team that won </a:t>
            </a:r>
            <a:r>
              <a:rPr lang="en-US" dirty="0" err="1"/>
              <a:t>CASP13</a:t>
            </a:r>
            <a:r>
              <a:rPr lang="en-US" dirty="0"/>
              <a:t> (AlphaFold </a:t>
            </a:r>
            <a:r>
              <a:rPr lang="en-US" dirty="0" err="1"/>
              <a:t>v1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2020. * AlphaFold </a:t>
            </a:r>
            <a:r>
              <a:rPr lang="en-US" dirty="0" err="1"/>
              <a:t>v1</a:t>
            </a:r>
            <a:r>
              <a:rPr lang="en-US" dirty="0"/>
              <a:t> paper (</a:t>
            </a:r>
            <a:r>
              <a:rPr lang="en-US" dirty="0" err="1"/>
              <a:t>3rA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/>
              <a:t>* Leder of the team that won </a:t>
            </a:r>
            <a:r>
              <a:rPr lang="en-US" dirty="0" err="1"/>
              <a:t>CASP14</a:t>
            </a:r>
            <a:r>
              <a:rPr lang="en-US" dirty="0"/>
              <a:t>  (AlphaFold </a:t>
            </a:r>
            <a:r>
              <a:rPr lang="en-US" dirty="0" err="1"/>
              <a:t>v2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2021. * AlphaFold </a:t>
            </a:r>
            <a:r>
              <a:rPr lang="en-US" dirty="0" err="1"/>
              <a:t>v2</a:t>
            </a:r>
            <a:r>
              <a:rPr lang="en-US" dirty="0"/>
              <a:t> Nature paper (</a:t>
            </a:r>
            <a:r>
              <a:rPr lang="en-US" dirty="0" err="1"/>
              <a:t>FcC</a:t>
            </a:r>
            <a:r>
              <a:rPr lang="en-US" dirty="0"/>
              <a:t>) &amp; source code release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* Highly accurate protein structure prediction for the human proteome (</a:t>
            </a:r>
            <a:r>
              <a:rPr lang="en-US" dirty="0" err="1"/>
              <a:t>cC</a:t>
            </a:r>
            <a:r>
              <a:rPr lang="en-US" dirty="0"/>
              <a:t>) (</a:t>
            </a:r>
            <a:r>
              <a:rPr lang="en-US" dirty="0" err="1"/>
              <a:t>pTM</a:t>
            </a:r>
            <a:r>
              <a:rPr lang="en-US" dirty="0"/>
              <a:t> score)</a:t>
            </a:r>
            <a:br>
              <a:rPr lang="en-US" dirty="0"/>
            </a:br>
            <a:endParaRPr lang="en-US" dirty="0"/>
          </a:p>
          <a:p>
            <a:pPr marL="585788" indent="-585788"/>
            <a:r>
              <a:rPr lang="en-US" dirty="0"/>
              <a:t>2022. * AlphaFold Protein Structure Database (</a:t>
            </a:r>
            <a:r>
              <a:rPr lang="en-US" dirty="0" err="1"/>
              <a:t>cC</a:t>
            </a:r>
            <a:r>
              <a:rPr lang="en-US" dirty="0"/>
              <a:t>) (</a:t>
            </a:r>
            <a:r>
              <a:rPr lang="en-US" dirty="0" err="1"/>
              <a:t>PAE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	* AlphaFold-Multimer (</a:t>
            </a:r>
            <a:r>
              <a:rPr lang="en-US" dirty="0" err="1"/>
              <a:t>cC</a:t>
            </a:r>
            <a:r>
              <a:rPr lang="en-US" dirty="0"/>
              <a:t>) 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NOW. * Google Deep mind director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8E70D9-DB97-9B7A-C053-C3D51A92F1EA}"/>
              </a:ext>
            </a:extLst>
          </p:cNvPr>
          <p:cNvSpPr txBox="1"/>
          <p:nvPr/>
        </p:nvSpPr>
        <p:spPr>
          <a:xfrm>
            <a:off x="7137904" y="0"/>
            <a:ext cx="50540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John M. Jumper (1985, Little Rock, Arkansas, U.S.)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05D7424-14C1-6BF7-8AA5-57333F944850}"/>
              </a:ext>
            </a:extLst>
          </p:cNvPr>
          <p:cNvGrpSpPr/>
          <p:nvPr/>
        </p:nvGrpSpPr>
        <p:grpSpPr>
          <a:xfrm>
            <a:off x="85630" y="292091"/>
            <a:ext cx="7546818" cy="3131452"/>
            <a:chOff x="4645182" y="463236"/>
            <a:chExt cx="7546818" cy="313145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6397C12-92ED-F70B-36DC-79D8837A27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903" t="2367"/>
            <a:stretch/>
          </p:blipFill>
          <p:spPr>
            <a:xfrm>
              <a:off x="4645182" y="463236"/>
              <a:ext cx="7546818" cy="313145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FB1E93A-AB5E-7057-6FAF-EC64AB785C2F}"/>
                </a:ext>
              </a:extLst>
            </p:cNvPr>
            <p:cNvSpPr txBox="1"/>
            <p:nvPr/>
          </p:nvSpPr>
          <p:spPr>
            <a:xfrm>
              <a:off x="7976103" y="1222218"/>
              <a:ext cx="16407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rgbClr val="FF0000"/>
                  </a:solidFill>
                </a:rPr>
                <a:t>CASP13</a:t>
              </a:r>
              <a:r>
                <a:rPr lang="en-US" b="1" dirty="0">
                  <a:solidFill>
                    <a:srgbClr val="FF0000"/>
                  </a:solidFill>
                </a:rPr>
                <a:t>(2018)</a:t>
              </a:r>
            </a:p>
          </p:txBody>
        </p:sp>
        <p:sp>
          <p:nvSpPr>
            <p:cNvPr id="6" name="Right Arrow 5">
              <a:extLst>
                <a:ext uri="{FF2B5EF4-FFF2-40B4-BE49-F238E27FC236}">
                  <a16:creationId xmlns:a16="http://schemas.microsoft.com/office/drawing/2014/main" id="{59C872CF-8702-674A-0504-3FE6F230ACBA}"/>
                </a:ext>
              </a:extLst>
            </p:cNvPr>
            <p:cNvSpPr/>
            <p:nvPr/>
          </p:nvSpPr>
          <p:spPr>
            <a:xfrm flipH="1" flipV="1">
              <a:off x="5142368" y="544653"/>
              <a:ext cx="497941" cy="336838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074CE3D-A5EA-12E2-9AAD-61F45AF2DD09}"/>
              </a:ext>
            </a:extLst>
          </p:cNvPr>
          <p:cNvGrpSpPr/>
          <p:nvPr/>
        </p:nvGrpSpPr>
        <p:grpSpPr>
          <a:xfrm>
            <a:off x="4264065" y="3712845"/>
            <a:ext cx="7772400" cy="3061590"/>
            <a:chOff x="4264065" y="3712845"/>
            <a:chExt cx="7772400" cy="306159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67F799C-7AE5-F8F7-2AC7-0546F104A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1361"/>
            <a:stretch/>
          </p:blipFill>
          <p:spPr>
            <a:xfrm>
              <a:off x="4264065" y="3712845"/>
              <a:ext cx="7772400" cy="306159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65D4E19-C390-7978-95DF-65E23F15A340}"/>
                </a:ext>
              </a:extLst>
            </p:cNvPr>
            <p:cNvSpPr txBox="1"/>
            <p:nvPr/>
          </p:nvSpPr>
          <p:spPr>
            <a:xfrm>
              <a:off x="7600447" y="4623125"/>
              <a:ext cx="16407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rgbClr val="FF0000"/>
                  </a:solidFill>
                </a:rPr>
                <a:t>CASP14</a:t>
              </a:r>
              <a:r>
                <a:rPr lang="en-US" b="1" dirty="0">
                  <a:solidFill>
                    <a:srgbClr val="FF0000"/>
                  </a:solidFill>
                </a:rPr>
                <a:t>(2018)</a:t>
              </a:r>
            </a:p>
          </p:txBody>
        </p:sp>
        <p:sp>
          <p:nvSpPr>
            <p:cNvPr id="10" name="Right Arrow 9">
              <a:extLst>
                <a:ext uri="{FF2B5EF4-FFF2-40B4-BE49-F238E27FC236}">
                  <a16:creationId xmlns:a16="http://schemas.microsoft.com/office/drawing/2014/main" id="{93988671-54F6-9286-8274-7F62253CA2BC}"/>
                </a:ext>
              </a:extLst>
            </p:cNvPr>
            <p:cNvSpPr/>
            <p:nvPr/>
          </p:nvSpPr>
          <p:spPr>
            <a:xfrm flipH="1" flipV="1">
              <a:off x="4766712" y="3945560"/>
              <a:ext cx="497941" cy="336838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2811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235B9-7BD6-6942-3F09-56B9797D0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FAF7D65-5356-73FA-95A9-9184D37F51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086" y="626198"/>
            <a:ext cx="4691743" cy="351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057670-6E1E-9A69-C54C-79502A7A78DC}"/>
              </a:ext>
            </a:extLst>
          </p:cNvPr>
          <p:cNvSpPr txBox="1"/>
          <p:nvPr/>
        </p:nvSpPr>
        <p:spPr>
          <a:xfrm>
            <a:off x="174171" y="369332"/>
            <a:ext cx="67818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85788" indent="-585788">
              <a:buFont typeface="+mj-lt"/>
              <a:buAutoNum type="arabicPeriod" startAt="2017"/>
            </a:pPr>
            <a:r>
              <a:rPr lang="en-US" dirty="0"/>
              <a:t> * PhD thesis: </a:t>
            </a:r>
            <a:r>
              <a:rPr lang="en-US" i="1" dirty="0"/>
              <a:t>New Methods Using Rigorous Machine Learning for Coarse-Grained Protein Folding and Dynamics</a:t>
            </a:r>
            <a:r>
              <a:rPr lang="en-US" dirty="0"/>
              <a:t> (University of Chicago).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* Joins Google Deep Mind</a:t>
            </a:r>
            <a:br>
              <a:rPr lang="en-US" dirty="0"/>
            </a:br>
            <a:endParaRPr lang="en-US" dirty="0"/>
          </a:p>
          <a:p>
            <a:pPr marL="585788" indent="-585788">
              <a:buFont typeface="+mj-lt"/>
              <a:buAutoNum type="arabicPeriod" startAt="2017"/>
            </a:pPr>
            <a:r>
              <a:rPr lang="en-US" dirty="0"/>
              <a:t> * Member of the team that won </a:t>
            </a:r>
            <a:r>
              <a:rPr lang="en-US" dirty="0" err="1"/>
              <a:t>CASP13</a:t>
            </a:r>
            <a:r>
              <a:rPr lang="en-US" dirty="0"/>
              <a:t> (AlphaFold </a:t>
            </a:r>
            <a:r>
              <a:rPr lang="en-US" dirty="0" err="1"/>
              <a:t>v1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2020. * AlphaFold </a:t>
            </a:r>
            <a:r>
              <a:rPr lang="en-US" dirty="0" err="1"/>
              <a:t>v1</a:t>
            </a:r>
            <a:r>
              <a:rPr lang="en-US" dirty="0"/>
              <a:t> paper (</a:t>
            </a:r>
            <a:r>
              <a:rPr lang="en-US" dirty="0" err="1"/>
              <a:t>3rA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/>
              <a:t>* Leder of the team that won </a:t>
            </a:r>
            <a:r>
              <a:rPr lang="en-US" dirty="0" err="1"/>
              <a:t>CASP14</a:t>
            </a:r>
            <a:r>
              <a:rPr lang="en-US" dirty="0"/>
              <a:t>  (AlphaFold </a:t>
            </a:r>
            <a:r>
              <a:rPr lang="en-US" dirty="0" err="1"/>
              <a:t>v2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2021. * AlphaFold </a:t>
            </a:r>
            <a:r>
              <a:rPr lang="en-US" dirty="0" err="1"/>
              <a:t>v2</a:t>
            </a:r>
            <a:r>
              <a:rPr lang="en-US" dirty="0"/>
              <a:t> Nature paper (</a:t>
            </a:r>
            <a:r>
              <a:rPr lang="en-US" dirty="0" err="1"/>
              <a:t>FcC</a:t>
            </a:r>
            <a:r>
              <a:rPr lang="en-US" dirty="0"/>
              <a:t>) &amp; source code release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* Highly accurate protein structure prediction for the human proteome (</a:t>
            </a:r>
            <a:r>
              <a:rPr lang="en-US" dirty="0" err="1"/>
              <a:t>cC</a:t>
            </a:r>
            <a:r>
              <a:rPr lang="en-US" dirty="0"/>
              <a:t>) (</a:t>
            </a:r>
            <a:r>
              <a:rPr lang="en-US" dirty="0" err="1"/>
              <a:t>pTM</a:t>
            </a:r>
            <a:r>
              <a:rPr lang="en-US" dirty="0"/>
              <a:t> score)</a:t>
            </a:r>
            <a:br>
              <a:rPr lang="en-US" dirty="0"/>
            </a:br>
            <a:endParaRPr lang="en-US" dirty="0"/>
          </a:p>
          <a:p>
            <a:pPr marL="585788" indent="-585788"/>
            <a:r>
              <a:rPr lang="en-US" dirty="0"/>
              <a:t>2022. * AlphaFold Protein Structure Database (</a:t>
            </a:r>
            <a:r>
              <a:rPr lang="en-US" dirty="0" err="1"/>
              <a:t>cC</a:t>
            </a:r>
            <a:r>
              <a:rPr lang="en-US" dirty="0"/>
              <a:t>) (</a:t>
            </a:r>
            <a:r>
              <a:rPr lang="en-US" dirty="0" err="1"/>
              <a:t>PAE</a:t>
            </a:r>
            <a:r>
              <a:rPr lang="en-US" dirty="0"/>
              <a:t>)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	* AlphaFold-Multimer (</a:t>
            </a:r>
            <a:r>
              <a:rPr lang="en-US" dirty="0" err="1"/>
              <a:t>cC</a:t>
            </a:r>
            <a:r>
              <a:rPr lang="en-US" dirty="0"/>
              <a:t>) </a:t>
            </a:r>
          </a:p>
          <a:p>
            <a:pPr marL="585788" indent="-585788"/>
            <a:endParaRPr lang="en-US" dirty="0"/>
          </a:p>
          <a:p>
            <a:pPr marL="585788" indent="-585788"/>
            <a:r>
              <a:rPr lang="en-US" dirty="0"/>
              <a:t>NOW. * Google Deep mind director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E552F6-CF50-990D-B4CF-E85B26DC901B}"/>
              </a:ext>
            </a:extLst>
          </p:cNvPr>
          <p:cNvSpPr txBox="1"/>
          <p:nvPr/>
        </p:nvSpPr>
        <p:spPr>
          <a:xfrm>
            <a:off x="7137904" y="0"/>
            <a:ext cx="50540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John M. Jumper (1985, Little Rock, Arkansas, U.S.)</a:t>
            </a:r>
          </a:p>
        </p:txBody>
      </p:sp>
    </p:spTree>
    <p:extLst>
      <p:ext uri="{BB962C8B-B14F-4D97-AF65-F5344CB8AC3E}">
        <p14:creationId xmlns:p14="http://schemas.microsoft.com/office/powerpoint/2010/main" val="2237731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QN_Breakout-50">
            <a:hlinkClick r:id="" action="ppaction://media"/>
            <a:extLst>
              <a:ext uri="{FF2B5EF4-FFF2-40B4-BE49-F238E27FC236}">
                <a16:creationId xmlns:a16="http://schemas.microsoft.com/office/drawing/2014/main" id="{1A47B0C9-AF23-E8BE-B46C-903A7FE206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240" y="3873906"/>
            <a:ext cx="3705948" cy="2779461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9D6C4CC8-8E21-AC24-C359-2BFCCCD36E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19"/>
          <a:stretch/>
        </p:blipFill>
        <p:spPr bwMode="auto">
          <a:xfrm>
            <a:off x="302502" y="204633"/>
            <a:ext cx="3336991" cy="360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782B79-3C0B-C83D-539E-6E7D076AA87E}"/>
              </a:ext>
            </a:extLst>
          </p:cNvPr>
          <p:cNvSpPr txBox="1"/>
          <p:nvPr/>
        </p:nvSpPr>
        <p:spPr>
          <a:xfrm>
            <a:off x="3785188" y="494318"/>
            <a:ext cx="8264973" cy="5869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Chess child prodigy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Videogame designer at high school age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Pays his college degree (and the Porsche) from the earnings of videogame sales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Founds a Videogame company after College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PhD in cognitive neuroscience from University College London (UCL) in 2009 (2007 in the top 10 Breakthrough of the Year for neuroscience research on imagination by the Science Magazine)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Founds DeepMind in 2010 and after that the sky is the limit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2013. Creates </a:t>
            </a:r>
            <a:r>
              <a:rPr lang="en-US" dirty="0" err="1"/>
              <a:t>DQN</a:t>
            </a:r>
            <a:r>
              <a:rPr lang="en-US" dirty="0"/>
              <a:t> algorithm which gave birth to the Deep Reinforcement Learning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2016. AlphaGo (in the top 10 Breakthrough of the Year )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2020. AlphaFold </a:t>
            </a:r>
            <a:r>
              <a:rPr lang="en-US" dirty="0" err="1"/>
              <a:t>v1</a:t>
            </a:r>
            <a:r>
              <a:rPr lang="en-US" dirty="0"/>
              <a:t> (the top 10 Breakthrough of the Year )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2021. AlphaFold </a:t>
            </a:r>
            <a:r>
              <a:rPr lang="en-US" dirty="0" err="1"/>
              <a:t>v2</a:t>
            </a:r>
            <a:r>
              <a:rPr lang="en-US" dirty="0"/>
              <a:t>  (The Top Breakthrough of the Year )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And many other great achievements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DAD89C-BA6D-5D6E-AC77-59B59D6B5F27}"/>
              </a:ext>
            </a:extLst>
          </p:cNvPr>
          <p:cNvSpPr txBox="1"/>
          <p:nvPr/>
        </p:nvSpPr>
        <p:spPr>
          <a:xfrm>
            <a:off x="8137107" y="19967"/>
            <a:ext cx="4054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Sir Demis Hassabis (London, UK, 1976)</a:t>
            </a:r>
          </a:p>
        </p:txBody>
      </p:sp>
    </p:spTree>
    <p:extLst>
      <p:ext uri="{BB962C8B-B14F-4D97-AF65-F5344CB8AC3E}">
        <p14:creationId xmlns:p14="http://schemas.microsoft.com/office/powerpoint/2010/main" val="177333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QN_Breakout-50">
            <a:hlinkClick r:id="" action="ppaction://media"/>
            <a:extLst>
              <a:ext uri="{FF2B5EF4-FFF2-40B4-BE49-F238E27FC236}">
                <a16:creationId xmlns:a16="http://schemas.microsoft.com/office/drawing/2014/main" id="{1A47B0C9-AF23-E8BE-B46C-903A7FE206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240" y="3873906"/>
            <a:ext cx="3705948" cy="2779461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9D6C4CC8-8E21-AC24-C359-2BFCCCD36E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19"/>
          <a:stretch/>
        </p:blipFill>
        <p:spPr bwMode="auto">
          <a:xfrm>
            <a:off x="302502" y="204633"/>
            <a:ext cx="3336991" cy="360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1782B79-3C0B-C83D-539E-6E7D076AA87E}"/>
              </a:ext>
            </a:extLst>
          </p:cNvPr>
          <p:cNvSpPr txBox="1"/>
          <p:nvPr/>
        </p:nvSpPr>
        <p:spPr>
          <a:xfrm>
            <a:off x="3785188" y="494318"/>
            <a:ext cx="8264973" cy="5869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Chess child prodigy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Videogame designer at high school age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Pays his college degree (and the Porsche) from the earnings of videogame sales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Founds a Videogame company after College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PhD in cognitive neuroscience from University College London (UCL) in 2009 (2007 in the top 10 Breakthrough of the Year for neuroscience research on imagination by the Science Magazine)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Founds DeepMind in 2010 and after that the sky is the limit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2013. Creates </a:t>
            </a:r>
            <a:r>
              <a:rPr lang="en-US" dirty="0" err="1"/>
              <a:t>DQN</a:t>
            </a:r>
            <a:r>
              <a:rPr lang="en-US" dirty="0"/>
              <a:t> algorithm which gave birth to the Deep Reinforcement Learning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2016. AlphaGo (in the top 10 Breakthrough of the Year )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2020. AlphaFold </a:t>
            </a:r>
            <a:r>
              <a:rPr lang="en-US" dirty="0" err="1"/>
              <a:t>v1</a:t>
            </a:r>
            <a:r>
              <a:rPr lang="en-US" dirty="0"/>
              <a:t> (the top 10 Breakthrough of the Year )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2021. AlphaFold </a:t>
            </a:r>
            <a:r>
              <a:rPr lang="en-US" dirty="0" err="1"/>
              <a:t>v2</a:t>
            </a:r>
            <a:r>
              <a:rPr lang="en-US" dirty="0"/>
              <a:t>  (The Top Breakthrough of the Year )</a:t>
            </a:r>
          </a:p>
          <a:p>
            <a:pPr marL="742950" lvl="1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/>
              <a:t>And many other great achievements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578717-D7AD-2BCE-7629-132FBE9AB7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4945" y="678843"/>
            <a:ext cx="5999890" cy="5064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BDAD89C-BA6D-5D6E-AC77-59B59D6B5F27}"/>
              </a:ext>
            </a:extLst>
          </p:cNvPr>
          <p:cNvSpPr txBox="1"/>
          <p:nvPr/>
        </p:nvSpPr>
        <p:spPr>
          <a:xfrm>
            <a:off x="8137107" y="19967"/>
            <a:ext cx="4054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Sir Demis Hassabis (London, UK, 1976)</a:t>
            </a:r>
          </a:p>
        </p:txBody>
      </p:sp>
    </p:spTree>
    <p:extLst>
      <p:ext uri="{BB962C8B-B14F-4D97-AF65-F5344CB8AC3E}">
        <p14:creationId xmlns:p14="http://schemas.microsoft.com/office/powerpoint/2010/main" val="192335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8225D-BB96-09BC-403E-2D401A3B5F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328C8AF-79BA-2A07-3017-C6594A471376}"/>
              </a:ext>
            </a:extLst>
          </p:cNvPr>
          <p:cNvSpPr txBox="1"/>
          <p:nvPr/>
        </p:nvSpPr>
        <p:spPr>
          <a:xfrm>
            <a:off x="0" y="1085372"/>
            <a:ext cx="1219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/>
              <a:t>“If I have seen further, it is by standing on the shoulders of giants.”</a:t>
            </a:r>
          </a:p>
          <a:p>
            <a:r>
              <a:rPr lang="en-US" sz="4000" dirty="0"/>
              <a:t>Sir Isaac Newton</a:t>
            </a:r>
          </a:p>
        </p:txBody>
      </p:sp>
    </p:spTree>
    <p:extLst>
      <p:ext uri="{BB962C8B-B14F-4D97-AF65-F5344CB8AC3E}">
        <p14:creationId xmlns:p14="http://schemas.microsoft.com/office/powerpoint/2010/main" val="179866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293E4-A16B-9C11-4EB5-03A7D8C7B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unnumbered 4 p138">
            <a:extLst>
              <a:ext uri="{FF2B5EF4-FFF2-40B4-BE49-F238E27FC236}">
                <a16:creationId xmlns:a16="http://schemas.microsoft.com/office/drawing/2014/main" id="{9E6D33D6-C7C4-2D48-C9EC-2F1DA85658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40" y="546677"/>
            <a:ext cx="5764645" cy="576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uadroTexto 5">
            <a:extLst>
              <a:ext uri="{FF2B5EF4-FFF2-40B4-BE49-F238E27FC236}">
                <a16:creationId xmlns:a16="http://schemas.microsoft.com/office/drawing/2014/main" id="{F70F271D-DD8D-AA8F-EB86-D13730C674DE}"/>
              </a:ext>
            </a:extLst>
          </p:cNvPr>
          <p:cNvSpPr txBox="1"/>
          <p:nvPr/>
        </p:nvSpPr>
        <p:spPr>
          <a:xfrm>
            <a:off x="5935485" y="1731439"/>
            <a:ext cx="32085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/>
              </a:rPr>
              <a:t>1957-1959: first atomic model of a protein </a:t>
            </a:r>
          </a:p>
          <a:p>
            <a:r>
              <a:rPr lang="en-US" sz="20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/>
              </a:rPr>
              <a:t>1962: First Nobel prize for solving a protein structure using crystallography and X-ray diffraction </a:t>
            </a:r>
          </a:p>
        </p:txBody>
      </p:sp>
    </p:spTree>
    <p:extLst>
      <p:ext uri="{BB962C8B-B14F-4D97-AF65-F5344CB8AC3E}">
        <p14:creationId xmlns:p14="http://schemas.microsoft.com/office/powerpoint/2010/main" val="2644760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5548</TotalTime>
  <Words>2376</Words>
  <Application>Microsoft Macintosh PowerPoint</Application>
  <PresentationFormat>Widescreen</PresentationFormat>
  <Paragraphs>334</Paragraphs>
  <Slides>35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MS Mincho</vt:lpstr>
      <vt:lpstr>Aptos</vt:lpstr>
      <vt:lpstr>Aptos Display</vt:lpstr>
      <vt:lpstr>Arial</vt:lpstr>
      <vt:lpstr>Consolas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Oscar Conchillo Solé</dc:creator>
  <cp:lastModifiedBy>Oscar Conchillo Solé</cp:lastModifiedBy>
  <cp:revision>3</cp:revision>
  <dcterms:created xsi:type="dcterms:W3CDTF">2024-12-05T13:02:00Z</dcterms:created>
  <dcterms:modified xsi:type="dcterms:W3CDTF">2024-12-09T09:33:48Z</dcterms:modified>
</cp:coreProperties>
</file>